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0"/>
  </p:notesMasterIdLst>
  <p:sldIdLst>
    <p:sldId id="256" r:id="rId2"/>
    <p:sldId id="803" r:id="rId3"/>
    <p:sldId id="507" r:id="rId4"/>
    <p:sldId id="261" r:id="rId5"/>
    <p:sldId id="267" r:id="rId6"/>
    <p:sldId id="262" r:id="rId7"/>
    <p:sldId id="644" r:id="rId8"/>
    <p:sldId id="645" r:id="rId9"/>
    <p:sldId id="320" r:id="rId10"/>
    <p:sldId id="321" r:id="rId11"/>
    <p:sldId id="329" r:id="rId12"/>
    <p:sldId id="322" r:id="rId13"/>
    <p:sldId id="323" r:id="rId14"/>
    <p:sldId id="646" r:id="rId15"/>
    <p:sldId id="266" r:id="rId16"/>
    <p:sldId id="328" r:id="rId17"/>
    <p:sldId id="647" r:id="rId18"/>
    <p:sldId id="268" r:id="rId19"/>
    <p:sldId id="269" r:id="rId20"/>
    <p:sldId id="270" r:id="rId21"/>
    <p:sldId id="271" r:id="rId22"/>
    <p:sldId id="272" r:id="rId23"/>
    <p:sldId id="648" r:id="rId24"/>
    <p:sldId id="649" r:id="rId25"/>
    <p:sldId id="650" r:id="rId26"/>
    <p:sldId id="651" r:id="rId27"/>
    <p:sldId id="277" r:id="rId28"/>
    <p:sldId id="278" r:id="rId29"/>
    <p:sldId id="652" r:id="rId30"/>
    <p:sldId id="653" r:id="rId31"/>
    <p:sldId id="654" r:id="rId32"/>
    <p:sldId id="655" r:id="rId33"/>
    <p:sldId id="656" r:id="rId34"/>
    <p:sldId id="657" r:id="rId35"/>
    <p:sldId id="658" r:id="rId36"/>
    <p:sldId id="659" r:id="rId37"/>
    <p:sldId id="660" r:id="rId38"/>
    <p:sldId id="661" r:id="rId39"/>
    <p:sldId id="662" r:id="rId40"/>
    <p:sldId id="663" r:id="rId41"/>
    <p:sldId id="664" r:id="rId42"/>
    <p:sldId id="665" r:id="rId43"/>
    <p:sldId id="666" r:id="rId44"/>
    <p:sldId id="667" r:id="rId45"/>
    <p:sldId id="668" r:id="rId46"/>
    <p:sldId id="297" r:id="rId47"/>
    <p:sldId id="298" r:id="rId48"/>
    <p:sldId id="299" r:id="rId49"/>
    <p:sldId id="300" r:id="rId50"/>
    <p:sldId id="301" r:id="rId51"/>
    <p:sldId id="302" r:id="rId52"/>
    <p:sldId id="303"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30" r:id="rId66"/>
    <p:sldId id="331" r:id="rId67"/>
    <p:sldId id="332" r:id="rId68"/>
    <p:sldId id="333" r:id="rId69"/>
    <p:sldId id="334" r:id="rId70"/>
    <p:sldId id="335" r:id="rId71"/>
    <p:sldId id="336" r:id="rId72"/>
    <p:sldId id="337" r:id="rId73"/>
    <p:sldId id="263" r:id="rId74"/>
    <p:sldId id="509" r:id="rId75"/>
    <p:sldId id="361" r:id="rId76"/>
    <p:sldId id="362" r:id="rId77"/>
    <p:sldId id="367" r:id="rId78"/>
    <p:sldId id="368" r:id="rId79"/>
    <p:sldId id="369" r:id="rId80"/>
    <p:sldId id="370" r:id="rId81"/>
    <p:sldId id="374" r:id="rId82"/>
    <p:sldId id="375" r:id="rId83"/>
    <p:sldId id="371" r:id="rId84"/>
    <p:sldId id="372" r:id="rId85"/>
    <p:sldId id="376" r:id="rId86"/>
    <p:sldId id="373" r:id="rId87"/>
    <p:sldId id="377" r:id="rId88"/>
    <p:sldId id="378" r:id="rId89"/>
    <p:sldId id="379" r:id="rId90"/>
    <p:sldId id="380" r:id="rId91"/>
    <p:sldId id="382" r:id="rId92"/>
    <p:sldId id="381" r:id="rId93"/>
    <p:sldId id="383" r:id="rId94"/>
    <p:sldId id="384" r:id="rId95"/>
    <p:sldId id="386" r:id="rId96"/>
    <p:sldId id="385" r:id="rId97"/>
    <p:sldId id="387" r:id="rId98"/>
    <p:sldId id="388" r:id="rId99"/>
    <p:sldId id="389" r:id="rId100"/>
    <p:sldId id="390" r:id="rId101"/>
    <p:sldId id="391" r:id="rId102"/>
    <p:sldId id="394" r:id="rId103"/>
    <p:sldId id="392" r:id="rId104"/>
    <p:sldId id="393" r:id="rId105"/>
    <p:sldId id="395" r:id="rId106"/>
    <p:sldId id="396" r:id="rId107"/>
    <p:sldId id="397" r:id="rId108"/>
    <p:sldId id="398" r:id="rId109"/>
    <p:sldId id="399" r:id="rId110"/>
    <p:sldId id="400" r:id="rId111"/>
    <p:sldId id="401" r:id="rId112"/>
    <p:sldId id="402" r:id="rId113"/>
    <p:sldId id="403" r:id="rId114"/>
    <p:sldId id="404" r:id="rId115"/>
    <p:sldId id="405" r:id="rId116"/>
    <p:sldId id="406" r:id="rId117"/>
    <p:sldId id="407" r:id="rId118"/>
    <p:sldId id="408" r:id="rId119"/>
    <p:sldId id="642" r:id="rId120"/>
    <p:sldId id="669" r:id="rId121"/>
    <p:sldId id="670" r:id="rId122"/>
    <p:sldId id="257" r:id="rId123"/>
    <p:sldId id="258" r:id="rId124"/>
    <p:sldId id="260" r:id="rId125"/>
    <p:sldId id="259" r:id="rId126"/>
    <p:sldId id="672" r:id="rId127"/>
    <p:sldId id="673" r:id="rId128"/>
    <p:sldId id="674" r:id="rId129"/>
    <p:sldId id="675" r:id="rId130"/>
    <p:sldId id="265" r:id="rId131"/>
    <p:sldId id="676" r:id="rId132"/>
    <p:sldId id="677" r:id="rId133"/>
    <p:sldId id="678" r:id="rId134"/>
    <p:sldId id="679" r:id="rId135"/>
    <p:sldId id="682" r:id="rId136"/>
    <p:sldId id="683" r:id="rId137"/>
    <p:sldId id="684" r:id="rId138"/>
    <p:sldId id="685" r:id="rId139"/>
    <p:sldId id="686" r:id="rId140"/>
    <p:sldId id="687" r:id="rId141"/>
    <p:sldId id="688" r:id="rId142"/>
    <p:sldId id="681" r:id="rId143"/>
    <p:sldId id="689" r:id="rId144"/>
    <p:sldId id="690" r:id="rId145"/>
    <p:sldId id="692" r:id="rId146"/>
    <p:sldId id="693" r:id="rId147"/>
    <p:sldId id="694" r:id="rId148"/>
    <p:sldId id="695" r:id="rId149"/>
    <p:sldId id="696" r:id="rId150"/>
    <p:sldId id="698" r:id="rId151"/>
    <p:sldId id="700" r:id="rId152"/>
    <p:sldId id="701" r:id="rId153"/>
    <p:sldId id="702" r:id="rId154"/>
    <p:sldId id="703" r:id="rId155"/>
    <p:sldId id="704" r:id="rId156"/>
    <p:sldId id="705" r:id="rId157"/>
    <p:sldId id="706" r:id="rId158"/>
    <p:sldId id="273" r:id="rId159"/>
    <p:sldId id="274" r:id="rId160"/>
    <p:sldId id="275" r:id="rId161"/>
    <p:sldId id="276" r:id="rId162"/>
    <p:sldId id="707" r:id="rId163"/>
    <p:sldId id="708" r:id="rId164"/>
    <p:sldId id="279" r:id="rId165"/>
    <p:sldId id="280" r:id="rId166"/>
    <p:sldId id="281" r:id="rId167"/>
    <p:sldId id="282" r:id="rId168"/>
    <p:sldId id="283" r:id="rId169"/>
    <p:sldId id="284" r:id="rId170"/>
    <p:sldId id="285" r:id="rId171"/>
    <p:sldId id="286" r:id="rId172"/>
    <p:sldId id="287" r:id="rId173"/>
    <p:sldId id="289" r:id="rId174"/>
    <p:sldId id="290" r:id="rId175"/>
    <p:sldId id="291" r:id="rId176"/>
    <p:sldId id="292" r:id="rId177"/>
    <p:sldId id="293" r:id="rId178"/>
    <p:sldId id="294" r:id="rId179"/>
    <p:sldId id="295" r:id="rId180"/>
    <p:sldId id="296" r:id="rId181"/>
    <p:sldId id="709" r:id="rId182"/>
    <p:sldId id="710" r:id="rId183"/>
    <p:sldId id="711" r:id="rId184"/>
    <p:sldId id="712" r:id="rId185"/>
    <p:sldId id="713" r:id="rId186"/>
    <p:sldId id="714" r:id="rId187"/>
    <p:sldId id="715" r:id="rId188"/>
    <p:sldId id="716" r:id="rId189"/>
    <p:sldId id="717" r:id="rId190"/>
    <p:sldId id="718" r:id="rId191"/>
    <p:sldId id="719" r:id="rId192"/>
    <p:sldId id="720" r:id="rId193"/>
    <p:sldId id="721" r:id="rId194"/>
    <p:sldId id="722" r:id="rId195"/>
    <p:sldId id="723" r:id="rId196"/>
    <p:sldId id="724" r:id="rId197"/>
    <p:sldId id="725" r:id="rId198"/>
    <p:sldId id="726" r:id="rId199"/>
    <p:sldId id="727" r:id="rId200"/>
    <p:sldId id="728" r:id="rId201"/>
    <p:sldId id="729" r:id="rId202"/>
    <p:sldId id="730" r:id="rId203"/>
    <p:sldId id="731" r:id="rId204"/>
    <p:sldId id="733" r:id="rId205"/>
    <p:sldId id="737" r:id="rId206"/>
    <p:sldId id="741" r:id="rId207"/>
    <p:sldId id="742" r:id="rId208"/>
    <p:sldId id="743" r:id="rId209"/>
    <p:sldId id="744" r:id="rId210"/>
    <p:sldId id="745" r:id="rId211"/>
    <p:sldId id="746" r:id="rId212"/>
    <p:sldId id="751" r:id="rId213"/>
    <p:sldId id="753" r:id="rId214"/>
    <p:sldId id="754" r:id="rId215"/>
    <p:sldId id="755" r:id="rId216"/>
    <p:sldId id="756" r:id="rId217"/>
    <p:sldId id="757" r:id="rId218"/>
    <p:sldId id="763" r:id="rId219"/>
    <p:sldId id="764" r:id="rId220"/>
    <p:sldId id="765" r:id="rId221"/>
    <p:sldId id="766" r:id="rId222"/>
    <p:sldId id="767" r:id="rId223"/>
    <p:sldId id="768" r:id="rId224"/>
    <p:sldId id="769" r:id="rId225"/>
    <p:sldId id="770" r:id="rId226"/>
    <p:sldId id="771" r:id="rId227"/>
    <p:sldId id="351" r:id="rId228"/>
    <p:sldId id="352" r:id="rId229"/>
    <p:sldId id="353" r:id="rId230"/>
    <p:sldId id="356" r:id="rId231"/>
    <p:sldId id="354" r:id="rId232"/>
    <p:sldId id="355" r:id="rId233"/>
    <p:sldId id="773" r:id="rId234"/>
    <p:sldId id="774" r:id="rId235"/>
    <p:sldId id="775" r:id="rId236"/>
    <p:sldId id="776" r:id="rId237"/>
    <p:sldId id="288" r:id="rId238"/>
    <p:sldId id="777" r:id="rId239"/>
    <p:sldId id="778" r:id="rId240"/>
    <p:sldId id="779" r:id="rId241"/>
    <p:sldId id="780" r:id="rId242"/>
    <p:sldId id="781" r:id="rId243"/>
    <p:sldId id="782" r:id="rId244"/>
    <p:sldId id="787" r:id="rId245"/>
    <p:sldId id="788" r:id="rId246"/>
    <p:sldId id="789" r:id="rId247"/>
    <p:sldId id="790" r:id="rId248"/>
    <p:sldId id="791" r:id="rId249"/>
    <p:sldId id="792" r:id="rId250"/>
    <p:sldId id="793" r:id="rId251"/>
    <p:sldId id="794" r:id="rId252"/>
    <p:sldId id="795" r:id="rId253"/>
    <p:sldId id="360" r:id="rId254"/>
    <p:sldId id="796" r:id="rId255"/>
    <p:sldId id="797" r:id="rId256"/>
    <p:sldId id="363" r:id="rId257"/>
    <p:sldId id="364" r:id="rId258"/>
    <p:sldId id="758" r:id="rId259"/>
    <p:sldId id="759" r:id="rId260"/>
    <p:sldId id="760" r:id="rId261"/>
    <p:sldId id="595" r:id="rId262"/>
    <p:sldId id="548" r:id="rId263"/>
    <p:sldId id="584" r:id="rId264"/>
    <p:sldId id="585" r:id="rId265"/>
    <p:sldId id="586" r:id="rId266"/>
    <p:sldId id="587" r:id="rId267"/>
    <p:sldId id="588" r:id="rId268"/>
    <p:sldId id="589" r:id="rId269"/>
    <p:sldId id="590" r:id="rId270"/>
    <p:sldId id="549" r:id="rId271"/>
    <p:sldId id="550" r:id="rId272"/>
    <p:sldId id="524" r:id="rId273"/>
    <p:sldId id="526" r:id="rId274"/>
    <p:sldId id="551" r:id="rId275"/>
    <p:sldId id="552" r:id="rId276"/>
    <p:sldId id="553" r:id="rId277"/>
    <p:sldId id="554" r:id="rId278"/>
    <p:sldId id="555" r:id="rId279"/>
    <p:sldId id="591" r:id="rId280"/>
    <p:sldId id="557" r:id="rId281"/>
    <p:sldId id="558" r:id="rId282"/>
    <p:sldId id="559" r:id="rId283"/>
    <p:sldId id="798" r:id="rId284"/>
    <p:sldId id="799" r:id="rId285"/>
    <p:sldId id="800" r:id="rId286"/>
    <p:sldId id="801" r:id="rId287"/>
    <p:sldId id="593" r:id="rId288"/>
    <p:sldId id="594" r:id="rId289"/>
    <p:sldId id="579" r:id="rId290"/>
    <p:sldId id="580" r:id="rId291"/>
    <p:sldId id="581" r:id="rId292"/>
    <p:sldId id="582" r:id="rId293"/>
    <p:sldId id="583" r:id="rId294"/>
    <p:sldId id="564" r:id="rId295"/>
    <p:sldId id="566" r:id="rId296"/>
    <p:sldId id="540" r:id="rId297"/>
    <p:sldId id="541" r:id="rId298"/>
    <p:sldId id="542" r:id="rId299"/>
    <p:sldId id="543" r:id="rId300"/>
    <p:sldId id="544" r:id="rId301"/>
    <p:sldId id="545" r:id="rId302"/>
    <p:sldId id="508" r:id="rId303"/>
    <p:sldId id="802" r:id="rId304"/>
    <p:sldId id="510" r:id="rId305"/>
    <p:sldId id="511" r:id="rId306"/>
    <p:sldId id="512" r:id="rId307"/>
    <p:sldId id="761" r:id="rId308"/>
    <p:sldId id="264" r:id="rId309"/>
  </p:sldIdLst>
  <p:sldSz cx="12192000" cy="6858000"/>
  <p:notesSz cx="6858000" cy="9144000"/>
  <p:defaultTextStyle>
    <a:defPPr>
      <a:defRPr lang="aa-E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2941"/>
    <a:srgbClr val="0000FF"/>
    <a:srgbClr val="F9E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4660"/>
  </p:normalViewPr>
  <p:slideViewPr>
    <p:cSldViewPr snapToGrid="0">
      <p:cViewPr varScale="1">
        <p:scale>
          <a:sx n="96" d="100"/>
          <a:sy n="96" d="100"/>
        </p:scale>
        <p:origin x="321" y="5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aa-E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437F9-DE86-4ECB-9830-F6924401D148}" type="datetimeFigureOut">
              <a:rPr lang="aa-ET" smtClean="0"/>
              <a:t>01/23/2025</a:t>
            </a:fld>
            <a:endParaRPr lang="aa-E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a-E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a-E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aa-E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81F98-CC9F-48A5-94CE-DF3208B7E8D0}" type="slidenum">
              <a:rPr lang="aa-ET" smtClean="0"/>
              <a:t>‹#›</a:t>
            </a:fld>
            <a:endParaRPr lang="aa-ET"/>
          </a:p>
        </p:txBody>
      </p:sp>
    </p:spTree>
    <p:extLst>
      <p:ext uri="{BB962C8B-B14F-4D97-AF65-F5344CB8AC3E}">
        <p14:creationId xmlns:p14="http://schemas.microsoft.com/office/powerpoint/2010/main" val="223561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24B3D1-421A-4BB9-9A1C-C8BEBF81BD23}" type="slidenum">
              <a:rPr lang="en-US" smtClean="0"/>
              <a:t>47</a:t>
            </a:fld>
            <a:endParaRPr lang="en-US"/>
          </a:p>
        </p:txBody>
      </p:sp>
    </p:spTree>
    <p:extLst>
      <p:ext uri="{BB962C8B-B14F-4D97-AF65-F5344CB8AC3E}">
        <p14:creationId xmlns:p14="http://schemas.microsoft.com/office/powerpoint/2010/main" val="148195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46FA0-1897-402D-8410-C192EB978E10}" type="slidenum">
              <a:rPr lang="en-US" smtClean="0"/>
              <a:t>254</a:t>
            </a:fld>
            <a:endParaRPr lang="en-US"/>
          </a:p>
        </p:txBody>
      </p:sp>
    </p:spTree>
    <p:extLst>
      <p:ext uri="{BB962C8B-B14F-4D97-AF65-F5344CB8AC3E}">
        <p14:creationId xmlns:p14="http://schemas.microsoft.com/office/powerpoint/2010/main" val="348310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46FA0-1897-402D-8410-C192EB978E10}" type="slidenum">
              <a:rPr lang="en-US" smtClean="0"/>
              <a:t>255</a:t>
            </a:fld>
            <a:endParaRPr lang="en-US"/>
          </a:p>
        </p:txBody>
      </p:sp>
    </p:spTree>
    <p:extLst>
      <p:ext uri="{BB962C8B-B14F-4D97-AF65-F5344CB8AC3E}">
        <p14:creationId xmlns:p14="http://schemas.microsoft.com/office/powerpoint/2010/main" val="1956909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46FA0-1897-402D-8410-C192EB978E10}" type="slidenum">
              <a:rPr lang="en-US" smtClean="0"/>
              <a:t>256</a:t>
            </a:fld>
            <a:endParaRPr lang="en-US"/>
          </a:p>
        </p:txBody>
      </p:sp>
    </p:spTree>
    <p:extLst>
      <p:ext uri="{BB962C8B-B14F-4D97-AF65-F5344CB8AC3E}">
        <p14:creationId xmlns:p14="http://schemas.microsoft.com/office/powerpoint/2010/main" val="1780783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46FA0-1897-402D-8410-C192EB978E10}" type="slidenum">
              <a:rPr lang="en-US" smtClean="0"/>
              <a:t>257</a:t>
            </a:fld>
            <a:endParaRPr lang="en-US"/>
          </a:p>
        </p:txBody>
      </p:sp>
    </p:spTree>
    <p:extLst>
      <p:ext uri="{BB962C8B-B14F-4D97-AF65-F5344CB8AC3E}">
        <p14:creationId xmlns:p14="http://schemas.microsoft.com/office/powerpoint/2010/main" val="239190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F16BE493-2285-462B-BE72-85D57339F55F}"/>
              </a:ext>
            </a:extLst>
          </p:cNvPr>
          <p:cNvSpPr>
            <a:spLocks noGrp="1" noRot="1" noChangeAspect="1" noChangeArrowheads="1" noTextEdit="1"/>
          </p:cNvSpPr>
          <p:nvPr>
            <p:ph type="sldImg"/>
          </p:nvPr>
        </p:nvSpPr>
        <p:spPr>
          <a:ln/>
        </p:spPr>
      </p:sp>
      <p:sp>
        <p:nvSpPr>
          <p:cNvPr id="18435" name="Notes Placeholder 2">
            <a:extLst>
              <a:ext uri="{FF2B5EF4-FFF2-40B4-BE49-F238E27FC236}">
                <a16:creationId xmlns:a16="http://schemas.microsoft.com/office/drawing/2014/main" id="{63913359-479C-4254-B98B-37CCFBF9781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tLang="en-US"/>
              <a:t>Ta đề cập một chút đến kiểm thử hộp đen, kỹ thuật kiểm thử gần như trái ngược với kiểm thử hộp trắng</a:t>
            </a:r>
          </a:p>
          <a:p>
            <a:pPr marL="171450" indent="-171450">
              <a:buFontTx/>
              <a:buChar char="-"/>
            </a:pPr>
            <a:r>
              <a:rPr lang="en-US" altLang="en-US"/>
              <a:t>Khái niệm về kiểm thử hộp đen phân loại các kỹ thuật kiểm thử hộp đen</a:t>
            </a:r>
          </a:p>
        </p:txBody>
      </p:sp>
      <p:sp>
        <p:nvSpPr>
          <p:cNvPr id="18436" name="Slide Number Placeholder 3">
            <a:extLst>
              <a:ext uri="{FF2B5EF4-FFF2-40B4-BE49-F238E27FC236}">
                <a16:creationId xmlns:a16="http://schemas.microsoft.com/office/drawing/2014/main" id="{DC823BDF-A024-40F3-B8E7-3ACC52D4B2D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ea typeface="MS PGothic" panose="020B0600070205080204" pitchFamily="34" charset="-128"/>
              </a:defRPr>
            </a:lvl1pPr>
            <a:lvl2pPr marL="742950" indent="-285750" defTabSz="966788">
              <a:defRPr sz="2400">
                <a:solidFill>
                  <a:schemeClr val="tx1"/>
                </a:solidFill>
                <a:latin typeface="Times New Roman" panose="02020603050405020304" pitchFamily="18" charset="0"/>
                <a:ea typeface="MS PGothic" panose="020B0600070205080204" pitchFamily="34" charset="-128"/>
              </a:defRPr>
            </a:lvl2pPr>
            <a:lvl3pPr marL="1143000" indent="-228600" defTabSz="966788">
              <a:defRPr sz="2400">
                <a:solidFill>
                  <a:schemeClr val="tx1"/>
                </a:solidFill>
                <a:latin typeface="Times New Roman" panose="02020603050405020304" pitchFamily="18" charset="0"/>
                <a:ea typeface="MS PGothic" panose="020B0600070205080204" pitchFamily="34" charset="-128"/>
              </a:defRPr>
            </a:lvl3pPr>
            <a:lvl4pPr marL="1600200" indent="-228600" defTabSz="966788">
              <a:defRPr sz="2400">
                <a:solidFill>
                  <a:schemeClr val="tx1"/>
                </a:solidFill>
                <a:latin typeface="Times New Roman" panose="02020603050405020304" pitchFamily="18" charset="0"/>
                <a:ea typeface="MS PGothic" panose="020B0600070205080204" pitchFamily="34" charset="-128"/>
              </a:defRPr>
            </a:lvl4pPr>
            <a:lvl5pPr marL="2057400" indent="-228600" defTabSz="966788">
              <a:defRPr sz="2400">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31D0886-FCB0-48F2-8ABE-32819D168645}" type="slidenum">
              <a:rPr lang="en-US" altLang="en-US" sz="1300" smtClean="0"/>
              <a:pPr/>
              <a:t>261</a:t>
            </a:fld>
            <a:endParaRPr lang="en-US"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7BAD66CE-5763-432B-BD12-8C798DDACAA6}"/>
              </a:ext>
            </a:extLst>
          </p:cNvPr>
          <p:cNvSpPr>
            <a:spLocks noGrp="1" noRot="1" noChangeAspect="1" noChangeArrowheads="1" noTextEdit="1"/>
          </p:cNvSpPr>
          <p:nvPr>
            <p:ph type="sldImg"/>
          </p:nvPr>
        </p:nvSpPr>
        <p:spPr>
          <a:ln/>
        </p:spPr>
      </p:sp>
      <p:sp>
        <p:nvSpPr>
          <p:cNvPr id="33795" name="Notes Placeholder 2">
            <a:extLst>
              <a:ext uri="{FF2B5EF4-FFF2-40B4-BE49-F238E27FC236}">
                <a16:creationId xmlns:a16="http://schemas.microsoft.com/office/drawing/2014/main" id="{74A31AEB-BD50-4390-A741-ADCEE5C618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3796" name="Slide Number Placeholder 3">
            <a:extLst>
              <a:ext uri="{FF2B5EF4-FFF2-40B4-BE49-F238E27FC236}">
                <a16:creationId xmlns:a16="http://schemas.microsoft.com/office/drawing/2014/main" id="{5EE42445-E6DE-464D-84BF-01852C0A95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ea typeface="MS PGothic" panose="020B0600070205080204" pitchFamily="34" charset="-128"/>
              </a:defRPr>
            </a:lvl1pPr>
            <a:lvl2pPr marL="742950" indent="-285750" defTabSz="966788">
              <a:defRPr sz="2400">
                <a:solidFill>
                  <a:schemeClr val="tx1"/>
                </a:solidFill>
                <a:latin typeface="Times New Roman" panose="02020603050405020304" pitchFamily="18" charset="0"/>
                <a:ea typeface="MS PGothic" panose="020B0600070205080204" pitchFamily="34" charset="-128"/>
              </a:defRPr>
            </a:lvl2pPr>
            <a:lvl3pPr marL="1143000" indent="-228600" defTabSz="966788">
              <a:defRPr sz="2400">
                <a:solidFill>
                  <a:schemeClr val="tx1"/>
                </a:solidFill>
                <a:latin typeface="Times New Roman" panose="02020603050405020304" pitchFamily="18" charset="0"/>
                <a:ea typeface="MS PGothic" panose="020B0600070205080204" pitchFamily="34" charset="-128"/>
              </a:defRPr>
            </a:lvl3pPr>
            <a:lvl4pPr marL="1600200" indent="-228600" defTabSz="966788">
              <a:defRPr sz="2400">
                <a:solidFill>
                  <a:schemeClr val="tx1"/>
                </a:solidFill>
                <a:latin typeface="Times New Roman" panose="02020603050405020304" pitchFamily="18" charset="0"/>
                <a:ea typeface="MS PGothic" panose="020B0600070205080204" pitchFamily="34" charset="-128"/>
              </a:defRPr>
            </a:lvl4pPr>
            <a:lvl5pPr marL="2057400" indent="-228600" defTabSz="966788">
              <a:defRPr sz="2400">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4B87DF7-A8A1-4CF8-ABFA-B7293208965C}" type="slidenum">
              <a:rPr lang="en-US" altLang="en-US" sz="1300" smtClean="0"/>
              <a:pPr/>
              <a:t>272</a:t>
            </a:fld>
            <a:endParaRPr lang="en-US"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98C85954-27E9-4303-94DE-65375B8B1620}"/>
              </a:ext>
            </a:extLst>
          </p:cNvPr>
          <p:cNvSpPr>
            <a:spLocks noGrp="1" noRot="1" noChangeAspect="1" noChangeArrowheads="1" noTextEdit="1"/>
          </p:cNvSpPr>
          <p:nvPr>
            <p:ph type="sldImg"/>
          </p:nvPr>
        </p:nvSpPr>
        <p:spPr>
          <a:ln/>
        </p:spPr>
      </p:sp>
      <p:sp>
        <p:nvSpPr>
          <p:cNvPr id="76803" name="Notes Placeholder 2">
            <a:extLst>
              <a:ext uri="{FF2B5EF4-FFF2-40B4-BE49-F238E27FC236}">
                <a16:creationId xmlns:a16="http://schemas.microsoft.com/office/drawing/2014/main" id="{D1C6B2DD-FF3A-4C56-8FFA-B1B864CDB8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6804" name="Slide Number Placeholder 3">
            <a:extLst>
              <a:ext uri="{FF2B5EF4-FFF2-40B4-BE49-F238E27FC236}">
                <a16:creationId xmlns:a16="http://schemas.microsoft.com/office/drawing/2014/main" id="{D94A855A-BFDC-422D-B5D4-9FF52AA521C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ea typeface="MS PGothic" panose="020B0600070205080204" pitchFamily="34" charset="-128"/>
              </a:defRPr>
            </a:lvl1pPr>
            <a:lvl2pPr marL="742950" indent="-285750" defTabSz="966788">
              <a:defRPr sz="2400">
                <a:solidFill>
                  <a:schemeClr val="tx1"/>
                </a:solidFill>
                <a:latin typeface="Times New Roman" panose="02020603050405020304" pitchFamily="18" charset="0"/>
                <a:ea typeface="MS PGothic" panose="020B0600070205080204" pitchFamily="34" charset="-128"/>
              </a:defRPr>
            </a:lvl2pPr>
            <a:lvl3pPr marL="1143000" indent="-228600" defTabSz="966788">
              <a:defRPr sz="2400">
                <a:solidFill>
                  <a:schemeClr val="tx1"/>
                </a:solidFill>
                <a:latin typeface="Times New Roman" panose="02020603050405020304" pitchFamily="18" charset="0"/>
                <a:ea typeface="MS PGothic" panose="020B0600070205080204" pitchFamily="34" charset="-128"/>
              </a:defRPr>
            </a:lvl3pPr>
            <a:lvl4pPr marL="1600200" indent="-228600" defTabSz="966788">
              <a:defRPr sz="2400">
                <a:solidFill>
                  <a:schemeClr val="tx1"/>
                </a:solidFill>
                <a:latin typeface="Times New Roman" panose="02020603050405020304" pitchFamily="18" charset="0"/>
                <a:ea typeface="MS PGothic" panose="020B0600070205080204" pitchFamily="34" charset="-128"/>
              </a:defRPr>
            </a:lvl4pPr>
            <a:lvl5pPr marL="2057400" indent="-228600" defTabSz="966788">
              <a:defRPr sz="2400">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62C892D-9DE5-4D19-8879-D590510FC726}" type="slidenum">
              <a:rPr lang="en-CA" altLang="en-US" sz="1300" smtClean="0"/>
              <a:pPr/>
              <a:t>301</a:t>
            </a:fld>
            <a:endParaRPr lang="en-CA" altLang="en-US" sz="13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rang bì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144DAA-D13A-4494-81B4-3A25E9DC97C2}"/>
              </a:ext>
            </a:extLst>
          </p:cNvPr>
          <p:cNvSpPr/>
          <p:nvPr userDrawn="1"/>
        </p:nvSpPr>
        <p:spPr>
          <a:xfrm>
            <a:off x="0" y="1138923"/>
            <a:ext cx="12192000" cy="5719077"/>
          </a:xfrm>
          <a:prstGeom prst="rect">
            <a:avLst/>
          </a:prstGeom>
          <a:solidFill>
            <a:srgbClr val="CF2941"/>
          </a:solidFill>
          <a:ln>
            <a:solidFill>
              <a:srgbClr val="CF2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33CF678D-CCC7-41C5-93A5-46350E98A33D}"/>
              </a:ext>
            </a:extLst>
          </p:cNvPr>
          <p:cNvSpPr>
            <a:spLocks noGrp="1"/>
          </p:cNvSpPr>
          <p:nvPr>
            <p:ph type="ctrTitle" hasCustomPrompt="1"/>
          </p:nvPr>
        </p:nvSpPr>
        <p:spPr>
          <a:xfrm>
            <a:off x="1413994" y="2078017"/>
            <a:ext cx="7643742" cy="2181139"/>
          </a:xfrm>
        </p:spPr>
        <p:txBody>
          <a:bodyPr anchor="b">
            <a:normAutofit/>
          </a:bodyPr>
          <a:lstStyle>
            <a:lvl1pPr algn="l">
              <a:lnSpc>
                <a:spcPct val="100000"/>
              </a:lnSpc>
              <a:defRPr sz="4400" b="1">
                <a:solidFill>
                  <a:schemeClr val="bg1"/>
                </a:solidFill>
                <a:latin typeface="Arial" panose="020B0604020202020204" pitchFamily="34" charset="0"/>
                <a:cs typeface="Arial" panose="020B0604020202020204" pitchFamily="34" charset="0"/>
              </a:defRPr>
            </a:lvl1pPr>
          </a:lstStyle>
          <a:p>
            <a:r>
              <a:rPr lang="en-US" dirty="0" err="1"/>
              <a:t>Tiêu</a:t>
            </a:r>
            <a:r>
              <a:rPr lang="en-US" dirty="0"/>
              <a:t> </a:t>
            </a:r>
            <a:r>
              <a:rPr lang="en-US" dirty="0" err="1"/>
              <a:t>đề</a:t>
            </a:r>
            <a:r>
              <a:rPr lang="en-US" dirty="0"/>
              <a:t> </a:t>
            </a:r>
            <a:r>
              <a:rPr lang="en-US" dirty="0" err="1"/>
              <a:t>bài</a:t>
            </a:r>
            <a:r>
              <a:rPr lang="en-US" dirty="0"/>
              <a:t> </a:t>
            </a:r>
            <a:r>
              <a:rPr lang="en-US" dirty="0" err="1"/>
              <a:t>giảng</a:t>
            </a:r>
            <a:endParaRPr lang="aa-ET" dirty="0"/>
          </a:p>
        </p:txBody>
      </p:sp>
      <p:sp>
        <p:nvSpPr>
          <p:cNvPr id="3" name="Subtitle 2">
            <a:extLst>
              <a:ext uri="{FF2B5EF4-FFF2-40B4-BE49-F238E27FC236}">
                <a16:creationId xmlns:a16="http://schemas.microsoft.com/office/drawing/2014/main" id="{A303F724-9457-4470-8D55-F2083430A556}"/>
              </a:ext>
            </a:extLst>
          </p:cNvPr>
          <p:cNvSpPr>
            <a:spLocks noGrp="1"/>
          </p:cNvSpPr>
          <p:nvPr>
            <p:ph type="subTitle" idx="1" hasCustomPrompt="1"/>
          </p:nvPr>
        </p:nvSpPr>
        <p:spPr>
          <a:xfrm>
            <a:off x="1413995" y="4535991"/>
            <a:ext cx="5107576" cy="1278213"/>
          </a:xfrm>
        </p:spPr>
        <p:txBody>
          <a:bodyPr>
            <a:normAutofit/>
          </a:bodyPr>
          <a:lstStyle>
            <a:lvl1pPr marL="0" indent="0" algn="l">
              <a:buNone/>
              <a:defRPr sz="1600">
                <a:solidFill>
                  <a:srgbClr val="F9E3E6"/>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Giảng</a:t>
            </a:r>
            <a:r>
              <a:rPr lang="en-US" dirty="0"/>
              <a:t> </a:t>
            </a:r>
            <a:r>
              <a:rPr lang="en-US" dirty="0" err="1"/>
              <a:t>viên</a:t>
            </a:r>
            <a:r>
              <a:rPr lang="en-US" dirty="0"/>
              <a:t> </a:t>
            </a:r>
            <a:r>
              <a:rPr lang="en-US" dirty="0" err="1"/>
              <a:t>hướng</a:t>
            </a:r>
            <a:r>
              <a:rPr lang="en-US" dirty="0"/>
              <a:t> </a:t>
            </a:r>
            <a:r>
              <a:rPr lang="en-US" dirty="0" err="1"/>
              <a:t>dẫn</a:t>
            </a:r>
            <a:r>
              <a:rPr lang="en-US" dirty="0"/>
              <a:t> &amp; </a:t>
            </a:r>
            <a:r>
              <a:rPr lang="en-US" dirty="0" err="1"/>
              <a:t>Liên</a:t>
            </a:r>
            <a:r>
              <a:rPr lang="en-US" dirty="0"/>
              <a:t> </a:t>
            </a:r>
            <a:r>
              <a:rPr lang="en-US" dirty="0" err="1"/>
              <a:t>hệ</a:t>
            </a:r>
            <a:endParaRPr lang="aa-ET" dirty="0"/>
          </a:p>
        </p:txBody>
      </p:sp>
      <p:sp>
        <p:nvSpPr>
          <p:cNvPr id="12" name="Text Placeholder 11">
            <a:extLst>
              <a:ext uri="{FF2B5EF4-FFF2-40B4-BE49-F238E27FC236}">
                <a16:creationId xmlns:a16="http://schemas.microsoft.com/office/drawing/2014/main" id="{320E5697-FB74-4B05-9369-BA4D19CD15D5}"/>
              </a:ext>
            </a:extLst>
          </p:cNvPr>
          <p:cNvSpPr>
            <a:spLocks noGrp="1"/>
          </p:cNvSpPr>
          <p:nvPr>
            <p:ph type="body" sz="quarter" idx="10" hasCustomPrompt="1"/>
          </p:nvPr>
        </p:nvSpPr>
        <p:spPr>
          <a:xfrm>
            <a:off x="1414463" y="1569800"/>
            <a:ext cx="7643812" cy="431800"/>
          </a:xfrm>
        </p:spPr>
        <p:txBody>
          <a:bodyPr anchor="ctr">
            <a:normAutofit/>
          </a:bodyPr>
          <a:lstStyle>
            <a:lvl1pPr marL="0" indent="0">
              <a:buNone/>
              <a:defRPr sz="1800" b="1">
                <a:solidFill>
                  <a:schemeClr val="bg1"/>
                </a:solidFill>
                <a:latin typeface="Arial" panose="020B0604020202020204" pitchFamily="34" charset="0"/>
                <a:cs typeface="Arial" panose="020B0604020202020204" pitchFamily="34" charset="0"/>
              </a:defRPr>
            </a:lvl1pPr>
          </a:lstStyle>
          <a:p>
            <a:pPr lvl="0"/>
            <a:r>
              <a:rPr lang="en-US"/>
              <a:t>Tên khoa</a:t>
            </a:r>
            <a:endParaRPr lang="aa-ET"/>
          </a:p>
        </p:txBody>
      </p:sp>
      <p:pic>
        <p:nvPicPr>
          <p:cNvPr id="7" name="Picture 6" descr="logo ptit.png">
            <a:extLst>
              <a:ext uri="{FF2B5EF4-FFF2-40B4-BE49-F238E27FC236}">
                <a16:creationId xmlns:a16="http://schemas.microsoft.com/office/drawing/2014/main" id="{CDD42818-C233-4B54-8D15-AEF1D98D3288}"/>
              </a:ext>
            </a:extLst>
          </p:cNvPr>
          <p:cNvPicPr>
            <a:picLocks noChangeAspect="1"/>
          </p:cNvPicPr>
          <p:nvPr userDrawn="1"/>
        </p:nvPicPr>
        <p:blipFill>
          <a:blip r:embed="rId2"/>
          <a:srcRect/>
          <a:stretch>
            <a:fillRect/>
          </a:stretch>
        </p:blipFill>
        <p:spPr bwMode="auto">
          <a:xfrm>
            <a:off x="304801" y="114300"/>
            <a:ext cx="1109194" cy="970542"/>
          </a:xfrm>
          <a:prstGeom prst="rect">
            <a:avLst/>
          </a:prstGeom>
          <a:noFill/>
          <a:ln w="9525">
            <a:noFill/>
            <a:miter lim="800000"/>
            <a:headEnd/>
            <a:tailEnd/>
          </a:ln>
        </p:spPr>
      </p:pic>
      <p:sp>
        <p:nvSpPr>
          <p:cNvPr id="8" name="TextBox 7">
            <a:extLst>
              <a:ext uri="{FF2B5EF4-FFF2-40B4-BE49-F238E27FC236}">
                <a16:creationId xmlns:a16="http://schemas.microsoft.com/office/drawing/2014/main" id="{2C947FCA-F1F1-41C1-92E6-1E187C7B1848}"/>
              </a:ext>
            </a:extLst>
          </p:cNvPr>
          <p:cNvSpPr txBox="1"/>
          <p:nvPr userDrawn="1"/>
        </p:nvSpPr>
        <p:spPr>
          <a:xfrm>
            <a:off x="1175300" y="669274"/>
            <a:ext cx="5661165" cy="369332"/>
          </a:xfrm>
          <a:prstGeom prst="rect">
            <a:avLst/>
          </a:prstGeom>
          <a:noFill/>
        </p:spPr>
        <p:txBody>
          <a:bodyPr wrap="none" rtlCol="0">
            <a:spAutoFit/>
          </a:bodyPr>
          <a:lstStyle/>
          <a:p>
            <a:r>
              <a:rPr lang="vi-VN" b="1" dirty="0">
                <a:solidFill>
                  <a:schemeClr val="tx1">
                    <a:lumMod val="65000"/>
                    <a:lumOff val="35000"/>
                  </a:schemeClr>
                </a:solidFill>
              </a:rPr>
              <a:t>HỌC VIỆN CÔNG NGHỆ BƯU CHÍNH VIỄN THÔNG</a:t>
            </a:r>
          </a:p>
        </p:txBody>
      </p:sp>
    </p:spTree>
    <p:extLst>
      <p:ext uri="{BB962C8B-B14F-4D97-AF65-F5344CB8AC3E}">
        <p14:creationId xmlns:p14="http://schemas.microsoft.com/office/powerpoint/2010/main" val="3414594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g nội du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0AD5-916A-4F5F-BB12-59BD447CD821}"/>
              </a:ext>
            </a:extLst>
          </p:cNvPr>
          <p:cNvSpPr>
            <a:spLocks noGrp="1"/>
          </p:cNvSpPr>
          <p:nvPr>
            <p:ph type="title" hasCustomPrompt="1"/>
          </p:nvPr>
        </p:nvSpPr>
        <p:spPr>
          <a:xfrm>
            <a:off x="1627451" y="365125"/>
            <a:ext cx="9726349" cy="747683"/>
          </a:xfrm>
        </p:spPr>
        <p:txBody>
          <a:bodyPr>
            <a:normAutofit/>
          </a:bodyPr>
          <a:lstStyle>
            <a:lvl1pPr>
              <a:defRPr sz="3200" b="1">
                <a:solidFill>
                  <a:srgbClr val="CF2941"/>
                </a:solidFill>
                <a:latin typeface="Arial" panose="020B0604020202020204" pitchFamily="34" charset="0"/>
                <a:cs typeface="Arial" panose="020B0604020202020204" pitchFamily="34" charset="0"/>
              </a:defRPr>
            </a:lvl1pPr>
          </a:lstStyle>
          <a:p>
            <a:r>
              <a:rPr lang="en-US"/>
              <a:t>Thêm tiêu đề</a:t>
            </a:r>
            <a:endParaRPr lang="aa-ET"/>
          </a:p>
        </p:txBody>
      </p:sp>
      <p:pic>
        <p:nvPicPr>
          <p:cNvPr id="10" name="Picture 9">
            <a:extLst>
              <a:ext uri="{FF2B5EF4-FFF2-40B4-BE49-F238E27FC236}">
                <a16:creationId xmlns:a16="http://schemas.microsoft.com/office/drawing/2014/main" id="{9EEF36EA-B4F0-40E7-93DB-CF9CB8DC1F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38" y="454841"/>
            <a:ext cx="510697" cy="510697"/>
          </a:xfrm>
          <a:prstGeom prst="rect">
            <a:avLst/>
          </a:prstGeom>
        </p:spPr>
      </p:pic>
      <p:sp>
        <p:nvSpPr>
          <p:cNvPr id="12" name="Content Placeholder 11">
            <a:extLst>
              <a:ext uri="{FF2B5EF4-FFF2-40B4-BE49-F238E27FC236}">
                <a16:creationId xmlns:a16="http://schemas.microsoft.com/office/drawing/2014/main" id="{F388CBB6-F771-484A-8FBC-D8B5CC9D225A}"/>
              </a:ext>
            </a:extLst>
          </p:cNvPr>
          <p:cNvSpPr>
            <a:spLocks noGrp="1"/>
          </p:cNvSpPr>
          <p:nvPr>
            <p:ph sz="quarter" idx="10" hasCustomPrompt="1"/>
          </p:nvPr>
        </p:nvSpPr>
        <p:spPr>
          <a:xfrm>
            <a:off x="879894" y="1285875"/>
            <a:ext cx="10473906" cy="4692650"/>
          </a:xfrm>
        </p:spPr>
        <p:txBody>
          <a:bodyPr>
            <a:normAutofit/>
          </a:bodyPr>
          <a:lstStyle>
            <a:lvl1pPr>
              <a:lnSpc>
                <a:spcPct val="120000"/>
              </a:lnSpc>
              <a:spcBef>
                <a:spcPts val="0"/>
              </a:spcBef>
              <a:defRPr sz="2000">
                <a:latin typeface="Arial" panose="020B0604020202020204" pitchFamily="34" charset="0"/>
                <a:cs typeface="Arial" panose="020B0604020202020204" pitchFamily="34" charset="0"/>
              </a:defRPr>
            </a:lvl1pPr>
          </a:lstStyle>
          <a:p>
            <a:pPr lvl="0"/>
            <a:r>
              <a:rPr lang="en-US" dirty="0" err="1"/>
              <a:t>Thêm</a:t>
            </a:r>
            <a:r>
              <a:rPr lang="en-US" dirty="0"/>
              <a:t> </a:t>
            </a:r>
            <a:r>
              <a:rPr lang="en-US" dirty="0" err="1"/>
              <a:t>nội</a:t>
            </a:r>
            <a:r>
              <a:rPr lang="en-US" dirty="0"/>
              <a:t> dung</a:t>
            </a:r>
            <a:endParaRPr lang="aa-ET" dirty="0"/>
          </a:p>
        </p:txBody>
      </p:sp>
      <p:sp>
        <p:nvSpPr>
          <p:cNvPr id="5" name="Rectangle 4">
            <a:extLst>
              <a:ext uri="{FF2B5EF4-FFF2-40B4-BE49-F238E27FC236}">
                <a16:creationId xmlns:a16="http://schemas.microsoft.com/office/drawing/2014/main" id="{2BD64B04-8C35-44A9-B4EE-A9DF9DA6A3AA}"/>
              </a:ext>
            </a:extLst>
          </p:cNvPr>
          <p:cNvSpPr/>
          <p:nvPr userDrawn="1"/>
        </p:nvSpPr>
        <p:spPr>
          <a:xfrm>
            <a:off x="0" y="6754614"/>
            <a:ext cx="12192000" cy="103386"/>
          </a:xfrm>
          <a:prstGeom prst="rect">
            <a:avLst/>
          </a:prstGeom>
          <a:solidFill>
            <a:srgbClr val="CF2941"/>
          </a:solidFill>
          <a:ln>
            <a:solidFill>
              <a:srgbClr val="CF2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800"/>
          </a:p>
        </p:txBody>
      </p:sp>
      <p:pic>
        <p:nvPicPr>
          <p:cNvPr id="6" name="Picture 5" descr="logo ptit.png">
            <a:extLst>
              <a:ext uri="{FF2B5EF4-FFF2-40B4-BE49-F238E27FC236}">
                <a16:creationId xmlns:a16="http://schemas.microsoft.com/office/drawing/2014/main" id="{C7416780-DE13-44AD-8D44-B2C8371864F2}"/>
              </a:ext>
            </a:extLst>
          </p:cNvPr>
          <p:cNvPicPr>
            <a:picLocks noChangeAspect="1"/>
          </p:cNvPicPr>
          <p:nvPr userDrawn="1"/>
        </p:nvPicPr>
        <p:blipFill>
          <a:blip r:embed="rId3"/>
          <a:srcRect/>
          <a:stretch>
            <a:fillRect/>
          </a:stretch>
        </p:blipFill>
        <p:spPr bwMode="auto">
          <a:xfrm>
            <a:off x="11150600" y="5969278"/>
            <a:ext cx="897531" cy="785336"/>
          </a:xfrm>
          <a:prstGeom prst="rect">
            <a:avLst/>
          </a:prstGeom>
          <a:noFill/>
          <a:ln w="9525">
            <a:noFill/>
            <a:miter lim="800000"/>
            <a:headEnd/>
            <a:tailEnd/>
          </a:ln>
        </p:spPr>
      </p:pic>
    </p:spTree>
    <p:extLst>
      <p:ext uri="{BB962C8B-B14F-4D97-AF65-F5344CB8AC3E}">
        <p14:creationId xmlns:p14="http://schemas.microsoft.com/office/powerpoint/2010/main" val="2883956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rang trắ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5" name="Holder 5"/>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fld id="{81D60167-4931-47E6-BA6A-407CBD079E47}" type="slidenum">
              <a:rPr lang="en-US" spc="-5" smtClean="0"/>
              <a:pPr marL="38100"/>
              <a:t>‹#›</a:t>
            </a:fld>
            <a:endParaRPr lang="en-US" spc="-5" dirty="0"/>
          </a:p>
        </p:txBody>
      </p:sp>
    </p:spTree>
    <p:extLst>
      <p:ext uri="{BB962C8B-B14F-4D97-AF65-F5344CB8AC3E}">
        <p14:creationId xmlns:p14="http://schemas.microsoft.com/office/powerpoint/2010/main" val="82383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4" name="Holder 4"/>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fld id="{81D60167-4931-47E6-BA6A-407CBD079E47}" type="slidenum">
              <a:rPr lang="en-US" spc="-5" smtClean="0"/>
              <a:pPr marL="38100"/>
              <a:t>‹#›</a:t>
            </a:fld>
            <a:endParaRPr lang="en-US" spc="-5" dirty="0"/>
          </a:p>
        </p:txBody>
      </p:sp>
    </p:spTree>
    <p:extLst>
      <p:ext uri="{BB962C8B-B14F-4D97-AF65-F5344CB8AC3E}">
        <p14:creationId xmlns:p14="http://schemas.microsoft.com/office/powerpoint/2010/main" val="101244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3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1/23/2025</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fld id="{81D60167-4931-47E6-BA6A-407CBD079E47}" type="slidenum">
              <a:rPr lang="en-US" spc="-5" smtClean="0"/>
              <a:pPr marL="38100"/>
              <a:t>‹#›</a:t>
            </a:fld>
            <a:endParaRPr lang="en-US" spc="-5" dirty="0"/>
          </a:p>
        </p:txBody>
      </p:sp>
    </p:spTree>
    <p:extLst>
      <p:ext uri="{BB962C8B-B14F-4D97-AF65-F5344CB8AC3E}">
        <p14:creationId xmlns:p14="http://schemas.microsoft.com/office/powerpoint/2010/main" val="426399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14588" y="355447"/>
            <a:ext cx="10762825" cy="609398"/>
          </a:xfrm>
          <a:prstGeom prst="rect">
            <a:avLst/>
          </a:prstGeom>
        </p:spPr>
        <p:txBody>
          <a:bodyPr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12988" y="3967041"/>
            <a:ext cx="10966025" cy="332399"/>
          </a:xfrm>
          <a:prstGeom prst="rect">
            <a:avLst/>
          </a:prstGeom>
        </p:spPr>
        <p:txBody>
          <a:bodyPr lIns="0" tIns="0" rIns="0" bIns="0">
            <a:spAutoFit/>
          </a:bodyPr>
          <a:lstStyle>
            <a:lvl1pPr>
              <a:defRPr sz="2400" b="1" i="0">
                <a:solidFill>
                  <a:srgbClr val="357CA9"/>
                </a:solidFill>
                <a:latin typeface="Arial"/>
                <a:cs typeface="Arial"/>
              </a:defRPr>
            </a:lvl1pPr>
          </a:lstStyle>
          <a:p>
            <a:endParaRPr/>
          </a:p>
        </p:txBody>
      </p:sp>
      <p:sp>
        <p:nvSpPr>
          <p:cNvPr id="4" name="Holder 4">
            <a:extLst>
              <a:ext uri="{FF2B5EF4-FFF2-40B4-BE49-F238E27FC236}">
                <a16:creationId xmlns:a16="http://schemas.microsoft.com/office/drawing/2014/main" id="{86450D93-A8E4-4247-8FEB-F295DD66F225}"/>
              </a:ext>
            </a:extLst>
          </p:cNvPr>
          <p:cNvSpPr>
            <a:spLocks noGrp="1"/>
          </p:cNvSpPr>
          <p:nvPr>
            <p:ph type="ftr" sz="quarter" idx="10"/>
          </p:nvPr>
        </p:nvSpPr>
        <p:spPr>
          <a:xfrm>
            <a:off x="0" y="0"/>
            <a:ext cx="0" cy="0"/>
          </a:xfrm>
        </p:spPr>
        <p:txBody>
          <a:bodyPr lIns="0" tIns="0" rIns="0" bIns="0"/>
          <a:lstStyle>
            <a:lvl1pPr algn="ctr">
              <a:defRPr>
                <a:solidFill>
                  <a:schemeClr val="tx1">
                    <a:tint val="75000"/>
                  </a:schemeClr>
                </a:solidFill>
              </a:defRPr>
            </a:lvl1pPr>
          </a:lstStyle>
          <a:p>
            <a:pPr>
              <a:defRPr/>
            </a:pPr>
            <a:endParaRPr/>
          </a:p>
        </p:txBody>
      </p:sp>
      <p:sp>
        <p:nvSpPr>
          <p:cNvPr id="5" name="Holder 5">
            <a:extLst>
              <a:ext uri="{FF2B5EF4-FFF2-40B4-BE49-F238E27FC236}">
                <a16:creationId xmlns:a16="http://schemas.microsoft.com/office/drawing/2014/main" id="{3E157A2E-95D4-4EF7-ACAC-63D8D1BB8EB8}"/>
              </a:ext>
            </a:extLst>
          </p:cNvPr>
          <p:cNvSpPr>
            <a:spLocks noGrp="1"/>
          </p:cNvSpPr>
          <p:nvPr>
            <p:ph type="dt" sz="half" idx="11"/>
          </p:nvPr>
        </p:nvSpPr>
        <p:spPr>
          <a:xfrm>
            <a:off x="0" y="0"/>
            <a:ext cx="0" cy="0"/>
          </a:xfrm>
        </p:spPr>
        <p:txBody>
          <a:bodyPr lIns="0" tIns="0" rIns="0" bIns="0"/>
          <a:lstStyle>
            <a:lvl1pPr algn="l">
              <a:defRPr>
                <a:solidFill>
                  <a:schemeClr val="tx1">
                    <a:tint val="75000"/>
                  </a:schemeClr>
                </a:solidFill>
              </a:defRPr>
            </a:lvl1pPr>
          </a:lstStyle>
          <a:p>
            <a:pPr>
              <a:defRPr/>
            </a:pPr>
            <a:fld id="{1D8BD707-D9CF-40AE-B4C6-C98DA3205C09}" type="datetimeFigureOut">
              <a:rPr lang="en-US"/>
              <a:pPr>
                <a:defRPr/>
              </a:pPr>
              <a:t>1/23/2025</a:t>
            </a:fld>
            <a:endParaRPr lang="en-US"/>
          </a:p>
        </p:txBody>
      </p:sp>
      <p:sp>
        <p:nvSpPr>
          <p:cNvPr id="6" name="Holder 6">
            <a:extLst>
              <a:ext uri="{FF2B5EF4-FFF2-40B4-BE49-F238E27FC236}">
                <a16:creationId xmlns:a16="http://schemas.microsoft.com/office/drawing/2014/main" id="{3F732F64-BE68-4CA0-BA85-27D848FEFA92}"/>
              </a:ext>
            </a:extLst>
          </p:cNvPr>
          <p:cNvSpPr>
            <a:spLocks noGrp="1"/>
          </p:cNvSpPr>
          <p:nvPr>
            <p:ph type="sldNum" sz="quarter" idx="12"/>
          </p:nvPr>
        </p:nvSpPr>
        <p:spPr/>
        <p:txBody>
          <a:bodyPr lIns="0" tIns="0" rIns="0" bIns="0"/>
          <a:lstStyle>
            <a:lvl1pPr marL="38100">
              <a:lnSpc>
                <a:spcPts val="1650"/>
              </a:lnSpc>
              <a:defRPr sz="1400" b="0" i="0">
                <a:solidFill>
                  <a:srgbClr val="57BDCC"/>
                </a:solidFill>
                <a:latin typeface="Arial"/>
                <a:cs typeface="Arial"/>
              </a:defRPr>
            </a:lvl1pPr>
          </a:lstStyle>
          <a:p>
            <a:pPr>
              <a:defRPr/>
            </a:pPr>
            <a:fld id="{EC3C747F-9138-41BD-9D37-B0D232903F2C}" type="slidenum">
              <a:rPr/>
              <a:pPr>
                <a:defRPr/>
              </a:pPr>
              <a:t>‹#›</a:t>
            </a:fld>
            <a:endParaRPr/>
          </a:p>
        </p:txBody>
      </p:sp>
    </p:spTree>
    <p:extLst>
      <p:ext uri="{BB962C8B-B14F-4D97-AF65-F5344CB8AC3E}">
        <p14:creationId xmlns:p14="http://schemas.microsoft.com/office/powerpoint/2010/main" val="134097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076325"/>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76325"/>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349472-3FE5-449F-B5BB-D86B7135548C}"/>
              </a:ext>
            </a:extLst>
          </p:cNvPr>
          <p:cNvSpPr>
            <a:spLocks noGrp="1" noChangeArrowheads="1"/>
          </p:cNvSpPr>
          <p:nvPr>
            <p:ph type="dt" sz="half" idx="10"/>
          </p:nvPr>
        </p:nvSpPr>
        <p:spPr>
          <a:xfrm>
            <a:off x="609600" y="6519864"/>
            <a:ext cx="2844800"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40C9EA3A-AAD9-4A82-B88B-E3CCED09BDFC}" type="datetime1">
              <a:rPr lang="en-US" altLang="en-US"/>
              <a:pPr>
                <a:defRPr/>
              </a:pPr>
              <a:t>1/23/2025</a:t>
            </a:fld>
            <a:endParaRPr lang="en-CA" altLang="en-US"/>
          </a:p>
        </p:txBody>
      </p:sp>
      <p:sp>
        <p:nvSpPr>
          <p:cNvPr id="6" name="Rectangle 6">
            <a:extLst>
              <a:ext uri="{FF2B5EF4-FFF2-40B4-BE49-F238E27FC236}">
                <a16:creationId xmlns:a16="http://schemas.microsoft.com/office/drawing/2014/main" id="{46DC1660-F4A5-472C-B5D6-E410DBFD3098}"/>
              </a:ext>
            </a:extLst>
          </p:cNvPr>
          <p:cNvSpPr>
            <a:spLocks noGrp="1" noChangeArrowheads="1"/>
          </p:cNvSpPr>
          <p:nvPr>
            <p:ph type="sldNum" sz="quarter" idx="11"/>
          </p:nvPr>
        </p:nvSpPr>
        <p:spPr/>
        <p:txBody>
          <a:bodyPr/>
          <a:lstStyle>
            <a:lvl1pPr>
              <a:defRPr/>
            </a:lvl1pPr>
          </a:lstStyle>
          <a:p>
            <a:pPr>
              <a:defRPr/>
            </a:pPr>
            <a:fld id="{161327F4-90BD-4DB2-BA84-BE97D35E8433}" type="slidenum">
              <a:rPr lang="en-CA" altLang="en-US"/>
              <a:pPr>
                <a:defRPr/>
              </a:pPr>
              <a:t>‹#›</a:t>
            </a:fld>
            <a:endParaRPr lang="en-CA" altLang="en-US"/>
          </a:p>
        </p:txBody>
      </p:sp>
    </p:spTree>
    <p:extLst>
      <p:ext uri="{BB962C8B-B14F-4D97-AF65-F5344CB8AC3E}">
        <p14:creationId xmlns:p14="http://schemas.microsoft.com/office/powerpoint/2010/main" val="562258751"/>
      </p:ext>
    </p:extLst>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93594D-9A27-491C-BB95-2E425B8C0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aa-ET"/>
          </a:p>
        </p:txBody>
      </p:sp>
      <p:sp>
        <p:nvSpPr>
          <p:cNvPr id="3" name="Text Placeholder 2">
            <a:extLst>
              <a:ext uri="{FF2B5EF4-FFF2-40B4-BE49-F238E27FC236}">
                <a16:creationId xmlns:a16="http://schemas.microsoft.com/office/drawing/2014/main" id="{5F640E9D-947A-4D6E-9033-70CCDF7C26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aa-ET" dirty="0"/>
          </a:p>
        </p:txBody>
      </p:sp>
    </p:spTree>
    <p:extLst>
      <p:ext uri="{BB962C8B-B14F-4D97-AF65-F5344CB8AC3E}">
        <p14:creationId xmlns:p14="http://schemas.microsoft.com/office/powerpoint/2010/main" val="832015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7" r:id="rId4"/>
    <p:sldLayoutId id="2147483658" r:id="rId5"/>
    <p:sldLayoutId id="2147483659" r:id="rId6"/>
    <p:sldLayoutId id="2147483660" r:id="rId7"/>
    <p:sldLayoutId id="2147483661" r:id="rId8"/>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a-E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14.png"/><Relationship Id="rId10" Type="http://schemas.openxmlformats.org/officeDocument/2006/relationships/image" Target="../media/image132.png"/><Relationship Id="rId4" Type="http://schemas.openxmlformats.org/officeDocument/2006/relationships/image" Target="../media/image127.png"/><Relationship Id="rId9" Type="http://schemas.openxmlformats.org/officeDocument/2006/relationships/image" Target="../media/image131.png"/></Relationships>
</file>

<file path=ppt/slides/_rels/slide24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5.png"/><Relationship Id="rId3" Type="http://schemas.openxmlformats.org/officeDocument/2006/relationships/image" Target="../media/image116.png"/><Relationship Id="rId7" Type="http://schemas.openxmlformats.org/officeDocument/2006/relationships/image" Target="../media/image136.png"/><Relationship Id="rId12" Type="http://schemas.openxmlformats.org/officeDocument/2006/relationships/image" Target="../media/image139.png"/><Relationship Id="rId17" Type="http://schemas.openxmlformats.org/officeDocument/2006/relationships/image" Target="../media/image140.png"/><Relationship Id="rId2" Type="http://schemas.openxmlformats.org/officeDocument/2006/relationships/image" Target="../media/image131.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28.png"/><Relationship Id="rId5" Type="http://schemas.openxmlformats.org/officeDocument/2006/relationships/image" Target="../media/image134.png"/><Relationship Id="rId15" Type="http://schemas.openxmlformats.org/officeDocument/2006/relationships/image" Target="../media/image114.png"/><Relationship Id="rId10" Type="http://schemas.openxmlformats.org/officeDocument/2006/relationships/image" Target="../media/image138.png"/><Relationship Id="rId4" Type="http://schemas.openxmlformats.org/officeDocument/2006/relationships/image" Target="../media/image133.png"/><Relationship Id="rId9" Type="http://schemas.openxmlformats.org/officeDocument/2006/relationships/image" Target="../media/image137.png"/><Relationship Id="rId14" Type="http://schemas.openxmlformats.org/officeDocument/2006/relationships/image" Target="../media/image127.png"/></Relationships>
</file>

<file path=ppt/slides/_rels/slide2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2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slideLayout" Target="../slideLayouts/slideLayout2.xml"/><Relationship Id="rId5" Type="http://schemas.openxmlformats.org/officeDocument/2006/relationships/image" Target="../media/image164.emf"/><Relationship Id="rId4" Type="http://schemas.openxmlformats.org/officeDocument/2006/relationships/image" Target="../media/image163.emf"/></Relationships>
</file>

<file path=ppt/slides/_rels/slide277.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29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413995" y="1392217"/>
            <a:ext cx="8136405" cy="2181139"/>
          </a:xfrm>
        </p:spPr>
        <p:txBody>
          <a:bodyPr anchor="b">
            <a:normAutofit/>
          </a:bodyPr>
          <a:lstStyle/>
          <a:p>
            <a:r>
              <a:rPr lang="en-US" dirty="0"/>
              <a:t>ĐẢM BẢO CHẤT LƯỢNG PHẦN MỀM</a:t>
            </a:r>
            <a:endParaRPr lang="aa-ET" dirty="0"/>
          </a:p>
        </p:txBody>
      </p:sp>
    </p:spTree>
    <p:extLst>
      <p:ext uri="{BB962C8B-B14F-4D97-AF65-F5344CB8AC3E}">
        <p14:creationId xmlns:p14="http://schemas.microsoft.com/office/powerpoint/2010/main" val="3311850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1.1.1 Phần</a:t>
            </a:r>
            <a:r>
              <a:rPr spc="-60" dirty="0"/>
              <a:t> </a:t>
            </a:r>
            <a:r>
              <a:rPr spc="-5" dirty="0"/>
              <a:t>mềm</a:t>
            </a:r>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10</a:t>
            </a:fld>
            <a:endParaRPr sz="1000">
              <a:latin typeface="Arial"/>
              <a:cs typeface="Arial"/>
            </a:endParaRPr>
          </a:p>
        </p:txBody>
      </p:sp>
      <p:pic>
        <p:nvPicPr>
          <p:cNvPr id="3" name="Picture 2"/>
          <p:cNvPicPr>
            <a:picLocks noChangeAspect="1"/>
          </p:cNvPicPr>
          <p:nvPr/>
        </p:nvPicPr>
        <p:blipFill>
          <a:blip r:embed="rId2"/>
          <a:stretch>
            <a:fillRect/>
          </a:stretch>
        </p:blipFill>
        <p:spPr>
          <a:xfrm>
            <a:off x="4245666" y="1112808"/>
            <a:ext cx="6029325" cy="5119238"/>
          </a:xfrm>
          <a:prstGeom prst="rect">
            <a:avLst/>
          </a:prstGeom>
        </p:spPr>
      </p:pic>
    </p:spTree>
    <p:extLst>
      <p:ext uri="{BB962C8B-B14F-4D97-AF65-F5344CB8AC3E}">
        <p14:creationId xmlns:p14="http://schemas.microsoft.com/office/powerpoint/2010/main" val="4117225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pic>
        <p:nvPicPr>
          <p:cNvPr id="4" name="Picture 3">
            <a:extLst>
              <a:ext uri="{FF2B5EF4-FFF2-40B4-BE49-F238E27FC236}">
                <a16:creationId xmlns:a16="http://schemas.microsoft.com/office/drawing/2014/main" id="{C77C0796-2969-48A8-883A-EBE1B1179E5B}"/>
              </a:ext>
            </a:extLst>
          </p:cNvPr>
          <p:cNvPicPr>
            <a:picLocks noChangeAspect="1"/>
          </p:cNvPicPr>
          <p:nvPr/>
        </p:nvPicPr>
        <p:blipFill>
          <a:blip r:embed="rId2"/>
          <a:stretch>
            <a:fillRect/>
          </a:stretch>
        </p:blipFill>
        <p:spPr>
          <a:xfrm>
            <a:off x="3720645" y="1204291"/>
            <a:ext cx="7064221" cy="4943061"/>
          </a:xfrm>
          <a:prstGeom prst="rect">
            <a:avLst/>
          </a:prstGeom>
        </p:spPr>
      </p:pic>
    </p:spTree>
    <p:extLst>
      <p:ext uri="{BB962C8B-B14F-4D97-AF65-F5344CB8AC3E}">
        <p14:creationId xmlns:p14="http://schemas.microsoft.com/office/powerpoint/2010/main" val="19112839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63078" y="1285875"/>
            <a:ext cx="8731526" cy="4692650"/>
          </a:xfrm>
        </p:spPr>
        <p:txBody>
          <a:bodyPr>
            <a:noAutofit/>
          </a:bodyPr>
          <a:lstStyle/>
          <a:p>
            <a:pPr marL="0" marR="0" algn="just">
              <a:lnSpc>
                <a:spcPct val="120000"/>
              </a:lnSpc>
              <a:spcBef>
                <a:spcPts val="0"/>
              </a:spcBef>
              <a:spcAft>
                <a:spcPts val="0"/>
              </a:spcAft>
              <a:tabLst>
                <a:tab pos="1234440" algn="l"/>
              </a:tabLst>
            </a:pPr>
            <a:r>
              <a:rPr lang="en-US" sz="2100" b="1" dirty="0" err="1">
                <a:solidFill>
                  <a:schemeClr val="tx1"/>
                </a:solidFill>
                <a:effectLst/>
                <a:latin typeface="+mj-lt"/>
                <a:ea typeface="Times New Roman" panose="02020603050405020304" pitchFamily="18" charset="0"/>
              </a:rPr>
              <a:t>Pha</a:t>
            </a:r>
            <a:r>
              <a:rPr lang="en-US" sz="2100" b="1" dirty="0">
                <a:solidFill>
                  <a:schemeClr val="tx1"/>
                </a:solidFill>
                <a:effectLst/>
                <a:latin typeface="+mj-lt"/>
                <a:ea typeface="Times New Roman" panose="02020603050405020304" pitchFamily="18" charset="0"/>
              </a:rPr>
              <a:t> </a:t>
            </a:r>
            <a:r>
              <a:rPr lang="en-US" sz="2100" b="1" dirty="0" err="1">
                <a:solidFill>
                  <a:schemeClr val="tx1"/>
                </a:solidFill>
                <a:effectLst/>
                <a:latin typeface="+mj-lt"/>
                <a:ea typeface="Times New Roman" panose="02020603050405020304" pitchFamily="18" charset="0"/>
              </a:rPr>
              <a:t>khởi</a:t>
            </a:r>
            <a:r>
              <a:rPr lang="en-US" sz="2100" b="1" dirty="0">
                <a:solidFill>
                  <a:schemeClr val="tx1"/>
                </a:solidFill>
                <a:effectLst/>
                <a:latin typeface="+mj-lt"/>
                <a:ea typeface="Times New Roman" panose="02020603050405020304" pitchFamily="18" charset="0"/>
              </a:rPr>
              <a:t> </a:t>
            </a:r>
            <a:r>
              <a:rPr lang="en-US" sz="2100" b="1" dirty="0" err="1">
                <a:solidFill>
                  <a:schemeClr val="tx1"/>
                </a:solidFill>
                <a:effectLst/>
                <a:latin typeface="+mj-lt"/>
                <a:ea typeface="Times New Roman" panose="02020603050405020304" pitchFamily="18" charset="0"/>
              </a:rPr>
              <a:t>đầu</a:t>
            </a:r>
            <a:endParaRPr lang="en-US" sz="2100" b="1" dirty="0">
              <a:solidFill>
                <a:schemeClr val="tx1"/>
              </a:solidFill>
              <a:effectLst/>
              <a:latin typeface="+mj-lt"/>
              <a:ea typeface="Times New Roman" panose="02020603050405020304" pitchFamily="18" charset="0"/>
            </a:endParaRPr>
          </a:p>
          <a:p>
            <a:pPr marL="0" marR="0" algn="just" eaLnBrk="0" fontAlgn="base" hangingPunct="0">
              <a:lnSpc>
                <a:spcPct val="120000"/>
              </a:lnSpc>
              <a:spcBef>
                <a:spcPts val="0"/>
              </a:spcBef>
              <a:spcAft>
                <a:spcPts val="0"/>
              </a:spcAft>
            </a:pPr>
            <a:r>
              <a:rPr lang="en-US" sz="2100" dirty="0" err="1">
                <a:solidFill>
                  <a:schemeClr val="tx1"/>
                </a:solidFill>
                <a:effectLst/>
                <a:latin typeface="+mj-lt"/>
                <a:ea typeface="+mn-ea"/>
              </a:rPr>
              <a:t>Mục</a:t>
            </a:r>
            <a:r>
              <a:rPr lang="en-US" sz="2100" dirty="0">
                <a:solidFill>
                  <a:schemeClr val="tx1"/>
                </a:solidFill>
                <a:effectLst/>
                <a:latin typeface="+mj-lt"/>
                <a:ea typeface="+mn-ea"/>
              </a:rPr>
              <a:t> </a:t>
            </a:r>
            <a:r>
              <a:rPr lang="en-US" sz="2100" dirty="0" err="1">
                <a:solidFill>
                  <a:schemeClr val="tx1"/>
                </a:solidFill>
                <a:effectLst/>
                <a:latin typeface="+mj-lt"/>
                <a:ea typeface="+mn-ea"/>
              </a:rPr>
              <a:t>đích</a:t>
            </a:r>
            <a:r>
              <a:rPr lang="en-US" sz="2100" dirty="0">
                <a:solidFill>
                  <a:schemeClr val="tx1"/>
                </a:solidFill>
                <a:effectLst/>
                <a:latin typeface="+mj-lt"/>
                <a:ea typeface="+mn-ea"/>
              </a:rPr>
              <a:t> </a:t>
            </a:r>
            <a:r>
              <a:rPr lang="en-US" sz="2100" dirty="0" err="1">
                <a:solidFill>
                  <a:schemeClr val="tx1"/>
                </a:solidFill>
                <a:effectLst/>
                <a:latin typeface="+mj-lt"/>
                <a:ea typeface="+mn-ea"/>
              </a:rPr>
              <a:t>của</a:t>
            </a:r>
            <a:r>
              <a:rPr lang="en-US" sz="2100" dirty="0">
                <a:solidFill>
                  <a:schemeClr val="tx1"/>
                </a:solidFill>
                <a:effectLst/>
                <a:latin typeface="+mj-lt"/>
                <a:ea typeface="+mn-ea"/>
              </a:rPr>
              <a:t> </a:t>
            </a:r>
            <a:r>
              <a:rPr lang="en-US" sz="2100" dirty="0" err="1">
                <a:solidFill>
                  <a:schemeClr val="tx1"/>
                </a:solidFill>
                <a:effectLst/>
                <a:latin typeface="+mj-lt"/>
                <a:ea typeface="+mn-ea"/>
              </a:rPr>
              <a:t>pha</a:t>
            </a:r>
            <a:r>
              <a:rPr lang="en-US" sz="2100" dirty="0">
                <a:solidFill>
                  <a:schemeClr val="tx1"/>
                </a:solidFill>
                <a:effectLst/>
                <a:latin typeface="+mj-lt"/>
                <a:ea typeface="+mn-ea"/>
              </a:rPr>
              <a:t> </a:t>
            </a:r>
            <a:r>
              <a:rPr lang="en-US" sz="2100" dirty="0" err="1">
                <a:solidFill>
                  <a:schemeClr val="tx1"/>
                </a:solidFill>
                <a:effectLst/>
                <a:latin typeface="+mj-lt"/>
                <a:ea typeface="+mn-ea"/>
              </a:rPr>
              <a:t>này</a:t>
            </a:r>
            <a:r>
              <a:rPr lang="en-US" sz="2100" dirty="0">
                <a:solidFill>
                  <a:schemeClr val="tx1"/>
                </a:solidFill>
                <a:effectLst/>
                <a:latin typeface="+mj-lt"/>
                <a:ea typeface="+mn-ea"/>
              </a:rPr>
              <a:t> </a:t>
            </a:r>
            <a:r>
              <a:rPr lang="en-US" sz="2100" dirty="0" err="1">
                <a:solidFill>
                  <a:schemeClr val="tx1"/>
                </a:solidFill>
                <a:effectLst/>
                <a:latin typeface="+mj-lt"/>
                <a:ea typeface="+mn-ea"/>
              </a:rPr>
              <a:t>là</a:t>
            </a:r>
            <a:r>
              <a:rPr lang="en-US" sz="2100" dirty="0">
                <a:solidFill>
                  <a:schemeClr val="tx1"/>
                </a:solidFill>
                <a:effectLst/>
                <a:latin typeface="+mj-lt"/>
                <a:ea typeface="+mn-ea"/>
              </a:rPr>
              <a:t> </a:t>
            </a:r>
            <a:r>
              <a:rPr lang="en-US" sz="2100" dirty="0" err="1">
                <a:solidFill>
                  <a:schemeClr val="tx1"/>
                </a:solidFill>
                <a:effectLst/>
                <a:latin typeface="+mj-lt"/>
                <a:ea typeface="+mn-ea"/>
              </a:rPr>
              <a:t>xác</a:t>
            </a:r>
            <a:r>
              <a:rPr lang="en-US" sz="2100" dirty="0">
                <a:solidFill>
                  <a:schemeClr val="tx1"/>
                </a:solidFill>
                <a:effectLst/>
                <a:latin typeface="+mj-lt"/>
                <a:ea typeface="+mn-ea"/>
              </a:rPr>
              <a:t> </a:t>
            </a:r>
            <a:r>
              <a:rPr lang="en-US" sz="2100" dirty="0" err="1">
                <a:solidFill>
                  <a:schemeClr val="tx1"/>
                </a:solidFill>
                <a:effectLst/>
                <a:latin typeface="+mj-lt"/>
                <a:ea typeface="+mn-ea"/>
              </a:rPr>
              <a:t>định</a:t>
            </a:r>
            <a:r>
              <a:rPr lang="en-US" sz="2100" dirty="0">
                <a:solidFill>
                  <a:schemeClr val="tx1"/>
                </a:solidFill>
                <a:effectLst/>
                <a:latin typeface="+mj-lt"/>
                <a:ea typeface="+mn-ea"/>
              </a:rPr>
              <a:t> </a:t>
            </a:r>
            <a:r>
              <a:rPr lang="en-US" sz="2100" dirty="0" err="1">
                <a:solidFill>
                  <a:schemeClr val="tx1"/>
                </a:solidFill>
                <a:effectLst/>
                <a:latin typeface="+mj-lt"/>
                <a:ea typeface="+mn-ea"/>
              </a:rPr>
              <a:t>liệu</a:t>
            </a:r>
            <a:r>
              <a:rPr lang="en-US" sz="2100" dirty="0">
                <a:solidFill>
                  <a:schemeClr val="tx1"/>
                </a:solidFill>
                <a:effectLst/>
                <a:latin typeface="+mj-lt"/>
                <a:ea typeface="+mn-ea"/>
              </a:rPr>
              <a:t> </a:t>
            </a:r>
            <a:r>
              <a:rPr lang="en-US" sz="2100" dirty="0" err="1">
                <a:solidFill>
                  <a:schemeClr val="tx1"/>
                </a:solidFill>
                <a:effectLst/>
                <a:latin typeface="+mj-lt"/>
                <a:ea typeface="+mn-ea"/>
              </a:rPr>
              <a:t>sản</a:t>
            </a:r>
            <a:r>
              <a:rPr lang="en-US" sz="2100" dirty="0">
                <a:solidFill>
                  <a:schemeClr val="tx1"/>
                </a:solidFill>
                <a:effectLst/>
                <a:latin typeface="+mj-lt"/>
                <a:ea typeface="+mn-ea"/>
              </a:rPr>
              <a:t> </a:t>
            </a:r>
            <a:r>
              <a:rPr lang="en-US" sz="2100" dirty="0" err="1">
                <a:solidFill>
                  <a:schemeClr val="tx1"/>
                </a:solidFill>
                <a:effectLst/>
                <a:latin typeface="+mj-lt"/>
                <a:ea typeface="+mn-ea"/>
              </a:rPr>
              <a:t>phẩn</a:t>
            </a:r>
            <a:r>
              <a:rPr lang="en-US" sz="2100" dirty="0">
                <a:solidFill>
                  <a:schemeClr val="tx1"/>
                </a:solidFill>
                <a:effectLst/>
                <a:latin typeface="+mj-lt"/>
                <a:ea typeface="+mn-ea"/>
              </a:rPr>
              <a:t> </a:t>
            </a:r>
            <a:r>
              <a:rPr lang="en-US" sz="2100" dirty="0" err="1">
                <a:solidFill>
                  <a:schemeClr val="tx1"/>
                </a:solidFill>
                <a:effectLst/>
                <a:latin typeface="+mj-lt"/>
                <a:ea typeface="+mn-ea"/>
              </a:rPr>
              <a:t>phần</a:t>
            </a:r>
            <a:r>
              <a:rPr lang="en-US" sz="2100" dirty="0">
                <a:solidFill>
                  <a:schemeClr val="tx1"/>
                </a:solidFill>
                <a:effectLst/>
                <a:latin typeface="+mj-lt"/>
                <a:ea typeface="+mn-ea"/>
              </a:rPr>
              <a:t> </a:t>
            </a:r>
            <a:r>
              <a:rPr lang="en-US" sz="2100" dirty="0" err="1">
                <a:solidFill>
                  <a:schemeClr val="tx1"/>
                </a:solidFill>
                <a:effectLst/>
                <a:latin typeface="+mj-lt"/>
                <a:ea typeface="+mn-ea"/>
              </a:rPr>
              <a:t>mềm</a:t>
            </a:r>
            <a:r>
              <a:rPr lang="en-US" sz="2100" dirty="0">
                <a:solidFill>
                  <a:schemeClr val="tx1"/>
                </a:solidFill>
                <a:effectLst/>
                <a:latin typeface="+mj-lt"/>
                <a:ea typeface="+mn-ea"/>
              </a:rPr>
              <a:t> </a:t>
            </a:r>
            <a:r>
              <a:rPr lang="en-US" sz="2100" dirty="0" err="1">
                <a:solidFill>
                  <a:schemeClr val="tx1"/>
                </a:solidFill>
                <a:effectLst/>
                <a:latin typeface="+mj-lt"/>
                <a:ea typeface="+mn-ea"/>
              </a:rPr>
              <a:t>đã</a:t>
            </a:r>
            <a:r>
              <a:rPr lang="en-US" sz="2100" dirty="0">
                <a:solidFill>
                  <a:schemeClr val="tx1"/>
                </a:solidFill>
                <a:effectLst/>
                <a:latin typeface="+mj-lt"/>
                <a:ea typeface="+mn-ea"/>
              </a:rPr>
              <a:t> </a:t>
            </a:r>
            <a:r>
              <a:rPr lang="en-US" sz="2100" dirty="0" err="1">
                <a:solidFill>
                  <a:schemeClr val="tx1"/>
                </a:solidFill>
                <a:effectLst/>
                <a:latin typeface="+mj-lt"/>
                <a:ea typeface="+mn-ea"/>
              </a:rPr>
              <a:t>đề</a:t>
            </a:r>
            <a:r>
              <a:rPr lang="en-US" sz="2100" dirty="0">
                <a:solidFill>
                  <a:schemeClr val="tx1"/>
                </a:solidFill>
                <a:effectLst/>
                <a:latin typeface="+mj-lt"/>
                <a:ea typeface="+mn-ea"/>
              </a:rPr>
              <a:t> </a:t>
            </a:r>
            <a:r>
              <a:rPr lang="en-US" sz="2100" dirty="0" err="1">
                <a:solidFill>
                  <a:schemeClr val="tx1"/>
                </a:solidFill>
                <a:effectLst/>
                <a:latin typeface="+mj-lt"/>
                <a:ea typeface="+mn-ea"/>
              </a:rPr>
              <a:t>xuất</a:t>
            </a:r>
            <a:r>
              <a:rPr lang="en-US" sz="2100" dirty="0">
                <a:solidFill>
                  <a:schemeClr val="tx1"/>
                </a:solidFill>
                <a:effectLst/>
                <a:latin typeface="+mj-lt"/>
                <a:ea typeface="+mn-ea"/>
              </a:rPr>
              <a:t> </a:t>
            </a:r>
            <a:r>
              <a:rPr lang="en-US" sz="2100" dirty="0" err="1">
                <a:solidFill>
                  <a:schemeClr val="tx1"/>
                </a:solidFill>
                <a:effectLst/>
                <a:latin typeface="+mj-lt"/>
                <a:ea typeface="+mn-ea"/>
              </a:rPr>
              <a:t>có</a:t>
            </a:r>
            <a:r>
              <a:rPr lang="en-US" sz="2100" dirty="0">
                <a:solidFill>
                  <a:schemeClr val="tx1"/>
                </a:solidFill>
                <a:effectLst/>
                <a:latin typeface="+mj-lt"/>
                <a:ea typeface="+mn-ea"/>
              </a:rPr>
              <a:t> </a:t>
            </a:r>
            <a:r>
              <a:rPr lang="en-US" sz="2100" dirty="0" err="1">
                <a:solidFill>
                  <a:schemeClr val="tx1"/>
                </a:solidFill>
                <a:effectLst/>
                <a:latin typeface="+mj-lt"/>
                <a:ea typeface="+mn-ea"/>
              </a:rPr>
              <a:t>thể</a:t>
            </a:r>
            <a:r>
              <a:rPr lang="en-US" sz="2100" dirty="0">
                <a:solidFill>
                  <a:schemeClr val="tx1"/>
                </a:solidFill>
                <a:effectLst/>
                <a:latin typeface="+mj-lt"/>
                <a:ea typeface="+mn-ea"/>
              </a:rPr>
              <a:t> </a:t>
            </a:r>
            <a:r>
              <a:rPr lang="en-US" sz="2100" dirty="0" err="1">
                <a:solidFill>
                  <a:schemeClr val="tx1"/>
                </a:solidFill>
                <a:effectLst/>
                <a:latin typeface="+mj-lt"/>
                <a:ea typeface="+mn-ea"/>
              </a:rPr>
              <a:t>làm</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a:t>
            </a:r>
            <a:r>
              <a:rPr lang="en-US" sz="2100" dirty="0" err="1">
                <a:solidFill>
                  <a:schemeClr val="tx1"/>
                </a:solidFill>
                <a:effectLst/>
                <a:latin typeface="+mj-lt"/>
                <a:ea typeface="+mn-ea"/>
              </a:rPr>
              <a:t>về</a:t>
            </a:r>
            <a:r>
              <a:rPr lang="en-US" sz="2100" dirty="0">
                <a:solidFill>
                  <a:schemeClr val="tx1"/>
                </a:solidFill>
                <a:effectLst/>
                <a:latin typeface="+mj-lt"/>
                <a:ea typeface="+mn-ea"/>
              </a:rPr>
              <a:t> </a:t>
            </a:r>
            <a:r>
              <a:rPr lang="en-US" sz="2100" dirty="0" err="1">
                <a:solidFill>
                  <a:schemeClr val="tx1"/>
                </a:solidFill>
                <a:effectLst/>
                <a:latin typeface="+mj-lt"/>
                <a:ea typeface="+mn-ea"/>
              </a:rPr>
              <a:t>mặt</a:t>
            </a:r>
            <a:r>
              <a:rPr lang="en-US" sz="2100" dirty="0">
                <a:solidFill>
                  <a:schemeClr val="tx1"/>
                </a:solidFill>
                <a:effectLst/>
                <a:latin typeface="+mj-lt"/>
                <a:ea typeface="+mn-ea"/>
              </a:rPr>
              <a:t> </a:t>
            </a:r>
            <a:r>
              <a:rPr lang="en-US" sz="2100" dirty="0" err="1">
                <a:solidFill>
                  <a:schemeClr val="tx1"/>
                </a:solidFill>
                <a:effectLst/>
                <a:latin typeface="+mj-lt"/>
                <a:ea typeface="+mn-ea"/>
              </a:rPr>
              <a:t>tài</a:t>
            </a:r>
            <a:r>
              <a:rPr lang="en-US" sz="2100" dirty="0">
                <a:solidFill>
                  <a:schemeClr val="tx1"/>
                </a:solidFill>
                <a:effectLst/>
                <a:latin typeface="+mj-lt"/>
                <a:ea typeface="+mn-ea"/>
              </a:rPr>
              <a:t> </a:t>
            </a:r>
            <a:r>
              <a:rPr lang="en-US" sz="2100" dirty="0" err="1">
                <a:solidFill>
                  <a:schemeClr val="tx1"/>
                </a:solidFill>
                <a:effectLst/>
                <a:latin typeface="+mj-lt"/>
                <a:ea typeface="+mn-ea"/>
              </a:rPr>
              <a:t>chính</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Hiểu</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a:t>
            </a:r>
            <a:r>
              <a:rPr lang="en-US" sz="2100" dirty="0" err="1">
                <a:solidFill>
                  <a:schemeClr val="tx1"/>
                </a:solidFill>
                <a:effectLst/>
                <a:latin typeface="+mj-lt"/>
                <a:ea typeface="+mn-ea"/>
              </a:rPr>
              <a:t>lĩnh</a:t>
            </a:r>
            <a:r>
              <a:rPr lang="en-US" sz="2100" dirty="0">
                <a:solidFill>
                  <a:schemeClr val="tx1"/>
                </a:solidFill>
                <a:effectLst/>
                <a:latin typeface="+mj-lt"/>
                <a:ea typeface="+mn-ea"/>
              </a:rPr>
              <a:t> </a:t>
            </a:r>
            <a:r>
              <a:rPr lang="en-US" sz="2100" dirty="0" err="1">
                <a:solidFill>
                  <a:schemeClr val="tx1"/>
                </a:solidFill>
                <a:effectLst/>
                <a:latin typeface="+mj-lt"/>
                <a:ea typeface="+mn-ea"/>
              </a:rPr>
              <a:t>vực</a:t>
            </a:r>
            <a:r>
              <a:rPr lang="en-US" sz="2100" dirty="0">
                <a:solidFill>
                  <a:schemeClr val="tx1"/>
                </a:solidFill>
                <a:effectLst/>
                <a:latin typeface="+mj-lt"/>
                <a:ea typeface="+mn-ea"/>
              </a:rPr>
              <a:t> </a:t>
            </a:r>
            <a:r>
              <a:rPr lang="en-US" sz="2100" dirty="0" err="1">
                <a:solidFill>
                  <a:schemeClr val="tx1"/>
                </a:solidFill>
                <a:effectLst/>
                <a:latin typeface="+mj-lt"/>
                <a:ea typeface="+mn-ea"/>
              </a:rPr>
              <a:t>xây</a:t>
            </a:r>
            <a:r>
              <a:rPr lang="en-US" sz="2100" dirty="0">
                <a:solidFill>
                  <a:schemeClr val="tx1"/>
                </a:solidFill>
                <a:effectLst/>
                <a:latin typeface="+mj-lt"/>
                <a:ea typeface="+mn-ea"/>
              </a:rPr>
              <a:t> </a:t>
            </a:r>
            <a:r>
              <a:rPr lang="en-US" sz="2100" dirty="0" err="1">
                <a:solidFill>
                  <a:schemeClr val="tx1"/>
                </a:solidFill>
                <a:effectLst/>
                <a:latin typeface="+mj-lt"/>
                <a:ea typeface="+mn-ea"/>
              </a:rPr>
              <a:t>dựng</a:t>
            </a:r>
            <a:r>
              <a:rPr lang="en-US" sz="2100" dirty="0">
                <a:solidFill>
                  <a:schemeClr val="tx1"/>
                </a:solidFill>
                <a:effectLst/>
                <a:latin typeface="+mj-lt"/>
                <a:ea typeface="+mn-ea"/>
              </a:rPr>
              <a:t> </a:t>
            </a:r>
            <a:r>
              <a:rPr lang="en-US" sz="2100" dirty="0" err="1">
                <a:solidFill>
                  <a:schemeClr val="tx1"/>
                </a:solidFill>
                <a:effectLst/>
                <a:latin typeface="+mj-lt"/>
                <a:ea typeface="+mn-ea"/>
              </a:rPr>
              <a:t>phần</a:t>
            </a:r>
            <a:r>
              <a:rPr lang="en-US" sz="2100" dirty="0">
                <a:solidFill>
                  <a:schemeClr val="tx1"/>
                </a:solidFill>
                <a:effectLst/>
                <a:latin typeface="+mj-lt"/>
                <a:ea typeface="+mn-ea"/>
              </a:rPr>
              <a:t> </a:t>
            </a:r>
            <a:r>
              <a:rPr lang="en-US" sz="2100" dirty="0" err="1">
                <a:solidFill>
                  <a:schemeClr val="tx1"/>
                </a:solidFill>
                <a:effectLst/>
                <a:latin typeface="+mj-lt"/>
                <a:ea typeface="+mn-ea"/>
              </a:rPr>
              <a:t>mềm</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Xây</a:t>
            </a:r>
            <a:r>
              <a:rPr lang="en-US" sz="2100" dirty="0">
                <a:solidFill>
                  <a:schemeClr val="tx1"/>
                </a:solidFill>
                <a:effectLst/>
                <a:latin typeface="+mj-lt"/>
                <a:ea typeface="+mn-ea"/>
              </a:rPr>
              <a:t> </a:t>
            </a:r>
            <a:r>
              <a:rPr lang="en-US" sz="2100" dirty="0" err="1">
                <a:solidFill>
                  <a:schemeClr val="tx1"/>
                </a:solidFill>
                <a:effectLst/>
                <a:latin typeface="+mj-lt"/>
                <a:ea typeface="+mn-ea"/>
              </a:rPr>
              <a:t>dựng</a:t>
            </a:r>
            <a:r>
              <a:rPr lang="en-US" sz="2100" dirty="0">
                <a:solidFill>
                  <a:schemeClr val="tx1"/>
                </a:solidFill>
                <a:effectLst/>
                <a:latin typeface="+mj-lt"/>
                <a:ea typeface="+mn-ea"/>
              </a:rPr>
              <a:t> </a:t>
            </a:r>
            <a:r>
              <a:rPr lang="en-US" sz="2100" dirty="0" err="1">
                <a:solidFill>
                  <a:schemeClr val="tx1"/>
                </a:solidFill>
                <a:effectLst/>
                <a:latin typeface="+mj-lt"/>
                <a:ea typeface="+mn-ea"/>
              </a:rPr>
              <a:t>mô</a:t>
            </a:r>
            <a:r>
              <a:rPr lang="en-US" sz="2100" dirty="0">
                <a:solidFill>
                  <a:schemeClr val="tx1"/>
                </a:solidFill>
                <a:effectLst/>
                <a:latin typeface="+mj-lt"/>
                <a:ea typeface="+mn-ea"/>
              </a:rPr>
              <a:t> </a:t>
            </a:r>
            <a:r>
              <a:rPr lang="en-US" sz="2100" dirty="0" err="1">
                <a:solidFill>
                  <a:schemeClr val="tx1"/>
                </a:solidFill>
                <a:effectLst/>
                <a:latin typeface="+mj-lt"/>
                <a:ea typeface="+mn-ea"/>
              </a:rPr>
              <a:t>hình</a:t>
            </a:r>
            <a:r>
              <a:rPr lang="en-US" sz="2100" dirty="0">
                <a:solidFill>
                  <a:schemeClr val="tx1"/>
                </a:solidFill>
                <a:effectLst/>
                <a:latin typeface="+mj-lt"/>
                <a:ea typeface="+mn-ea"/>
              </a:rPr>
              <a:t> </a:t>
            </a:r>
            <a:r>
              <a:rPr lang="en-US" sz="2100" dirty="0" err="1">
                <a:solidFill>
                  <a:schemeClr val="tx1"/>
                </a:solidFill>
                <a:effectLst/>
                <a:latin typeface="+mj-lt"/>
                <a:ea typeface="+mn-ea"/>
              </a:rPr>
              <a:t>nghiệp</a:t>
            </a:r>
            <a:r>
              <a:rPr lang="en-US" sz="2100" dirty="0">
                <a:solidFill>
                  <a:schemeClr val="tx1"/>
                </a:solidFill>
                <a:effectLst/>
                <a:latin typeface="+mj-lt"/>
                <a:ea typeface="+mn-ea"/>
              </a:rPr>
              <a:t> </a:t>
            </a:r>
            <a:r>
              <a:rPr lang="en-US" sz="2100" dirty="0" err="1">
                <a:solidFill>
                  <a:schemeClr val="tx1"/>
                </a:solidFill>
                <a:effectLst/>
                <a:latin typeface="+mj-lt"/>
                <a:ea typeface="+mn-ea"/>
              </a:rPr>
              <a:t>vụ</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Phân</a:t>
            </a:r>
            <a:r>
              <a:rPr lang="en-US" sz="2100" dirty="0">
                <a:solidFill>
                  <a:schemeClr val="tx1"/>
                </a:solidFill>
                <a:effectLst/>
                <a:latin typeface="+mj-lt"/>
                <a:ea typeface="+mn-ea"/>
              </a:rPr>
              <a:t> </a:t>
            </a:r>
            <a:r>
              <a:rPr lang="en-US" sz="2100" dirty="0" err="1">
                <a:solidFill>
                  <a:schemeClr val="tx1"/>
                </a:solidFill>
                <a:effectLst/>
                <a:latin typeface="+mj-lt"/>
                <a:ea typeface="+mn-ea"/>
              </a:rPr>
              <a:t>định</a:t>
            </a:r>
            <a:r>
              <a:rPr lang="en-US" sz="2100" dirty="0">
                <a:solidFill>
                  <a:schemeClr val="tx1"/>
                </a:solidFill>
                <a:effectLst/>
                <a:latin typeface="+mj-lt"/>
                <a:ea typeface="+mn-ea"/>
              </a:rPr>
              <a:t> </a:t>
            </a:r>
            <a:r>
              <a:rPr lang="en-US" sz="2100" dirty="0" err="1">
                <a:solidFill>
                  <a:schemeClr val="tx1"/>
                </a:solidFill>
                <a:effectLst/>
                <a:latin typeface="+mj-lt"/>
                <a:ea typeface="+mn-ea"/>
              </a:rPr>
              <a:t>phạm</a:t>
            </a:r>
            <a:r>
              <a:rPr lang="en-US" sz="2100" dirty="0">
                <a:solidFill>
                  <a:schemeClr val="tx1"/>
                </a:solidFill>
                <a:effectLst/>
                <a:latin typeface="+mj-lt"/>
                <a:ea typeface="+mn-ea"/>
              </a:rPr>
              <a:t> vi </a:t>
            </a:r>
            <a:r>
              <a:rPr lang="en-US" sz="2100" dirty="0" err="1">
                <a:solidFill>
                  <a:schemeClr val="tx1"/>
                </a:solidFill>
                <a:effectLst/>
                <a:latin typeface="+mj-lt"/>
                <a:ea typeface="+mn-ea"/>
              </a:rPr>
              <a:t>của</a:t>
            </a:r>
            <a:r>
              <a:rPr lang="en-US" sz="2100" dirty="0">
                <a:solidFill>
                  <a:schemeClr val="tx1"/>
                </a:solidFill>
                <a:effectLst/>
                <a:latin typeface="+mj-lt"/>
                <a:ea typeface="+mn-ea"/>
              </a:rPr>
              <a:t> </a:t>
            </a:r>
            <a:r>
              <a:rPr lang="en-US" sz="2100" dirty="0" err="1">
                <a:solidFill>
                  <a:schemeClr val="tx1"/>
                </a:solidFill>
                <a:effectLst/>
                <a:latin typeface="+mj-lt"/>
                <a:ea typeface="+mn-ea"/>
              </a:rPr>
              <a:t>dự</a:t>
            </a:r>
            <a:r>
              <a:rPr lang="en-US" sz="2100" dirty="0">
                <a:solidFill>
                  <a:schemeClr val="tx1"/>
                </a:solidFill>
                <a:effectLst/>
                <a:latin typeface="+mj-lt"/>
                <a:ea typeface="+mn-ea"/>
              </a:rPr>
              <a:t> </a:t>
            </a:r>
            <a:r>
              <a:rPr lang="en-US" sz="2100" dirty="0" err="1">
                <a:solidFill>
                  <a:schemeClr val="tx1"/>
                </a:solidFill>
                <a:effectLst/>
                <a:latin typeface="+mj-lt"/>
                <a:ea typeface="+mn-ea"/>
              </a:rPr>
              <a:t>án</a:t>
            </a:r>
            <a:r>
              <a:rPr lang="en-US" sz="2100" dirty="0">
                <a:solidFill>
                  <a:schemeClr val="tx1"/>
                </a:solidFill>
                <a:effectLst/>
                <a:latin typeface="+mj-lt"/>
                <a:ea typeface="+mn-ea"/>
              </a:rPr>
              <a:t> </a:t>
            </a:r>
            <a:r>
              <a:rPr lang="en-US" sz="2100" dirty="0" err="1">
                <a:solidFill>
                  <a:schemeClr val="tx1"/>
                </a:solidFill>
                <a:effectLst/>
                <a:latin typeface="+mj-lt"/>
                <a:ea typeface="+mn-ea"/>
              </a:rPr>
              <a:t>đã</a:t>
            </a:r>
            <a:r>
              <a:rPr lang="en-US" sz="2100" dirty="0">
                <a:solidFill>
                  <a:schemeClr val="tx1"/>
                </a:solidFill>
                <a:effectLst/>
                <a:latin typeface="+mj-lt"/>
                <a:ea typeface="+mn-ea"/>
              </a:rPr>
              <a:t> </a:t>
            </a:r>
            <a:r>
              <a:rPr lang="en-US" sz="2100" dirty="0" err="1">
                <a:solidFill>
                  <a:schemeClr val="tx1"/>
                </a:solidFill>
                <a:effectLst/>
                <a:latin typeface="+mj-lt"/>
                <a:ea typeface="+mn-ea"/>
              </a:rPr>
              <a:t>đề</a:t>
            </a:r>
            <a:r>
              <a:rPr lang="en-US" sz="2100" dirty="0">
                <a:solidFill>
                  <a:schemeClr val="tx1"/>
                </a:solidFill>
                <a:effectLst/>
                <a:latin typeface="+mj-lt"/>
                <a:ea typeface="+mn-ea"/>
              </a:rPr>
              <a:t> </a:t>
            </a:r>
            <a:r>
              <a:rPr lang="en-US" sz="2100" dirty="0" err="1">
                <a:solidFill>
                  <a:schemeClr val="tx1"/>
                </a:solidFill>
                <a:effectLst/>
                <a:latin typeface="+mj-lt"/>
                <a:ea typeface="+mn-ea"/>
              </a:rPr>
              <a:t>xuất</a:t>
            </a:r>
            <a:endParaRPr lang="en-US" sz="2100" dirty="0">
              <a:solidFill>
                <a:schemeClr val="tx1"/>
              </a:solidFill>
              <a:latin typeface="+mj-lt"/>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Times New Roman" panose="02020603050405020304" pitchFamily="18" charset="0"/>
                <a:cs typeface="Courier New" panose="02070309020205020404" pitchFamily="49" charset="0"/>
              </a:rPr>
              <a:t>Tập</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trung</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vào</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tập</a:t>
            </a:r>
            <a:r>
              <a:rPr lang="en-US" sz="2100" dirty="0">
                <a:solidFill>
                  <a:schemeClr val="tx1"/>
                </a:solidFill>
                <a:effectLst/>
                <a:latin typeface="+mj-lt"/>
                <a:ea typeface="Times New Roman" panose="02020603050405020304" pitchFamily="18" charset="0"/>
                <a:cs typeface="Courier New" panose="02070309020205020404" pitchFamily="49" charset="0"/>
              </a:rPr>
              <a:t> con </a:t>
            </a:r>
            <a:r>
              <a:rPr lang="en-US" sz="2100" dirty="0" err="1">
                <a:solidFill>
                  <a:schemeClr val="tx1"/>
                </a:solidFill>
                <a:effectLst/>
                <a:latin typeface="+mj-lt"/>
                <a:ea typeface="Times New Roman" panose="02020603050405020304" pitchFamily="18" charset="0"/>
                <a:cs typeface="Courier New" panose="02070309020205020404" pitchFamily="49" charset="0"/>
              </a:rPr>
              <a:t>của</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mô</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hình</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nghiệp</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vụ</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mà</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đã</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được</a:t>
            </a:r>
            <a:r>
              <a:rPr lang="en-US" sz="2100" dirty="0">
                <a:solidFill>
                  <a:schemeClr val="tx1"/>
                </a:solidFill>
                <a:effectLst/>
                <a:latin typeface="+mj-lt"/>
                <a:ea typeface="Times New Roman" panose="02020603050405020304" pitchFamily="18" charset="0"/>
                <a:cs typeface="Courier New" panose="02070309020205020404" pitchFamily="49" charset="0"/>
              </a:rPr>
              <a:t> bao </a:t>
            </a:r>
            <a:r>
              <a:rPr lang="en-US" sz="2100" dirty="0" err="1">
                <a:solidFill>
                  <a:schemeClr val="tx1"/>
                </a:solidFill>
                <a:effectLst/>
                <a:latin typeface="+mj-lt"/>
                <a:ea typeface="Times New Roman" panose="02020603050405020304" pitchFamily="18" charset="0"/>
                <a:cs typeface="Courier New" panose="02070309020205020404" pitchFamily="49" charset="0"/>
              </a:rPr>
              <a:t>phủ</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bởi</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sản</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phẩm</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phần</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mềm</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đề</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xuất</a:t>
            </a:r>
            <a:r>
              <a:rPr lang="en-US" sz="2100" dirty="0">
                <a:solidFill>
                  <a:schemeClr val="tx1"/>
                </a:solidFill>
                <a:effectLst/>
                <a:latin typeface="+mj-lt"/>
                <a:ea typeface="Times New Roman" panose="02020603050405020304" pitchFamily="18" charset="0"/>
                <a:cs typeface="Courier New" panose="02070309020205020404" pitchFamily="49" charset="0"/>
              </a:rPr>
              <a:t> </a:t>
            </a: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Bắt</a:t>
            </a:r>
            <a:r>
              <a:rPr lang="en-US" sz="2100" dirty="0">
                <a:solidFill>
                  <a:schemeClr val="tx1"/>
                </a:solidFill>
                <a:effectLst/>
                <a:latin typeface="+mj-lt"/>
                <a:ea typeface="+mn-ea"/>
              </a:rPr>
              <a:t> </a:t>
            </a:r>
            <a:r>
              <a:rPr lang="en-US" sz="2100" dirty="0" err="1">
                <a:solidFill>
                  <a:schemeClr val="tx1"/>
                </a:solidFill>
                <a:effectLst/>
                <a:latin typeface="+mj-lt"/>
                <a:ea typeface="+mn-ea"/>
              </a:rPr>
              <a:t>đầu</a:t>
            </a:r>
            <a:r>
              <a:rPr lang="en-US" sz="2100" dirty="0">
                <a:solidFill>
                  <a:schemeClr val="tx1"/>
                </a:solidFill>
                <a:effectLst/>
                <a:latin typeface="+mj-lt"/>
                <a:ea typeface="+mn-ea"/>
              </a:rPr>
              <a:t> </a:t>
            </a:r>
            <a:r>
              <a:rPr lang="en-US" sz="2100" dirty="0" err="1">
                <a:solidFill>
                  <a:schemeClr val="tx1"/>
                </a:solidFill>
                <a:effectLst/>
                <a:latin typeface="+mj-lt"/>
                <a:ea typeface="+mn-ea"/>
              </a:rPr>
              <a:t>thực</a:t>
            </a:r>
            <a:r>
              <a:rPr lang="en-US" sz="2100" dirty="0">
                <a:solidFill>
                  <a:schemeClr val="tx1"/>
                </a:solidFill>
                <a:effectLst/>
                <a:latin typeface="+mj-lt"/>
                <a:ea typeface="+mn-ea"/>
              </a:rPr>
              <a:t> </a:t>
            </a:r>
            <a:r>
              <a:rPr lang="en-US" sz="2100" dirty="0" err="1">
                <a:solidFill>
                  <a:schemeClr val="tx1"/>
                </a:solidFill>
                <a:effectLst/>
                <a:latin typeface="+mj-lt"/>
                <a:ea typeface="+mn-ea"/>
              </a:rPr>
              <a:t>hiện</a:t>
            </a:r>
            <a:r>
              <a:rPr lang="en-US" sz="2100" dirty="0">
                <a:solidFill>
                  <a:schemeClr val="tx1"/>
                </a:solidFill>
                <a:effectLst/>
                <a:latin typeface="+mj-lt"/>
                <a:ea typeface="+mn-ea"/>
              </a:rPr>
              <a:t> </a:t>
            </a:r>
            <a:r>
              <a:rPr lang="en-US" sz="2100" dirty="0" err="1">
                <a:solidFill>
                  <a:schemeClr val="tx1"/>
                </a:solidFill>
                <a:effectLst/>
                <a:latin typeface="+mj-lt"/>
                <a:ea typeface="+mn-ea"/>
              </a:rPr>
              <a:t>những</a:t>
            </a:r>
            <a:r>
              <a:rPr lang="en-US" sz="2100" dirty="0">
                <a:solidFill>
                  <a:schemeClr val="tx1"/>
                </a:solidFill>
                <a:effectLst/>
                <a:latin typeface="+mj-lt"/>
                <a:ea typeface="+mn-ea"/>
              </a:rPr>
              <a:t> </a:t>
            </a:r>
            <a:r>
              <a:rPr lang="en-US" sz="2100" dirty="0" err="1">
                <a:solidFill>
                  <a:schemeClr val="tx1"/>
                </a:solidFill>
                <a:effectLst/>
                <a:latin typeface="+mj-lt"/>
                <a:ea typeface="+mn-ea"/>
              </a:rPr>
              <a:t>trường</a:t>
            </a:r>
            <a:r>
              <a:rPr lang="en-US" sz="2100" dirty="0">
                <a:solidFill>
                  <a:schemeClr val="tx1"/>
                </a:solidFill>
                <a:effectLst/>
                <a:latin typeface="+mj-lt"/>
                <a:ea typeface="+mn-ea"/>
              </a:rPr>
              <a:t> </a:t>
            </a:r>
            <a:r>
              <a:rPr lang="en-US" sz="2100" dirty="0" err="1">
                <a:solidFill>
                  <a:schemeClr val="tx1"/>
                </a:solidFill>
                <a:effectLst/>
                <a:latin typeface="+mj-lt"/>
                <a:ea typeface="+mn-ea"/>
              </a:rPr>
              <a:t>hợp</a:t>
            </a:r>
            <a:r>
              <a:rPr lang="en-US" sz="2100" dirty="0">
                <a:solidFill>
                  <a:schemeClr val="tx1"/>
                </a:solidFill>
                <a:effectLst/>
                <a:latin typeface="+mj-lt"/>
                <a:ea typeface="+mn-ea"/>
              </a:rPr>
              <a:t> </a:t>
            </a:r>
            <a:r>
              <a:rPr lang="en-US" sz="2100" dirty="0" err="1">
                <a:solidFill>
                  <a:schemeClr val="tx1"/>
                </a:solidFill>
                <a:effectLst/>
                <a:latin typeface="+mj-lt"/>
                <a:ea typeface="+mn-ea"/>
              </a:rPr>
              <a:t>nghiệp</a:t>
            </a:r>
            <a:r>
              <a:rPr lang="en-US" sz="2100" dirty="0">
                <a:solidFill>
                  <a:schemeClr val="tx1"/>
                </a:solidFill>
                <a:effectLst/>
                <a:latin typeface="+mj-lt"/>
                <a:ea typeface="+mn-ea"/>
              </a:rPr>
              <a:t> </a:t>
            </a:r>
            <a:r>
              <a:rPr lang="en-US" sz="2100" dirty="0" err="1">
                <a:solidFill>
                  <a:schemeClr val="tx1"/>
                </a:solidFill>
                <a:effectLst/>
                <a:latin typeface="+mj-lt"/>
                <a:ea typeface="+mn-ea"/>
              </a:rPr>
              <a:t>vụ</a:t>
            </a:r>
            <a:r>
              <a:rPr lang="en-US" sz="2100" dirty="0">
                <a:solidFill>
                  <a:schemeClr val="tx1"/>
                </a:solidFill>
                <a:effectLst/>
                <a:latin typeface="+mj-lt"/>
                <a:ea typeface="+mn-ea"/>
              </a:rPr>
              <a:t> ban </a:t>
            </a:r>
            <a:r>
              <a:rPr lang="en-US" sz="2100" dirty="0" err="1">
                <a:solidFill>
                  <a:schemeClr val="tx1"/>
                </a:solidFill>
                <a:effectLst/>
                <a:latin typeface="+mj-lt"/>
                <a:ea typeface="+mn-ea"/>
              </a:rPr>
              <a:t>đầu</a:t>
            </a:r>
            <a:r>
              <a:rPr lang="en-US" sz="2100" dirty="0">
                <a:solidFill>
                  <a:schemeClr val="tx1"/>
                </a:solidFill>
                <a:effectLst/>
                <a:latin typeface="+mj-lt"/>
                <a:ea typeface="+mn-ea"/>
              </a:rPr>
              <a:t> </a:t>
            </a:r>
            <a:endParaRPr lang="vi-VN" sz="2100" dirty="0">
              <a:solidFill>
                <a:schemeClr val="tx1"/>
              </a:solidFill>
              <a:latin typeface="+mj-lt"/>
              <a:cs typeface="Arial"/>
            </a:endParaRPr>
          </a:p>
        </p:txBody>
      </p:sp>
    </p:spTree>
    <p:extLst>
      <p:ext uri="{BB962C8B-B14F-4D97-AF65-F5344CB8AC3E}">
        <p14:creationId xmlns:p14="http://schemas.microsoft.com/office/powerpoint/2010/main" val="120521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648778" y="1285875"/>
            <a:ext cx="8845826"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Sản</a:t>
            </a:r>
            <a:r>
              <a:rPr lang="en-US" dirty="0">
                <a:solidFill>
                  <a:schemeClr val="tx1"/>
                </a:solidFill>
                <a:effectLst/>
                <a:latin typeface="+mj-lt"/>
                <a:ea typeface="+mn-ea"/>
              </a:rPr>
              <a:t> </a:t>
            </a:r>
            <a:r>
              <a:rPr lang="en-US" dirty="0" err="1">
                <a:solidFill>
                  <a:schemeClr val="tx1"/>
                </a:solidFill>
                <a:effectLst/>
                <a:latin typeface="+mj-lt"/>
                <a:ea typeface="+mn-ea"/>
              </a:rPr>
              <a:t>phẩm</a:t>
            </a:r>
            <a:r>
              <a:rPr lang="en-US" dirty="0">
                <a:solidFill>
                  <a:schemeClr val="tx1"/>
                </a:solidFill>
                <a:effectLst/>
                <a:latin typeface="+mj-lt"/>
                <a:ea typeface="+mn-ea"/>
              </a:rPr>
              <a:t> </a:t>
            </a:r>
            <a:r>
              <a:rPr lang="en-US" dirty="0" err="1">
                <a:solidFill>
                  <a:schemeClr val="tx1"/>
                </a:solidFill>
                <a:effectLst/>
                <a:latin typeface="+mj-lt"/>
                <a:ea typeface="+mn-ea"/>
              </a:rPr>
              <a:t>chuyển</a:t>
            </a:r>
            <a:r>
              <a:rPr lang="en-US" dirty="0">
                <a:solidFill>
                  <a:schemeClr val="tx1"/>
                </a:solidFill>
                <a:effectLst/>
                <a:latin typeface="+mj-lt"/>
                <a:ea typeface="+mn-ea"/>
              </a:rPr>
              <a:t> </a:t>
            </a:r>
            <a:r>
              <a:rPr lang="en-US" dirty="0" err="1">
                <a:solidFill>
                  <a:schemeClr val="tx1"/>
                </a:solidFill>
                <a:effectLst/>
                <a:latin typeface="+mj-lt"/>
                <a:ea typeface="+mn-ea"/>
              </a:rPr>
              <a:t>giao</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mô</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hình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lĩnh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vực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họat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động</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mô</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hình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nghiệp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vụ</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tài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liệu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xác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định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yêu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cầu</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sơ</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bộ</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tài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liệu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phân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tích</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sơ</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bộ</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kiến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trúc</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Danh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sách</a:t>
            </a:r>
            <a:r>
              <a:rPr lang="en-US" sz="2000" dirty="0">
                <a:effectLst/>
                <a:latin typeface="+mj-lt"/>
                <a:ea typeface="Times New Roman" panose="02020603050405020304" pitchFamily="18" charset="0"/>
              </a:rPr>
              <a:t> ban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về</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các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rủi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ro</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Đưa</a:t>
            </a:r>
            <a:r>
              <a:rPr lang="en-US" sz="2000" dirty="0">
                <a:effectLst/>
                <a:latin typeface="+mj-lt"/>
                <a:ea typeface="Times New Roman" panose="02020603050405020304" pitchFamily="18" charset="0"/>
              </a:rPr>
              <a:t> ra </a:t>
            </a:r>
            <a:r>
              <a:rPr lang="en-US" sz="2000" dirty="0" err="1">
                <a:effectLst/>
                <a:latin typeface="+mj-lt"/>
                <a:ea typeface="Times New Roman" panose="02020603050405020304" pitchFamily="18" charset="0"/>
              </a:rPr>
              <a:t>các</a:t>
            </a:r>
            <a:r>
              <a:rPr lang="en-US" sz="2000" dirty="0">
                <a:effectLst/>
                <a:latin typeface="+mj-lt"/>
                <a:ea typeface="Times New Roman" panose="02020603050405020304" pitchFamily="18" charset="0"/>
              </a:rPr>
              <a:t> use case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Lập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kế</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hoạch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cho</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pha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khảo</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sát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tỉ</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mỉ</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các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trường</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hợp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nghiệp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vụ</a:t>
            </a:r>
            <a:r>
              <a:rPr lang="en-US" sz="2000" dirty="0">
                <a:effectLst/>
                <a:latin typeface="+mj-lt"/>
                <a:ea typeface="Times New Roman" panose="02020603050405020304" pitchFamily="18" charset="0"/>
              </a:rPr>
              <a:t> </a:t>
            </a:r>
          </a:p>
        </p:txBody>
      </p:sp>
    </p:spTree>
    <p:extLst>
      <p:ext uri="{BB962C8B-B14F-4D97-AF65-F5344CB8AC3E}">
        <p14:creationId xmlns:p14="http://schemas.microsoft.com/office/powerpoint/2010/main" val="36194724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633870" y="1285875"/>
            <a:ext cx="8860734"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b="1" dirty="0" err="1">
                <a:solidFill>
                  <a:schemeClr val="tx1"/>
                </a:solidFill>
                <a:effectLst/>
                <a:latin typeface="+mj-lt"/>
                <a:ea typeface="+mn-ea"/>
                <a:cs typeface="Times New Roman" panose="02020603050405020304" pitchFamily="18" charset="0"/>
              </a:rPr>
              <a:t>Pha</a:t>
            </a:r>
            <a:r>
              <a:rPr lang="en-US" b="1" dirty="0">
                <a:solidFill>
                  <a:schemeClr val="tx1"/>
                </a:solidFill>
                <a:effectLst/>
                <a:latin typeface="+mj-lt"/>
                <a:ea typeface="+mn-ea"/>
                <a:cs typeface="Times New Roman" panose="02020603050405020304" pitchFamily="18" charset="0"/>
              </a:rPr>
              <a:t> chi </a:t>
            </a:r>
            <a:r>
              <a:rPr lang="en-US" b="1" dirty="0" err="1">
                <a:solidFill>
                  <a:schemeClr val="tx1"/>
                </a:solidFill>
                <a:effectLst/>
                <a:latin typeface="+mj-lt"/>
                <a:ea typeface="+mn-ea"/>
                <a:cs typeface="Times New Roman" panose="02020603050405020304" pitchFamily="18" charset="0"/>
              </a:rPr>
              <a:t>tiết</a:t>
            </a:r>
            <a:r>
              <a:rPr lang="en-US" b="1" dirty="0">
                <a:solidFill>
                  <a:schemeClr val="tx1"/>
                </a:solidFill>
                <a:effectLst/>
                <a:latin typeface="+mj-lt"/>
                <a:ea typeface="+mn-ea"/>
                <a:cs typeface="Times New Roman" panose="02020603050405020304" pitchFamily="18" charset="0"/>
              </a:rPr>
              <a:t> </a:t>
            </a:r>
            <a:r>
              <a:rPr lang="en-US" b="1" dirty="0" err="1">
                <a:solidFill>
                  <a:schemeClr val="tx1"/>
                </a:solidFill>
                <a:effectLst/>
                <a:latin typeface="+mj-lt"/>
                <a:ea typeface="+mn-ea"/>
                <a:cs typeface="Times New Roman" panose="02020603050405020304" pitchFamily="18" charset="0"/>
              </a:rPr>
              <a:t>hóa</a:t>
            </a:r>
            <a:endParaRPr lang="en-US" b="1" dirty="0">
              <a:solidFill>
                <a:schemeClr val="tx1"/>
              </a:solidFill>
              <a:effectLst/>
              <a:latin typeface="+mj-lt"/>
              <a:ea typeface="+mn-ea"/>
              <a:cs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cs typeface="Times New Roman" panose="02020603050405020304" pitchFamily="18" charset="0"/>
              </a:rPr>
              <a:t>Mục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đích</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làm</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mịn</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những</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yêu</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cầu</a:t>
            </a:r>
            <a:r>
              <a:rPr lang="en-US" dirty="0">
                <a:solidFill>
                  <a:schemeClr val="tx1"/>
                </a:solidFill>
                <a:effectLst/>
                <a:latin typeface="+mj-lt"/>
                <a:ea typeface="+mn-ea"/>
                <a:cs typeface="Times New Roman" panose="02020603050405020304" pitchFamily="18" charset="0"/>
              </a:rPr>
              <a:t> ban </a:t>
            </a:r>
            <a:r>
              <a:rPr lang="en-US" dirty="0" err="1">
                <a:solidFill>
                  <a:schemeClr val="tx1"/>
                </a:solidFill>
                <a:effectLst/>
                <a:latin typeface="+mj-lt"/>
                <a:ea typeface="+mn-ea"/>
                <a:cs typeface="Times New Roman" panose="02020603050405020304" pitchFamily="18" charset="0"/>
              </a:rPr>
              <a:t>đầu</a:t>
            </a:r>
            <a:r>
              <a:rPr lang="en-US" dirty="0">
                <a:solidFill>
                  <a:schemeClr val="tx1"/>
                </a:solidFill>
                <a:effectLst/>
                <a:latin typeface="+mj-lt"/>
                <a:ea typeface="+mn-ea"/>
                <a:cs typeface="Times New Roman" panose="02020603050405020304" pitchFamily="18" charset="0"/>
              </a:rPr>
              <a:t> </a:t>
            </a:r>
            <a:endParaRPr lang="en-US" dirty="0">
              <a:solidFill>
                <a:schemeClr val="tx1"/>
              </a:solidFill>
              <a:effectLst/>
              <a:latin typeface="+mj-lt"/>
              <a:ea typeface="Times New Roman" panose="02020603050405020304" pitchFamily="18" charset="0"/>
              <a:cs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Làm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mịn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Giám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sát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rủi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ro</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và</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làm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mịn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độ</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ưu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tiên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của</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chúng</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Làm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mịn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trường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hợp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Đưa</a:t>
            </a:r>
            <a:r>
              <a:rPr lang="en-US" sz="2000" dirty="0">
                <a:effectLst/>
                <a:latin typeface="+mj-lt"/>
                <a:ea typeface="Times New Roman" panose="02020603050405020304" pitchFamily="18" charset="0"/>
                <a:cs typeface="Courier New" panose="02070309020205020404" pitchFamily="49" charset="0"/>
              </a:rPr>
              <a:t> ra </a:t>
            </a: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lý</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 </a:t>
            </a: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cs typeface="Times New Roman" panose="02020603050405020304" pitchFamily="18" charset="0"/>
              </a:rPr>
              <a:t>Các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hoạt</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động</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chính</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làm</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mịn</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hoặc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khảo</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sát</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tỉ</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mỉ</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các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pha</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trước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đó</a:t>
            </a:r>
            <a:r>
              <a:rPr lang="en-US" dirty="0">
                <a:solidFill>
                  <a:schemeClr val="tx1"/>
                </a:solidFill>
                <a:effectLst/>
                <a:latin typeface="+mj-lt"/>
                <a:ea typeface="+mn-ea"/>
                <a:cs typeface="Times New Roman" panose="02020603050405020304" pitchFamily="18" charset="0"/>
              </a:rPr>
              <a:t> </a:t>
            </a:r>
            <a:endParaRPr lang="en-US" dirty="0">
              <a:solidFill>
                <a:schemeClr val="tx1"/>
              </a:solidFill>
              <a:effectLst/>
              <a:latin typeface="+mj-lt"/>
              <a:ea typeface="Times New Roman" panose="02020603050405020304" pitchFamily="18" charset="0"/>
              <a:cs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Những</a:t>
            </a:r>
            <a:r>
              <a:rPr lang="en-US" dirty="0">
                <a:solidFill>
                  <a:schemeClr val="tx1"/>
                </a:solidFill>
                <a:effectLst/>
                <a:latin typeface="+mj-lt"/>
                <a:ea typeface="+mn-ea"/>
              </a:rPr>
              <a:t> </a:t>
            </a:r>
            <a:r>
              <a:rPr lang="en-US" dirty="0" err="1">
                <a:solidFill>
                  <a:schemeClr val="tx1"/>
                </a:solidFill>
                <a:effectLst/>
                <a:latin typeface="+mj-lt"/>
                <a:ea typeface="+mn-ea"/>
              </a:rPr>
              <a:t>công</a:t>
            </a:r>
            <a:r>
              <a:rPr lang="en-US" dirty="0">
                <a:solidFill>
                  <a:schemeClr val="tx1"/>
                </a:solidFill>
                <a:effectLst/>
                <a:latin typeface="+mj-lt"/>
                <a:ea typeface="+mn-ea"/>
              </a:rPr>
              <a:t> </a:t>
            </a:r>
            <a:r>
              <a:rPr lang="en-US" dirty="0" err="1">
                <a:solidFill>
                  <a:schemeClr val="tx1"/>
                </a:solidFill>
                <a:effectLst/>
                <a:latin typeface="+mj-lt"/>
                <a:ea typeface="+mn-ea"/>
              </a:rPr>
              <a:t>việc</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Tất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cả</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nhưng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thành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luồng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công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việc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xác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định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yêu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cầu</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Thực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hiện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một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trực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quan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luồng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công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việc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phân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tích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thể</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Bắt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đầu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thiết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endParaRPr lang="en-US" sz="2000" dirty="0">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979956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1864144" y="1112808"/>
            <a:ext cx="8238706"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Sản</a:t>
            </a:r>
            <a:r>
              <a:rPr lang="en-US" dirty="0">
                <a:solidFill>
                  <a:schemeClr val="tx1"/>
                </a:solidFill>
                <a:effectLst/>
                <a:latin typeface="+mj-lt"/>
                <a:ea typeface="+mn-ea"/>
              </a:rPr>
              <a:t> </a:t>
            </a:r>
            <a:r>
              <a:rPr lang="en-US" dirty="0" err="1">
                <a:solidFill>
                  <a:schemeClr val="tx1"/>
                </a:solidFill>
                <a:effectLst/>
                <a:latin typeface="+mj-lt"/>
                <a:ea typeface="+mn-ea"/>
              </a:rPr>
              <a:t>phẩm</a:t>
            </a:r>
            <a:r>
              <a:rPr lang="en-US" dirty="0">
                <a:solidFill>
                  <a:schemeClr val="tx1"/>
                </a:solidFill>
                <a:effectLst/>
                <a:latin typeface="+mj-lt"/>
                <a:ea typeface="+mn-ea"/>
              </a:rPr>
              <a:t> </a:t>
            </a:r>
            <a:r>
              <a:rPr lang="en-US" dirty="0" err="1">
                <a:solidFill>
                  <a:schemeClr val="tx1"/>
                </a:solidFill>
                <a:effectLst/>
                <a:latin typeface="+mj-lt"/>
                <a:ea typeface="+mn-ea"/>
              </a:rPr>
              <a:t>chuyển</a:t>
            </a:r>
            <a:r>
              <a:rPr lang="en-US" dirty="0">
                <a:solidFill>
                  <a:schemeClr val="tx1"/>
                </a:solidFill>
                <a:effectLst/>
                <a:latin typeface="+mj-lt"/>
                <a:ea typeface="+mn-ea"/>
              </a:rPr>
              <a:t> </a:t>
            </a:r>
            <a:r>
              <a:rPr lang="en-US" dirty="0" err="1">
                <a:solidFill>
                  <a:schemeClr val="tx1"/>
                </a:solidFill>
                <a:effectLst/>
                <a:latin typeface="+mj-lt"/>
                <a:ea typeface="+mn-ea"/>
              </a:rPr>
              <a:t>giao</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Mô</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hình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lĩnh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vực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Mô</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hình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tài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liệu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xác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định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yêu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cầu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tài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liệu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phân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tích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Phiên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bản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Danh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rủi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ro</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lý</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dán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cho</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những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phần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còn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lại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của</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Trường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hợp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21603798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604052" y="1285875"/>
            <a:ext cx="8890552" cy="4692650"/>
          </a:xfrm>
        </p:spPr>
        <p:txBody>
          <a:bodyPr>
            <a:noAutofit/>
          </a:bodyPr>
          <a:lstStyle/>
          <a:p>
            <a:pPr marL="0" marR="0" algn="just">
              <a:lnSpc>
                <a:spcPct val="120000"/>
              </a:lnSpc>
              <a:spcBef>
                <a:spcPts val="0"/>
              </a:spcBef>
              <a:spcAft>
                <a:spcPts val="0"/>
              </a:spcAft>
              <a:tabLst>
                <a:tab pos="1234440" algn="l"/>
              </a:tabLst>
            </a:pPr>
            <a:r>
              <a:rPr lang="de-DE" b="1" dirty="0">
                <a:solidFill>
                  <a:schemeClr val="tx1"/>
                </a:solidFill>
                <a:effectLst/>
                <a:latin typeface="+mj-lt"/>
                <a:ea typeface="Times New Roman" panose="02020603050405020304" pitchFamily="18" charset="0"/>
              </a:rPr>
              <a:t>Pha xây dựng</a:t>
            </a:r>
            <a:endParaRPr lang="en-US" b="1" dirty="0">
              <a:solidFill>
                <a:schemeClr val="tx1"/>
              </a:solidFill>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dirty="0">
                <a:solidFill>
                  <a:schemeClr val="tx1"/>
                </a:solidFill>
                <a:effectLst/>
                <a:latin typeface="+mj-lt"/>
                <a:ea typeface="+mn-ea"/>
              </a:rPr>
              <a:t>Mục đích của pha này là đưa ra phiên bản chất lượng – sẵn sàng họat động đầu tiên của sản phẩm phần mềm. </a:t>
            </a:r>
            <a:r>
              <a:rPr lang="de-DE" sz="2000" dirty="0">
                <a:solidFill>
                  <a:schemeClr val="tx1"/>
                </a:solidFill>
                <a:effectLst/>
                <a:latin typeface="+mj-lt"/>
                <a:ea typeface="Times New Roman" panose="02020603050405020304" pitchFamily="18" charset="0"/>
                <a:cs typeface="Courier New" panose="02070309020205020404" pitchFamily="49" charset="0"/>
              </a:rPr>
              <a:t>Đôi khi gọi đây là sự phát hành phiên bản beta </a:t>
            </a:r>
            <a:endParaRPr lang="en-US" sz="2000" dirty="0">
              <a:solidFill>
                <a:schemeClr val="tx1"/>
              </a:solidFill>
              <a:effectLst/>
              <a:latin typeface="+mj-lt"/>
              <a:ea typeface="Times New Roman" panose="02020603050405020304" pitchFamily="18" charset="0"/>
              <a:cs typeface="Courier New" panose="02070309020205020404" pitchFamily="49" charset="0"/>
            </a:endParaRPr>
          </a:p>
          <a:p>
            <a:pPr marR="0" lvl="0" algn="just" eaLnBrk="0" fontAlgn="base" hangingPunct="0">
              <a:lnSpc>
                <a:spcPct val="120000"/>
              </a:lnSpc>
              <a:spcBef>
                <a:spcPts val="0"/>
              </a:spcBef>
              <a:spcAft>
                <a:spcPts val="0"/>
              </a:spcAft>
              <a:tabLst>
                <a:tab pos="457200" algn="l"/>
              </a:tabLst>
            </a:pPr>
            <a:endParaRPr lang="de-DE" dirty="0">
              <a:solidFill>
                <a:schemeClr val="tx1"/>
              </a:solidFill>
              <a:effectLst/>
              <a:latin typeface="+mj-lt"/>
              <a:ea typeface="+mn-ea"/>
            </a:endParaRPr>
          </a:p>
          <a:p>
            <a:pPr marR="0" lvl="0" algn="just" eaLnBrk="0" fontAlgn="base" hangingPunct="0">
              <a:lnSpc>
                <a:spcPct val="120000"/>
              </a:lnSpc>
              <a:spcBef>
                <a:spcPts val="0"/>
              </a:spcBef>
              <a:spcAft>
                <a:spcPts val="0"/>
              </a:spcAft>
              <a:tabLst>
                <a:tab pos="457200" algn="l"/>
              </a:tabLst>
            </a:pPr>
            <a:r>
              <a:rPr lang="de-DE" dirty="0">
                <a:solidFill>
                  <a:schemeClr val="tx1"/>
                </a:solidFill>
                <a:effectLst/>
                <a:latin typeface="+mj-lt"/>
                <a:ea typeface="+mn-ea"/>
              </a:rPr>
              <a:t>Pha này tập trung vào những công việc: </a:t>
            </a:r>
            <a:r>
              <a:rPr lang="en-US" sz="2000" dirty="0" err="1">
                <a:solidFill>
                  <a:schemeClr val="tx1"/>
                </a:solidFill>
                <a:effectLst/>
                <a:latin typeface="+mj-lt"/>
                <a:ea typeface="Times New Roman" panose="02020603050405020304" pitchFamily="18" charset="0"/>
                <a:cs typeface="Times New Roman" panose="02020603050405020304" pitchFamily="18" charset="0"/>
              </a:rPr>
              <a:t>Cài</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đặt</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và</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Kiểm</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thử</a:t>
            </a:r>
            <a:r>
              <a:rPr lang="en-US" sz="2000" dirty="0">
                <a:solidFill>
                  <a:schemeClr val="tx1"/>
                </a:solidFill>
                <a:effectLst/>
                <a:latin typeface="+mj-lt"/>
                <a:ea typeface="Times New Roman" panose="02020603050405020304" pitchFamily="18" charset="0"/>
                <a:cs typeface="Times New Roman" panose="02020603050405020304" pitchFamily="18" charset="0"/>
              </a:rPr>
              <a:t> </a:t>
            </a:r>
          </a:p>
          <a:p>
            <a:pPr marR="0" lvl="0" algn="just" eaLnBrk="0" fontAlgn="base" hangingPunct="0">
              <a:lnSpc>
                <a:spcPct val="120000"/>
              </a:lnSpc>
              <a:spcBef>
                <a:spcPts val="0"/>
              </a:spcBef>
              <a:spcAft>
                <a:spcPts val="0"/>
              </a:spcAft>
              <a:tabLst>
                <a:tab pos="457200" algn="l"/>
              </a:tabLst>
            </a:pPr>
            <a:endParaRPr lang="en-US" dirty="0">
              <a:solidFill>
                <a:schemeClr val="tx1"/>
              </a:solidFill>
              <a:effectLst/>
              <a:latin typeface="+mj-lt"/>
              <a:ea typeface="+mn-ea"/>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Sản</a:t>
            </a:r>
            <a:r>
              <a:rPr lang="en-US" dirty="0">
                <a:solidFill>
                  <a:schemeClr val="tx1"/>
                </a:solidFill>
                <a:effectLst/>
                <a:latin typeface="+mj-lt"/>
                <a:ea typeface="+mn-ea"/>
              </a:rPr>
              <a:t> </a:t>
            </a:r>
            <a:r>
              <a:rPr lang="en-US" dirty="0" err="1">
                <a:solidFill>
                  <a:schemeClr val="tx1"/>
                </a:solidFill>
                <a:effectLst/>
                <a:latin typeface="+mj-lt"/>
                <a:ea typeface="+mn-ea"/>
              </a:rPr>
              <a:t>phẩm</a:t>
            </a:r>
            <a:r>
              <a:rPr lang="en-US" dirty="0">
                <a:solidFill>
                  <a:schemeClr val="tx1"/>
                </a:solidFill>
                <a:effectLst/>
                <a:latin typeface="+mj-lt"/>
                <a:ea typeface="+mn-ea"/>
              </a:rPr>
              <a:t> </a:t>
            </a:r>
            <a:r>
              <a:rPr lang="en-US" dirty="0" err="1">
                <a:solidFill>
                  <a:schemeClr val="tx1"/>
                </a:solidFill>
                <a:effectLst/>
                <a:latin typeface="+mj-lt"/>
                <a:ea typeface="+mn-ea"/>
              </a:rPr>
              <a:t>chuyển</a:t>
            </a:r>
            <a:r>
              <a:rPr lang="en-US" dirty="0">
                <a:solidFill>
                  <a:schemeClr val="tx1"/>
                </a:solidFill>
                <a:effectLst/>
                <a:latin typeface="+mj-lt"/>
                <a:ea typeface="+mn-ea"/>
              </a:rPr>
              <a:t> </a:t>
            </a:r>
            <a:r>
              <a:rPr lang="en-US" dirty="0" err="1">
                <a:solidFill>
                  <a:schemeClr val="tx1"/>
                </a:solidFill>
                <a:effectLst/>
                <a:latin typeface="+mj-lt"/>
                <a:ea typeface="+mn-ea"/>
              </a:rPr>
              <a:t>giao</a:t>
            </a:r>
            <a:r>
              <a:rPr lang="en-US" dirty="0">
                <a:solidFill>
                  <a:schemeClr val="tx1"/>
                </a:solidFill>
                <a:effectLst/>
                <a:latin typeface="+mj-lt"/>
                <a:ea typeface="+mn-ea"/>
              </a:rPr>
              <a:t> </a:t>
            </a:r>
            <a:r>
              <a:rPr lang="en-US" dirty="0" err="1">
                <a:solidFill>
                  <a:schemeClr val="tx1"/>
                </a:solidFill>
                <a:effectLst/>
                <a:latin typeface="+mj-lt"/>
                <a:ea typeface="+mn-ea"/>
              </a:rPr>
              <a:t>của</a:t>
            </a:r>
            <a:r>
              <a:rPr lang="en-US" dirty="0">
                <a:solidFill>
                  <a:schemeClr val="tx1"/>
                </a:solidFill>
                <a:effectLst/>
                <a:latin typeface="+mj-lt"/>
                <a:ea typeface="+mn-ea"/>
              </a:rPr>
              <a:t> </a:t>
            </a:r>
            <a:r>
              <a:rPr lang="en-US" dirty="0" err="1">
                <a:solidFill>
                  <a:schemeClr val="tx1"/>
                </a:solidFill>
                <a:effectLst/>
                <a:latin typeface="+mj-lt"/>
                <a:ea typeface="+mn-ea"/>
              </a:rPr>
              <a:t>pha</a:t>
            </a:r>
            <a:r>
              <a:rPr lang="en-US" dirty="0">
                <a:solidFill>
                  <a:schemeClr val="tx1"/>
                </a:solidFill>
                <a:effectLst/>
                <a:latin typeface="+mj-lt"/>
                <a:ea typeface="+mn-ea"/>
              </a:rPr>
              <a:t> </a:t>
            </a:r>
            <a:r>
              <a:rPr lang="en-US" dirty="0" err="1">
                <a:solidFill>
                  <a:schemeClr val="tx1"/>
                </a:solidFill>
                <a:effectLst/>
                <a:latin typeface="+mj-lt"/>
                <a:ea typeface="+mn-ea"/>
              </a:rPr>
              <a:t>xây</a:t>
            </a:r>
            <a:r>
              <a:rPr lang="en-US" dirty="0">
                <a:solidFill>
                  <a:schemeClr val="tx1"/>
                </a:solidFill>
                <a:effectLst/>
                <a:latin typeface="+mj-lt"/>
                <a:ea typeface="+mn-ea"/>
              </a:rPr>
              <a:t> </a:t>
            </a:r>
            <a:r>
              <a:rPr lang="en-US" dirty="0" err="1">
                <a:solidFill>
                  <a:schemeClr val="tx1"/>
                </a:solidFill>
                <a:effectLst/>
                <a:latin typeface="+mj-lt"/>
                <a:ea typeface="+mn-ea"/>
              </a:rPr>
              <a:t>dựng</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Sổ</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tay</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người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dùng</a:t>
            </a:r>
            <a:r>
              <a:rPr lang="en-US" sz="2000" dirty="0">
                <a:effectLst/>
                <a:latin typeface="+mj-lt"/>
                <a:ea typeface="Times New Roman" panose="02020603050405020304" pitchFamily="18" charset="0"/>
                <a:cs typeface="Courier New" panose="02070309020205020404" pitchFamily="49" charset="0"/>
              </a:rPr>
              <a:t> ban </a:t>
            </a:r>
            <a:r>
              <a:rPr lang="en-US" sz="2000" dirty="0" err="1">
                <a:effectLst/>
                <a:latin typeface="+mj-lt"/>
                <a:ea typeface="Times New Roman" panose="02020603050405020304" pitchFamily="18" charset="0"/>
                <a:cs typeface="Courier New" panose="02070309020205020404" pitchFamily="49" charset="0"/>
              </a:rPr>
              <a:t>đầu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và</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sổ</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tay</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khác</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Tất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cả</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tài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liệu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được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tạo</a:t>
            </a:r>
            <a:r>
              <a:rPr lang="en-US" sz="2000" dirty="0">
                <a:effectLst/>
                <a:latin typeface="+mj-lt"/>
                <a:ea typeface="Times New Roman" panose="02020603050405020304" pitchFamily="18" charset="0"/>
                <a:cs typeface="Courier New" panose="02070309020205020404" pitchFamily="49" charset="0"/>
              </a:rPr>
              <a:t> ra(</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phiên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bản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phát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hành</a:t>
            </a:r>
            <a:r>
              <a:rPr lang="en-US" sz="2000" dirty="0">
                <a:effectLst/>
                <a:latin typeface="+mj-lt"/>
                <a:ea typeface="Times New Roman" panose="02020603050405020304" pitchFamily="18" charset="0"/>
                <a:cs typeface="Courier New" panose="02070309020205020404" pitchFamily="49" charset="0"/>
              </a:rPr>
              <a:t> beta)</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Danh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rủi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ro</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đã</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được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lý</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 (Cho </a:t>
            </a:r>
            <a:r>
              <a:rPr lang="en-US" sz="2000" dirty="0" err="1">
                <a:effectLst/>
                <a:latin typeface="+mj-lt"/>
                <a:ea typeface="Times New Roman" panose="02020603050405020304" pitchFamily="18" charset="0"/>
                <a:cs typeface="Courier New" panose="02070309020205020404" pitchFamily="49" charset="0"/>
              </a:rPr>
              <a:t>những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phần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còn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lại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của</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Nếu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cần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thiết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trường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hợp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34753078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3187700" y="1082675"/>
            <a:ext cx="8560904" cy="4692650"/>
          </a:xfrm>
        </p:spPr>
        <p:txBody>
          <a:bodyPr>
            <a:noAutofit/>
          </a:bodyPr>
          <a:lstStyle/>
          <a:p>
            <a:pPr marL="0" marR="0" algn="just">
              <a:lnSpc>
                <a:spcPct val="120000"/>
              </a:lnSpc>
              <a:spcBef>
                <a:spcPts val="0"/>
              </a:spcBef>
              <a:spcAft>
                <a:spcPts val="0"/>
              </a:spcAft>
              <a:tabLst>
                <a:tab pos="1234440" algn="l"/>
              </a:tabLst>
            </a:pPr>
            <a:r>
              <a:rPr lang="de-DE" sz="2100" b="1" dirty="0">
                <a:effectLst/>
                <a:latin typeface="+mj-lt"/>
                <a:ea typeface="Times New Roman" panose="02020603050405020304" pitchFamily="18" charset="0"/>
              </a:rPr>
              <a:t>Pha chuyển giao</a:t>
            </a:r>
            <a:endParaRPr lang="en-US" sz="2100" b="1" dirty="0">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sz="2100" dirty="0">
                <a:effectLst/>
                <a:latin typeface="+mj-lt"/>
                <a:ea typeface="+mn-ea"/>
              </a:rPr>
              <a:t>Mục đích của pha chuyển giao là đảm bảo yêu cầu của khách hàng được đáp ứng </a:t>
            </a:r>
            <a:endParaRPr lang="en-US" sz="21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rPr>
              <a:t>Lỗi trong sản phẩm phẩn mềm được sửa </a:t>
            </a:r>
            <a:endParaRPr lang="en-US" sz="21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rPr>
              <a:t>Tất cả các sổ tay được hoàn thiện </a:t>
            </a:r>
            <a:endParaRPr lang="en-US" sz="21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rPr>
              <a:t>Cố gắng tìm ra những rủi ro mà trước đó chưa được nhận dạng </a:t>
            </a:r>
          </a:p>
          <a:p>
            <a:pPr marL="457200" marR="0" lvl="1" indent="0" algn="just" eaLnBrk="0" fontAlgn="base" hangingPunct="0">
              <a:lnSpc>
                <a:spcPct val="120000"/>
              </a:lnSpc>
              <a:spcBef>
                <a:spcPts val="0"/>
              </a:spcBef>
              <a:spcAft>
                <a:spcPts val="0"/>
              </a:spcAft>
              <a:buNone/>
              <a:tabLst>
                <a:tab pos="914400" algn="l"/>
              </a:tabLst>
            </a:pPr>
            <a:endParaRPr lang="en-US" sz="2100" dirty="0">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sz="2100" dirty="0">
                <a:effectLst/>
                <a:latin typeface="+mj-lt"/>
                <a:ea typeface="+mn-ea"/>
              </a:rPr>
              <a:t>Pha này hướng tới những phản hồi từ phía mà phát hành beta được cài đặt</a:t>
            </a:r>
          </a:p>
          <a:p>
            <a:pPr marR="0" lvl="0" algn="just" eaLnBrk="0" fontAlgn="base" hangingPunct="0">
              <a:lnSpc>
                <a:spcPct val="120000"/>
              </a:lnSpc>
              <a:spcBef>
                <a:spcPts val="0"/>
              </a:spcBef>
              <a:spcAft>
                <a:spcPts val="0"/>
              </a:spcAft>
              <a:tabLst>
                <a:tab pos="457200" algn="l"/>
              </a:tabLst>
            </a:pPr>
            <a:endParaRPr lang="en-US" sz="2100" dirty="0">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sz="2100" dirty="0">
                <a:effectLst/>
                <a:latin typeface="+mj-lt"/>
                <a:ea typeface="+mn-ea"/>
              </a:rPr>
              <a:t>Sản phẩm chuyển giao của pha chuyển tiếp bao gồm:</a:t>
            </a:r>
            <a:endParaRPr lang="en-US" sz="21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cs typeface="Courier New" panose="02070309020205020404" pitchFamily="49" charset="0"/>
              </a:rPr>
              <a:t>Tất cả các tài liệu được tạo ra (các phiên bản cuối cùng)</a:t>
            </a:r>
            <a:endParaRPr lang="en-US" sz="2100" dirty="0">
              <a:effectLst/>
              <a:latin typeface="+mj-lt"/>
              <a:ea typeface="Times New Roman" panose="02020603050405020304" pitchFamily="18" charset="0"/>
              <a:cs typeface="Courier New" panose="02070309020205020404" pitchFamily="49" charset="0"/>
            </a:endParaRPr>
          </a:p>
          <a:p>
            <a:pPr marL="742950" marR="0" lvl="1" indent="-285750" algn="just">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Các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sổ</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tay</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hoàn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thiện</a:t>
            </a:r>
            <a:endParaRPr lang="en-US" sz="2100" dirty="0">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28819466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3187700" y="1082675"/>
            <a:ext cx="8560904" cy="4692650"/>
          </a:xfrm>
        </p:spPr>
        <p:txBody>
          <a:bodyPr>
            <a:noAutofit/>
          </a:bodyPr>
          <a:lstStyle/>
          <a:p>
            <a:r>
              <a:rPr lang="vi-VN" sz="2100" b="1" i="0" dirty="0">
                <a:solidFill>
                  <a:schemeClr val="tx1"/>
                </a:solidFill>
                <a:effectLst/>
                <a:latin typeface="+mj-lt"/>
              </a:rPr>
              <a:t>Phương pháp Agile:</a:t>
            </a:r>
          </a:p>
          <a:p>
            <a:pPr marL="342900" indent="-342900">
              <a:buFont typeface="Wingdings" panose="05000000000000000000" pitchFamily="2" charset="2"/>
              <a:buChar char="Ø"/>
            </a:pPr>
            <a:r>
              <a:rPr lang="en-US" sz="2100" b="0" i="0" dirty="0">
                <a:solidFill>
                  <a:schemeClr val="tx1"/>
                </a:solidFill>
                <a:effectLst/>
                <a:latin typeface="+mj-lt"/>
              </a:rPr>
              <a:t>P</a:t>
            </a:r>
            <a:r>
              <a:rPr lang="vi-VN" sz="2100" b="0" i="0" dirty="0">
                <a:solidFill>
                  <a:schemeClr val="tx1"/>
                </a:solidFill>
                <a:effectLst/>
                <a:latin typeface="+mj-lt"/>
              </a:rPr>
              <a:t>hản ứng hiệu quả (nhanh chóng và thích ứng) với sự</a:t>
            </a:r>
            <a:r>
              <a:rPr lang="en-US" sz="2100" b="0" i="0" dirty="0">
                <a:solidFill>
                  <a:schemeClr val="tx1"/>
                </a:solidFill>
                <a:effectLst/>
                <a:latin typeface="+mj-lt"/>
              </a:rPr>
              <a:t> </a:t>
            </a:r>
            <a:r>
              <a:rPr lang="vi-VN" sz="2100" b="0" i="0" dirty="0">
                <a:solidFill>
                  <a:schemeClr val="tx1"/>
                </a:solidFill>
                <a:effectLst/>
                <a:latin typeface="+mj-lt"/>
              </a:rPr>
              <a:t>thay đổi</a:t>
            </a:r>
          </a:p>
          <a:p>
            <a:pPr marL="342900" indent="-342900">
              <a:buFont typeface="Wingdings" panose="05000000000000000000" pitchFamily="2" charset="2"/>
              <a:buChar char="Ø"/>
            </a:pPr>
            <a:r>
              <a:rPr lang="en-US" sz="2100" b="0" i="0" dirty="0">
                <a:solidFill>
                  <a:schemeClr val="tx1"/>
                </a:solidFill>
                <a:effectLst/>
                <a:latin typeface="+mj-lt"/>
              </a:rPr>
              <a:t>K</a:t>
            </a:r>
            <a:r>
              <a:rPr lang="vi-VN" sz="2100" b="0" i="0" dirty="0">
                <a:solidFill>
                  <a:schemeClr val="tx1"/>
                </a:solidFill>
                <a:effectLst/>
                <a:latin typeface="+mj-lt"/>
              </a:rPr>
              <a:t>ết hợp quá trình tạo mẫu và dựa trên thử nghiệm</a:t>
            </a:r>
          </a:p>
          <a:p>
            <a:pPr marL="342900" indent="-342900">
              <a:buFont typeface="Wingdings" panose="05000000000000000000" pitchFamily="2" charset="2"/>
              <a:buChar char="Ø"/>
            </a:pPr>
            <a:r>
              <a:rPr lang="en-US" sz="2100" b="0" i="0" dirty="0">
                <a:solidFill>
                  <a:schemeClr val="tx1"/>
                </a:solidFill>
                <a:effectLst/>
                <a:latin typeface="+mj-lt"/>
              </a:rPr>
              <a:t>P</a:t>
            </a:r>
            <a:r>
              <a:rPr lang="vi-VN" sz="2100" b="0" i="0" dirty="0">
                <a:solidFill>
                  <a:schemeClr val="tx1"/>
                </a:solidFill>
                <a:effectLst/>
                <a:latin typeface="+mj-lt"/>
              </a:rPr>
              <a:t>hát triển liên tục của lập trình</a:t>
            </a:r>
          </a:p>
          <a:p>
            <a:pPr marL="342900" indent="-342900">
              <a:buFont typeface="Wingdings" panose="05000000000000000000" pitchFamily="2" charset="2"/>
              <a:buChar char="Ø"/>
            </a:pPr>
            <a:r>
              <a:rPr lang="en-US" sz="2100" b="0" i="0" dirty="0">
                <a:solidFill>
                  <a:schemeClr val="tx1"/>
                </a:solidFill>
                <a:effectLst/>
                <a:latin typeface="+mj-lt"/>
              </a:rPr>
              <a:t>L</a:t>
            </a:r>
            <a:r>
              <a:rPr lang="vi-VN" sz="2100" b="0" i="0" dirty="0">
                <a:solidFill>
                  <a:schemeClr val="tx1"/>
                </a:solidFill>
                <a:effectLst/>
                <a:latin typeface="+mj-lt"/>
              </a:rPr>
              <a:t>iên tục xác nhận các yêu cầu của khách hàng</a:t>
            </a:r>
          </a:p>
          <a:p>
            <a:pPr marL="342900" indent="-342900">
              <a:buFont typeface="Wingdings" panose="05000000000000000000" pitchFamily="2" charset="2"/>
              <a:buChar char="Ø"/>
            </a:pPr>
            <a:r>
              <a:rPr lang="en-US" sz="2100" b="0" i="0" dirty="0">
                <a:solidFill>
                  <a:schemeClr val="tx1"/>
                </a:solidFill>
                <a:effectLst/>
                <a:latin typeface="+mj-lt"/>
              </a:rPr>
              <a:t>N</a:t>
            </a:r>
            <a:r>
              <a:rPr lang="vi-VN" sz="2100" b="0" i="0" dirty="0">
                <a:solidFill>
                  <a:schemeClr val="tx1"/>
                </a:solidFill>
                <a:effectLst/>
                <a:latin typeface="+mj-lt"/>
              </a:rPr>
              <a:t>hanh chóng </a:t>
            </a:r>
            <a:r>
              <a:rPr lang="en-US" sz="2100" dirty="0" err="1">
                <a:solidFill>
                  <a:schemeClr val="tx1"/>
                </a:solidFill>
                <a:latin typeface="+mj-lt"/>
              </a:rPr>
              <a:t>đưa</a:t>
            </a:r>
            <a:r>
              <a:rPr lang="en-US" sz="2100" dirty="0">
                <a:solidFill>
                  <a:schemeClr val="tx1"/>
                </a:solidFill>
                <a:latin typeface="+mj-lt"/>
              </a:rPr>
              <a:t> ra</a:t>
            </a:r>
            <a:r>
              <a:rPr lang="en-US" sz="2100" b="0" i="0" dirty="0">
                <a:solidFill>
                  <a:schemeClr val="tx1"/>
                </a:solidFill>
                <a:effectLst/>
                <a:latin typeface="+mj-lt"/>
              </a:rPr>
              <a:t> </a:t>
            </a:r>
            <a:r>
              <a:rPr lang="en-US" sz="2100" b="0" i="0" dirty="0" err="1">
                <a:solidFill>
                  <a:schemeClr val="tx1"/>
                </a:solidFill>
                <a:effectLst/>
                <a:latin typeface="+mj-lt"/>
              </a:rPr>
              <a:t>sản</a:t>
            </a:r>
            <a:r>
              <a:rPr lang="en-US" sz="2100" b="0" i="0" dirty="0">
                <a:solidFill>
                  <a:schemeClr val="tx1"/>
                </a:solidFill>
                <a:effectLst/>
                <a:latin typeface="+mj-lt"/>
              </a:rPr>
              <a:t> </a:t>
            </a:r>
            <a:r>
              <a:rPr lang="en-US" sz="2100" b="0" i="0" dirty="0" err="1">
                <a:solidFill>
                  <a:schemeClr val="tx1"/>
                </a:solidFill>
                <a:effectLst/>
                <a:latin typeface="+mj-lt"/>
              </a:rPr>
              <a:t>phẩm</a:t>
            </a:r>
            <a:r>
              <a:rPr lang="vi-VN" sz="2100" b="0" i="0" dirty="0">
                <a:solidFill>
                  <a:schemeClr val="tx1"/>
                </a:solidFill>
                <a:effectLst/>
                <a:latin typeface="+mj-lt"/>
              </a:rPr>
              <a:t> phần mềm</a:t>
            </a:r>
            <a:r>
              <a:rPr lang="vi-VN" sz="2100" dirty="0">
                <a:solidFill>
                  <a:schemeClr val="tx1"/>
                </a:solidFill>
                <a:latin typeface="+mj-lt"/>
              </a:rPr>
              <a:t> </a:t>
            </a:r>
            <a:endParaRPr lang="en-US" sz="2100" dirty="0">
              <a:solidFill>
                <a:schemeClr val="tx1"/>
              </a:solidFill>
              <a:latin typeface="+mj-lt"/>
            </a:endParaRPr>
          </a:p>
          <a:p>
            <a:pPr marL="342900" indent="-342900">
              <a:buFont typeface="Wingdings" panose="05000000000000000000" pitchFamily="2" charset="2"/>
              <a:buChar char="Ø"/>
            </a:pPr>
            <a:endParaRPr lang="en-US" sz="2100" dirty="0">
              <a:solidFill>
                <a:schemeClr val="tx1"/>
              </a:solidFill>
              <a:latin typeface="+mj-lt"/>
            </a:endParaRPr>
          </a:p>
          <a:p>
            <a:r>
              <a:rPr lang="vi-VN" sz="2100" dirty="0">
                <a:solidFill>
                  <a:schemeClr val="tx1"/>
                </a:solidFill>
                <a:latin typeface="+mj-lt"/>
              </a:rPr>
              <a:t>Agile không phải là một bộ công cụ hay một</a:t>
            </a:r>
            <a:r>
              <a:rPr lang="en-US" sz="2100" dirty="0">
                <a:solidFill>
                  <a:schemeClr val="tx1"/>
                </a:solidFill>
                <a:latin typeface="+mj-lt"/>
              </a:rPr>
              <a:t> </a:t>
            </a:r>
            <a:r>
              <a:rPr lang="vi-VN" sz="2100" dirty="0">
                <a:solidFill>
                  <a:schemeClr val="tx1"/>
                </a:solidFill>
                <a:latin typeface="+mj-lt"/>
              </a:rPr>
              <a:t>phương pháp duy nhất, mà là một triết lý được</a:t>
            </a:r>
            <a:r>
              <a:rPr lang="en-US" sz="2100" dirty="0">
                <a:solidFill>
                  <a:schemeClr val="tx1"/>
                </a:solidFill>
                <a:latin typeface="+mj-lt"/>
              </a:rPr>
              <a:t> </a:t>
            </a:r>
            <a:r>
              <a:rPr lang="vi-VN" sz="2100" dirty="0">
                <a:solidFill>
                  <a:schemeClr val="tx1"/>
                </a:solidFill>
                <a:latin typeface="+mj-lt"/>
              </a:rPr>
              <a:t>đưa ra vào năm 2001.</a:t>
            </a:r>
          </a:p>
          <a:p>
            <a:endParaRPr lang="en-US" sz="2100" dirty="0">
              <a:solidFill>
                <a:schemeClr val="tx1"/>
              </a:solidFill>
              <a:latin typeface="+mj-lt"/>
            </a:endParaRPr>
          </a:p>
          <a:p>
            <a:r>
              <a:rPr lang="vi-VN" sz="2100" dirty="0">
                <a:solidFill>
                  <a:schemeClr val="tx1"/>
                </a:solidFill>
                <a:latin typeface="+mj-lt"/>
              </a:rPr>
              <a:t>Agile thay đổi đáng kể từ cách tiếp cận phát triển</a:t>
            </a:r>
            <a:r>
              <a:rPr lang="en-US" sz="2100" dirty="0">
                <a:solidFill>
                  <a:schemeClr val="tx1"/>
                </a:solidFill>
                <a:latin typeface="+mj-lt"/>
              </a:rPr>
              <a:t> </a:t>
            </a:r>
            <a:r>
              <a:rPr lang="vi-VN" sz="2100" dirty="0">
                <a:solidFill>
                  <a:schemeClr val="tx1"/>
                </a:solidFill>
                <a:latin typeface="+mj-lt"/>
              </a:rPr>
              <a:t>phần mềm nặng theo hướng tài liệu (như mô hình</a:t>
            </a:r>
            <a:r>
              <a:rPr lang="en-US" sz="2100" dirty="0">
                <a:solidFill>
                  <a:schemeClr val="tx1"/>
                </a:solidFill>
                <a:latin typeface="+mj-lt"/>
              </a:rPr>
              <a:t> </a:t>
            </a:r>
            <a:r>
              <a:rPr lang="vi-VN" sz="2100" dirty="0">
                <a:solidFill>
                  <a:schemeClr val="tx1"/>
                </a:solidFill>
                <a:latin typeface="+mj-lt"/>
              </a:rPr>
              <a:t>thác nước) </a:t>
            </a:r>
            <a:br>
              <a:rPr lang="vi-VN" sz="2000" dirty="0"/>
            </a:b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2370762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3187700" y="1082675"/>
            <a:ext cx="8166100" cy="4692650"/>
          </a:xfrm>
        </p:spPr>
        <p:txBody>
          <a:bodyPr>
            <a:noAutofit/>
          </a:bodyPr>
          <a:lstStyle/>
          <a:p>
            <a:r>
              <a:rPr lang="vi-VN" sz="2100" b="0" i="0" dirty="0">
                <a:solidFill>
                  <a:srgbClr val="000000"/>
                </a:solidFill>
                <a:effectLst/>
                <a:latin typeface="+mj-lt"/>
              </a:rPr>
              <a:t>Các nguyên lý cơ bản của Agile</a:t>
            </a:r>
          </a:p>
          <a:p>
            <a:endParaRPr lang="en-US" sz="2100" b="0" i="0" dirty="0">
              <a:solidFill>
                <a:srgbClr val="000000"/>
              </a:solidFill>
              <a:effectLst/>
              <a:latin typeface="+mj-lt"/>
            </a:endParaRPr>
          </a:p>
          <a:p>
            <a:r>
              <a:rPr lang="vi-VN" sz="2100" b="1" i="0" dirty="0">
                <a:solidFill>
                  <a:srgbClr val="FF0000"/>
                </a:solidFill>
                <a:effectLst/>
                <a:latin typeface="+mj-lt"/>
              </a:rPr>
              <a:t>Cách tốt hơn để phát triển phần mềm là làm và giúp người khác làm. </a:t>
            </a:r>
            <a:endParaRPr lang="en-US" sz="2100" b="1" i="0" dirty="0">
              <a:solidFill>
                <a:srgbClr val="FF0000"/>
              </a:solidFill>
              <a:effectLst/>
              <a:latin typeface="+mj-lt"/>
            </a:endParaRPr>
          </a:p>
          <a:p>
            <a:endParaRPr lang="en-US" sz="2100" dirty="0">
              <a:solidFill>
                <a:srgbClr val="000000"/>
              </a:solidFill>
              <a:latin typeface="+mj-lt"/>
            </a:endParaRPr>
          </a:p>
          <a:p>
            <a:r>
              <a:rPr lang="vi-VN" sz="2100" b="0" i="0" dirty="0">
                <a:solidFill>
                  <a:srgbClr val="000000"/>
                </a:solidFill>
                <a:effectLst/>
                <a:latin typeface="+mj-lt"/>
              </a:rPr>
              <a:t>Từ đó, các giá trị sau sẽ được nhận ra:</a:t>
            </a:r>
          </a:p>
          <a:p>
            <a:pPr marL="342900" indent="-342900">
              <a:buFont typeface="Wingdings" panose="05000000000000000000" pitchFamily="2" charset="2"/>
              <a:buChar char="Ø"/>
            </a:pPr>
            <a:r>
              <a:rPr lang="vi-VN" sz="2100" b="1" i="0" dirty="0">
                <a:solidFill>
                  <a:srgbClr val="FF0000"/>
                </a:solidFill>
                <a:effectLst/>
                <a:latin typeface="+mj-lt"/>
              </a:rPr>
              <a:t>Các cá nhân và tương tác </a:t>
            </a:r>
            <a:r>
              <a:rPr lang="vi-VN" sz="2100" b="0" i="0" dirty="0">
                <a:solidFill>
                  <a:srgbClr val="000000"/>
                </a:solidFill>
                <a:effectLst/>
                <a:latin typeface="+mj-lt"/>
              </a:rPr>
              <a:t>qua </a:t>
            </a:r>
            <a:r>
              <a:rPr lang="vi-VN" sz="2100" b="1" i="0" dirty="0">
                <a:solidFill>
                  <a:srgbClr val="4472C4"/>
                </a:solidFill>
                <a:effectLst/>
                <a:latin typeface="+mj-lt"/>
              </a:rPr>
              <a:t>các quy trình và công cụ</a:t>
            </a:r>
          </a:p>
          <a:p>
            <a:pPr marL="342900" indent="-342900">
              <a:buFont typeface="Wingdings" panose="05000000000000000000" pitchFamily="2" charset="2"/>
              <a:buChar char="Ø"/>
            </a:pPr>
            <a:r>
              <a:rPr lang="vi-VN" sz="2100" b="1" i="0" dirty="0">
                <a:solidFill>
                  <a:srgbClr val="FF0000"/>
                </a:solidFill>
                <a:effectLst/>
                <a:latin typeface="+mj-lt"/>
              </a:rPr>
              <a:t>Phần mềm làm việc </a:t>
            </a:r>
            <a:r>
              <a:rPr lang="vi-VN" sz="2100" b="0" i="0" dirty="0">
                <a:solidFill>
                  <a:srgbClr val="000000"/>
                </a:solidFill>
                <a:effectLst/>
                <a:latin typeface="+mj-lt"/>
              </a:rPr>
              <a:t>dựa trên </a:t>
            </a:r>
            <a:r>
              <a:rPr lang="vi-VN" sz="2100" b="1" i="0" dirty="0">
                <a:solidFill>
                  <a:srgbClr val="4472C4"/>
                </a:solidFill>
                <a:effectLst/>
                <a:latin typeface="+mj-lt"/>
              </a:rPr>
              <a:t>tài liệu toàn diện</a:t>
            </a:r>
          </a:p>
          <a:p>
            <a:pPr marL="342900" indent="-342900">
              <a:buFont typeface="Wingdings" panose="05000000000000000000" pitchFamily="2" charset="2"/>
              <a:buChar char="Ø"/>
            </a:pPr>
            <a:r>
              <a:rPr lang="vi-VN" sz="2100" b="1" i="0" dirty="0">
                <a:solidFill>
                  <a:srgbClr val="FF0000"/>
                </a:solidFill>
                <a:effectLst/>
                <a:latin typeface="+mj-lt"/>
              </a:rPr>
              <a:t>Sự hợp tác của khách hàng </a:t>
            </a:r>
            <a:r>
              <a:rPr lang="vi-VN" sz="2100" b="0" i="0" dirty="0">
                <a:solidFill>
                  <a:srgbClr val="000000"/>
                </a:solidFill>
                <a:effectLst/>
                <a:latin typeface="+mj-lt"/>
              </a:rPr>
              <a:t>trong quá trình </a:t>
            </a:r>
            <a:r>
              <a:rPr lang="vi-VN" sz="2100" b="1" i="0" dirty="0">
                <a:solidFill>
                  <a:srgbClr val="4472C4"/>
                </a:solidFill>
                <a:effectLst/>
                <a:latin typeface="+mj-lt"/>
              </a:rPr>
              <a:t>đàm phán</a:t>
            </a:r>
          </a:p>
          <a:p>
            <a:pPr marL="342900" indent="-342900">
              <a:buFont typeface="Wingdings" panose="05000000000000000000" pitchFamily="2" charset="2"/>
              <a:buChar char="Ø"/>
            </a:pPr>
            <a:r>
              <a:rPr lang="vi-VN" sz="2100" b="1" i="0" dirty="0">
                <a:solidFill>
                  <a:srgbClr val="FF0000"/>
                </a:solidFill>
                <a:effectLst/>
                <a:latin typeface="+mj-lt"/>
              </a:rPr>
              <a:t>Đáp ứng sự thay đổi </a:t>
            </a:r>
            <a:r>
              <a:rPr lang="vi-VN" sz="2100" b="0" i="0" dirty="0">
                <a:solidFill>
                  <a:srgbClr val="000000"/>
                </a:solidFill>
                <a:effectLst/>
                <a:latin typeface="+mj-lt"/>
              </a:rPr>
              <a:t>so với việc </a:t>
            </a:r>
            <a:r>
              <a:rPr lang="vi-VN" sz="2100" b="1" i="0" dirty="0">
                <a:solidFill>
                  <a:srgbClr val="4472C4"/>
                </a:solidFill>
                <a:effectLst/>
                <a:latin typeface="+mj-lt"/>
              </a:rPr>
              <a:t>tuân theo kế hoạch</a:t>
            </a:r>
          </a:p>
          <a:p>
            <a:br>
              <a:rPr lang="vi-VN" sz="2000" dirty="0"/>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40604534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806700" y="1112808"/>
            <a:ext cx="8166100" cy="4692650"/>
          </a:xfrm>
        </p:spPr>
        <p:txBody>
          <a:bodyPr>
            <a:noAutofit/>
          </a:bodyPr>
          <a:lstStyle/>
          <a:p>
            <a:pPr algn="just"/>
            <a:r>
              <a:rPr lang="en-US" b="0" i="0" dirty="0">
                <a:solidFill>
                  <a:schemeClr val="tx1"/>
                </a:solidFill>
                <a:effectLst/>
                <a:latin typeface="+mj-lt"/>
              </a:rPr>
              <a:t>1. </a:t>
            </a:r>
            <a:r>
              <a:rPr lang="vi-VN" b="0" i="0" dirty="0">
                <a:solidFill>
                  <a:schemeClr val="tx1"/>
                </a:solidFill>
                <a:effectLst/>
                <a:latin typeface="+mj-lt"/>
              </a:rPr>
              <a:t>Ưu tiên cao nhất của là làm hài lòng khách hàng thông qua việc</a:t>
            </a:r>
          </a:p>
          <a:p>
            <a:pPr algn="just"/>
            <a:r>
              <a:rPr lang="vi-VN" b="0" i="0" dirty="0">
                <a:solidFill>
                  <a:schemeClr val="tx1"/>
                </a:solidFill>
                <a:effectLst/>
                <a:latin typeface="+mj-lt"/>
              </a:rPr>
              <a:t>phân phối sớm và liên tục các phần mềm có giá trị.</a:t>
            </a:r>
          </a:p>
          <a:p>
            <a:pPr algn="just"/>
            <a:r>
              <a:rPr lang="vi-VN" b="0" i="0" dirty="0">
                <a:solidFill>
                  <a:schemeClr val="tx1"/>
                </a:solidFill>
                <a:effectLst/>
                <a:latin typeface="+mj-lt"/>
              </a:rPr>
              <a:t>2. </a:t>
            </a:r>
            <a:r>
              <a:rPr lang="en-US" b="0" i="0" dirty="0" err="1">
                <a:solidFill>
                  <a:schemeClr val="tx1"/>
                </a:solidFill>
                <a:effectLst/>
                <a:latin typeface="+mj-lt"/>
              </a:rPr>
              <a:t>Khuyến</a:t>
            </a:r>
            <a:r>
              <a:rPr lang="en-US" b="0" i="0" dirty="0">
                <a:solidFill>
                  <a:schemeClr val="tx1"/>
                </a:solidFill>
                <a:effectLst/>
                <a:latin typeface="+mj-lt"/>
              </a:rPr>
              <a:t> </a:t>
            </a:r>
            <a:r>
              <a:rPr lang="en-US" b="0" i="0" dirty="0" err="1">
                <a:solidFill>
                  <a:schemeClr val="tx1"/>
                </a:solidFill>
                <a:effectLst/>
                <a:latin typeface="+mj-lt"/>
              </a:rPr>
              <a:t>khích</a:t>
            </a:r>
            <a:r>
              <a:rPr lang="en-US" b="0" i="0" dirty="0">
                <a:solidFill>
                  <a:schemeClr val="tx1"/>
                </a:solidFill>
                <a:effectLst/>
                <a:latin typeface="+mj-lt"/>
              </a:rPr>
              <a:t> </a:t>
            </a:r>
            <a:r>
              <a:rPr lang="vi-VN" b="0" i="0" dirty="0">
                <a:solidFill>
                  <a:schemeClr val="tx1"/>
                </a:solidFill>
                <a:effectLst/>
                <a:latin typeface="+mj-lt"/>
              </a:rPr>
              <a:t>các yêu cầu thay đổi, ngay cả trong giai đoạn</a:t>
            </a:r>
            <a:r>
              <a:rPr lang="en-US" b="0" i="0" dirty="0">
                <a:solidFill>
                  <a:schemeClr val="tx1"/>
                </a:solidFill>
                <a:effectLst/>
                <a:latin typeface="+mj-lt"/>
              </a:rPr>
              <a:t> </a:t>
            </a:r>
            <a:r>
              <a:rPr lang="vi-VN" b="0" i="0" dirty="0">
                <a:solidFill>
                  <a:schemeClr val="tx1"/>
                </a:solidFill>
                <a:effectLst/>
                <a:latin typeface="+mj-lt"/>
              </a:rPr>
              <a:t>muộn của việc phát triển. Các quy trình nhanh khai thác sự</a:t>
            </a:r>
            <a:r>
              <a:rPr lang="en-US" b="0" i="0" dirty="0">
                <a:solidFill>
                  <a:schemeClr val="tx1"/>
                </a:solidFill>
                <a:effectLst/>
                <a:latin typeface="+mj-lt"/>
              </a:rPr>
              <a:t> </a:t>
            </a:r>
            <a:r>
              <a:rPr lang="vi-VN" b="0" i="0" dirty="0">
                <a:solidFill>
                  <a:schemeClr val="tx1"/>
                </a:solidFill>
                <a:effectLst/>
                <a:latin typeface="+mj-lt"/>
              </a:rPr>
              <a:t>thay đổi vì lợi thế cạnh tranh của khách hàng.</a:t>
            </a:r>
          </a:p>
          <a:p>
            <a:pPr algn="just"/>
            <a:r>
              <a:rPr lang="vi-VN" b="0" i="0" dirty="0">
                <a:solidFill>
                  <a:schemeClr val="tx1"/>
                </a:solidFill>
                <a:effectLst/>
                <a:latin typeface="+mj-lt"/>
              </a:rPr>
              <a:t>3. Cung cấp sản phẩm phần mềm thường xuyên, từ vài tuần đến</a:t>
            </a:r>
            <a:r>
              <a:rPr lang="en-US" b="0" i="0" dirty="0">
                <a:solidFill>
                  <a:schemeClr val="tx1"/>
                </a:solidFill>
                <a:effectLst/>
                <a:latin typeface="+mj-lt"/>
              </a:rPr>
              <a:t> </a:t>
            </a:r>
            <a:r>
              <a:rPr lang="vi-VN" b="0" i="0" dirty="0">
                <a:solidFill>
                  <a:schemeClr val="tx1"/>
                </a:solidFill>
                <a:effectLst/>
                <a:latin typeface="+mj-lt"/>
              </a:rPr>
              <a:t>vài tháng, ưu tiên khoảng thời gian ngắn hơn.</a:t>
            </a:r>
          </a:p>
          <a:p>
            <a:pPr algn="just"/>
            <a:r>
              <a:rPr lang="vi-VN" b="0" i="0" dirty="0">
                <a:solidFill>
                  <a:schemeClr val="tx1"/>
                </a:solidFill>
                <a:effectLst/>
                <a:latin typeface="+mj-lt"/>
              </a:rPr>
              <a:t>4. Người kinh doanh và nhà phát triển phải làm việc cùng nhau</a:t>
            </a:r>
            <a:r>
              <a:rPr lang="en-US" b="0" i="0" dirty="0">
                <a:solidFill>
                  <a:schemeClr val="tx1"/>
                </a:solidFill>
                <a:effectLst/>
                <a:latin typeface="+mj-lt"/>
              </a:rPr>
              <a:t> </a:t>
            </a:r>
            <a:r>
              <a:rPr lang="vi-VN" b="0" i="0" dirty="0">
                <a:solidFill>
                  <a:schemeClr val="tx1"/>
                </a:solidFill>
                <a:effectLst/>
                <a:latin typeface="+mj-lt"/>
              </a:rPr>
              <a:t>hàng ngày trong suốt dự án.</a:t>
            </a:r>
          </a:p>
          <a:p>
            <a:pPr algn="just"/>
            <a:r>
              <a:rPr lang="vi-VN" b="0" i="0" dirty="0">
                <a:solidFill>
                  <a:schemeClr val="tx1"/>
                </a:solidFill>
                <a:effectLst/>
                <a:latin typeface="+mj-lt"/>
              </a:rPr>
              <a:t>5. Xây dựng các dự án xung quanh những cá nhân có động lực.</a:t>
            </a:r>
            <a:r>
              <a:rPr lang="en-US" b="0" i="0" dirty="0">
                <a:solidFill>
                  <a:schemeClr val="tx1"/>
                </a:solidFill>
                <a:effectLst/>
                <a:latin typeface="+mj-lt"/>
              </a:rPr>
              <a:t> </a:t>
            </a:r>
            <a:r>
              <a:rPr lang="vi-VN" b="0" i="0" dirty="0">
                <a:solidFill>
                  <a:schemeClr val="tx1"/>
                </a:solidFill>
                <a:effectLst/>
                <a:latin typeface="+mj-lt"/>
              </a:rPr>
              <a:t>Cung cấp cho họ môi trường và sự hỗ trợ mà họ cần, và tin</a:t>
            </a:r>
            <a:r>
              <a:rPr lang="en-US" b="0" i="0" dirty="0">
                <a:solidFill>
                  <a:schemeClr val="tx1"/>
                </a:solidFill>
                <a:effectLst/>
                <a:latin typeface="+mj-lt"/>
              </a:rPr>
              <a:t> </a:t>
            </a:r>
            <a:r>
              <a:rPr lang="vi-VN" b="0" i="0" dirty="0">
                <a:solidFill>
                  <a:schemeClr val="tx1"/>
                </a:solidFill>
                <a:effectLst/>
                <a:latin typeface="+mj-lt"/>
              </a:rPr>
              <a:t>tưởng để họ hoàn thành công việc.</a:t>
            </a:r>
          </a:p>
          <a:p>
            <a:pPr algn="just"/>
            <a:r>
              <a:rPr lang="vi-VN" b="0" i="0" dirty="0">
                <a:solidFill>
                  <a:schemeClr val="tx1"/>
                </a:solidFill>
                <a:effectLst/>
                <a:latin typeface="+mj-lt"/>
              </a:rPr>
              <a:t>6. Phương pháp hiệu quả nhất để truyền tải thông tin đến và</a:t>
            </a:r>
            <a:r>
              <a:rPr lang="en-US" b="0" i="0" dirty="0">
                <a:solidFill>
                  <a:schemeClr val="tx1"/>
                </a:solidFill>
                <a:effectLst/>
                <a:latin typeface="+mj-lt"/>
              </a:rPr>
              <a:t> </a:t>
            </a:r>
            <a:r>
              <a:rPr lang="vi-VN" b="0" i="0" dirty="0">
                <a:solidFill>
                  <a:schemeClr val="tx1"/>
                </a:solidFill>
                <a:effectLst/>
                <a:latin typeface="+mj-lt"/>
              </a:rPr>
              <a:t>trong nhóm phát triển là trò chuyện trực tiếp.</a:t>
            </a: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endParaRPr lang="en-US"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223810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1.1.1 Phần</a:t>
            </a:r>
            <a:r>
              <a:rPr spc="-60" dirty="0"/>
              <a:t> </a:t>
            </a:r>
            <a:r>
              <a:rPr spc="-5" dirty="0"/>
              <a:t>mềm</a:t>
            </a:r>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11</a:t>
            </a:fld>
            <a:endParaRPr sz="1000">
              <a:latin typeface="Arial"/>
              <a:cs typeface="Arial"/>
            </a:endParaRPr>
          </a:p>
        </p:txBody>
      </p:sp>
      <p:pic>
        <p:nvPicPr>
          <p:cNvPr id="6" name="Picture 5"/>
          <p:cNvPicPr>
            <a:picLocks noChangeAspect="1"/>
          </p:cNvPicPr>
          <p:nvPr/>
        </p:nvPicPr>
        <p:blipFill>
          <a:blip r:embed="rId2"/>
          <a:stretch>
            <a:fillRect/>
          </a:stretch>
        </p:blipFill>
        <p:spPr>
          <a:xfrm>
            <a:off x="3567644" y="1277260"/>
            <a:ext cx="7086600" cy="5165933"/>
          </a:xfrm>
          <a:prstGeom prst="rect">
            <a:avLst/>
          </a:prstGeom>
        </p:spPr>
      </p:pic>
    </p:spTree>
    <p:extLst>
      <p:ext uri="{BB962C8B-B14F-4D97-AF65-F5344CB8AC3E}">
        <p14:creationId xmlns:p14="http://schemas.microsoft.com/office/powerpoint/2010/main" val="29539817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pPr algn="just"/>
            <a:r>
              <a:rPr lang="en-US" b="0" i="0" dirty="0">
                <a:solidFill>
                  <a:schemeClr val="tx1"/>
                </a:solidFill>
                <a:effectLst/>
                <a:latin typeface="+mj-lt"/>
              </a:rPr>
              <a:t>7. </a:t>
            </a:r>
            <a:r>
              <a:rPr lang="vi-VN" b="0" i="0" dirty="0">
                <a:solidFill>
                  <a:schemeClr val="tx1"/>
                </a:solidFill>
                <a:effectLst/>
                <a:latin typeface="+mj-lt"/>
              </a:rPr>
              <a:t>Phần mềm làm việc là thước đo chính của sự tiến bộ.</a:t>
            </a:r>
          </a:p>
          <a:p>
            <a:pPr algn="just"/>
            <a:r>
              <a:rPr lang="vi-VN" b="0" i="0" dirty="0">
                <a:solidFill>
                  <a:schemeClr val="tx1"/>
                </a:solidFill>
                <a:effectLst/>
                <a:latin typeface="+mj-lt"/>
              </a:rPr>
              <a:t>8. Các quy trình Agile thúc đẩy sự phát triển bền vững. Các</a:t>
            </a:r>
            <a:r>
              <a:rPr lang="en-US" b="0" i="0" dirty="0">
                <a:solidFill>
                  <a:schemeClr val="tx1"/>
                </a:solidFill>
                <a:effectLst/>
                <a:latin typeface="+mj-lt"/>
              </a:rPr>
              <a:t> </a:t>
            </a:r>
            <a:r>
              <a:rPr lang="vi-VN" b="0" i="0" dirty="0">
                <a:solidFill>
                  <a:schemeClr val="tx1"/>
                </a:solidFill>
                <a:effectLst/>
                <a:latin typeface="+mj-lt"/>
              </a:rPr>
              <a:t>nhà tài trợ, nhà phát triển và người dùng sẽ có thể duy trì</a:t>
            </a:r>
            <a:r>
              <a:rPr lang="en-US" b="0" i="0" dirty="0">
                <a:solidFill>
                  <a:schemeClr val="tx1"/>
                </a:solidFill>
                <a:effectLst/>
                <a:latin typeface="+mj-lt"/>
              </a:rPr>
              <a:t> </a:t>
            </a:r>
            <a:r>
              <a:rPr lang="vi-VN" b="0" i="0" dirty="0">
                <a:solidFill>
                  <a:schemeClr val="tx1"/>
                </a:solidFill>
                <a:effectLst/>
                <a:latin typeface="+mj-lt"/>
              </a:rPr>
              <a:t>một tốc độ phát triển</a:t>
            </a:r>
            <a:r>
              <a:rPr lang="en-US" b="0" i="0" dirty="0">
                <a:solidFill>
                  <a:schemeClr val="tx1"/>
                </a:solidFill>
                <a:effectLst/>
                <a:latin typeface="+mj-lt"/>
              </a:rPr>
              <a:t> </a:t>
            </a:r>
            <a:r>
              <a:rPr lang="vi-VN" b="0" i="0" dirty="0">
                <a:solidFill>
                  <a:schemeClr val="tx1"/>
                </a:solidFill>
                <a:effectLst/>
                <a:latin typeface="+mj-lt"/>
              </a:rPr>
              <a:t>liên tục.</a:t>
            </a:r>
          </a:p>
          <a:p>
            <a:pPr algn="just"/>
            <a:r>
              <a:rPr lang="vi-VN" b="0" i="0" dirty="0">
                <a:solidFill>
                  <a:schemeClr val="tx1"/>
                </a:solidFill>
                <a:effectLst/>
                <a:latin typeface="+mj-lt"/>
              </a:rPr>
              <a:t>9. Sự quan tâm liên tục, sự xuất sắc về kỹ thuật và thiết kế</a:t>
            </a:r>
            <a:r>
              <a:rPr lang="en-US" b="0" i="0" dirty="0">
                <a:solidFill>
                  <a:schemeClr val="tx1"/>
                </a:solidFill>
                <a:effectLst/>
                <a:latin typeface="+mj-lt"/>
              </a:rPr>
              <a:t> </a:t>
            </a:r>
            <a:r>
              <a:rPr lang="vi-VN" b="0" i="0" dirty="0">
                <a:solidFill>
                  <a:schemeClr val="tx1"/>
                </a:solidFill>
                <a:effectLst/>
                <a:latin typeface="+mj-lt"/>
              </a:rPr>
              <a:t>tốt giúp tăng cường sự nhanh nhẹn.</a:t>
            </a:r>
          </a:p>
          <a:p>
            <a:pPr algn="just"/>
            <a:r>
              <a:rPr lang="vi-VN" b="0" i="0" dirty="0">
                <a:solidFill>
                  <a:schemeClr val="tx1"/>
                </a:solidFill>
                <a:effectLst/>
                <a:latin typeface="+mj-lt"/>
              </a:rPr>
              <a:t>10. Sự đơn giản - nghệ thuật tối đa hóa khối lượng công việc</a:t>
            </a:r>
            <a:r>
              <a:rPr lang="en-US" b="0" i="0" dirty="0">
                <a:solidFill>
                  <a:schemeClr val="tx1"/>
                </a:solidFill>
                <a:effectLst/>
                <a:latin typeface="+mj-lt"/>
              </a:rPr>
              <a:t> </a:t>
            </a:r>
            <a:r>
              <a:rPr lang="vi-VN" b="0" i="0" dirty="0">
                <a:solidFill>
                  <a:schemeClr val="tx1"/>
                </a:solidFill>
                <a:effectLst/>
                <a:latin typeface="+mj-lt"/>
              </a:rPr>
              <a:t>chưa hoàn thành - là điều cần thiết.</a:t>
            </a:r>
          </a:p>
          <a:p>
            <a:pPr algn="just"/>
            <a:r>
              <a:rPr lang="vi-VN" b="0" i="0" dirty="0">
                <a:solidFill>
                  <a:schemeClr val="tx1"/>
                </a:solidFill>
                <a:effectLst/>
                <a:latin typeface="+mj-lt"/>
              </a:rPr>
              <a:t>11. Các kiến trúc, yêu cầu và thiết kế tốt nhất xuất hiện từ các</a:t>
            </a:r>
            <a:r>
              <a:rPr lang="en-US" b="0" i="0" dirty="0">
                <a:solidFill>
                  <a:schemeClr val="tx1"/>
                </a:solidFill>
                <a:effectLst/>
                <a:latin typeface="+mj-lt"/>
              </a:rPr>
              <a:t> </a:t>
            </a:r>
            <a:r>
              <a:rPr lang="vi-VN" b="0" i="0" dirty="0">
                <a:solidFill>
                  <a:schemeClr val="tx1"/>
                </a:solidFill>
                <a:effectLst/>
                <a:latin typeface="+mj-lt"/>
              </a:rPr>
              <a:t>nhóm dự án.</a:t>
            </a:r>
          </a:p>
          <a:p>
            <a:pPr algn="just"/>
            <a:r>
              <a:rPr lang="vi-VN" b="0" i="0" dirty="0">
                <a:solidFill>
                  <a:schemeClr val="tx1"/>
                </a:solidFill>
                <a:effectLst/>
                <a:latin typeface="+mj-lt"/>
              </a:rPr>
              <a:t>12. Theo định kỳ, các nhóm phản ánh về cách trở nên hiệu</a:t>
            </a:r>
            <a:r>
              <a:rPr lang="en-US" b="0" i="0" dirty="0">
                <a:solidFill>
                  <a:schemeClr val="tx1"/>
                </a:solidFill>
                <a:effectLst/>
                <a:latin typeface="+mj-lt"/>
              </a:rPr>
              <a:t> </a:t>
            </a:r>
            <a:r>
              <a:rPr lang="vi-VN" b="0" i="0" dirty="0">
                <a:solidFill>
                  <a:schemeClr val="tx1"/>
                </a:solidFill>
                <a:effectLst/>
                <a:latin typeface="+mj-lt"/>
              </a:rPr>
              <a:t>quả hơn, sau đó điều chỉnh hoạt động của mình sao cho</a:t>
            </a:r>
            <a:r>
              <a:rPr lang="en-US" b="0" i="0" dirty="0">
                <a:solidFill>
                  <a:schemeClr val="tx1"/>
                </a:solidFill>
                <a:effectLst/>
                <a:latin typeface="+mj-lt"/>
              </a:rPr>
              <a:t> </a:t>
            </a:r>
            <a:r>
              <a:rPr lang="vi-VN" b="0" i="0" dirty="0">
                <a:solidFill>
                  <a:schemeClr val="tx1"/>
                </a:solidFill>
                <a:effectLst/>
                <a:latin typeface="+mj-lt"/>
              </a:rPr>
              <a:t>cho phù hợp.</a:t>
            </a:r>
            <a:r>
              <a:rPr lang="vi-VN" dirty="0">
                <a:solidFill>
                  <a:schemeClr val="tx1"/>
                </a:solidFill>
                <a:latin typeface="+mj-lt"/>
              </a:rPr>
              <a:t> </a:t>
            </a:r>
            <a:br>
              <a:rPr lang="vi-VN" dirty="0">
                <a:solidFill>
                  <a:schemeClr val="tx1"/>
                </a:solidFill>
                <a:latin typeface="+mj-lt"/>
              </a:rPr>
            </a:br>
            <a:endParaRPr lang="en-US"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15639314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pPr algn="just"/>
            <a:r>
              <a:rPr lang="en-US" sz="2100" b="1" dirty="0" err="1">
                <a:solidFill>
                  <a:schemeClr val="tx1"/>
                </a:solidFill>
                <a:latin typeface="+mj-lt"/>
              </a:rPr>
              <a:t>Ưu</a:t>
            </a:r>
            <a:r>
              <a:rPr lang="en-US" sz="2100" b="1" dirty="0">
                <a:solidFill>
                  <a:schemeClr val="tx1"/>
                </a:solidFill>
                <a:latin typeface="+mj-lt"/>
              </a:rPr>
              <a:t> </a:t>
            </a:r>
            <a:r>
              <a:rPr lang="en-US" sz="2100" b="1" dirty="0" err="1">
                <a:solidFill>
                  <a:schemeClr val="tx1"/>
                </a:solidFill>
                <a:latin typeface="+mj-lt"/>
              </a:rPr>
              <a:t>điểm</a:t>
            </a:r>
            <a:r>
              <a:rPr lang="en-US" sz="2100" b="1" dirty="0">
                <a:solidFill>
                  <a:schemeClr val="tx1"/>
                </a:solidFill>
                <a:latin typeface="+mj-lt"/>
              </a:rPr>
              <a:t>:</a:t>
            </a:r>
            <a:endParaRPr lang="en-US" sz="2100" b="1"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Phù hợp với những dự án nhỏ thường có những yêu</a:t>
            </a:r>
            <a:r>
              <a:rPr lang="en-US" sz="2100" b="0" i="0" dirty="0">
                <a:solidFill>
                  <a:schemeClr val="tx1"/>
                </a:solidFill>
                <a:effectLst/>
                <a:latin typeface="+mj-lt"/>
              </a:rPr>
              <a:t> </a:t>
            </a:r>
            <a:r>
              <a:rPr lang="vi-VN" sz="2100" b="0" i="0" dirty="0">
                <a:solidFill>
                  <a:schemeClr val="tx1"/>
                </a:solidFill>
                <a:effectLst/>
                <a:latin typeface="+mj-lt"/>
              </a:rPr>
              <a:t>cầu không được xác định rõ ràng (có thể thay đổi</a:t>
            </a:r>
            <a:r>
              <a:rPr lang="en-US" sz="2100" b="0" i="0" dirty="0">
                <a:solidFill>
                  <a:schemeClr val="tx1"/>
                </a:solidFill>
                <a:effectLst/>
                <a:latin typeface="+mj-lt"/>
              </a:rPr>
              <a:t> </a:t>
            </a:r>
            <a:r>
              <a:rPr lang="vi-VN" sz="2100" b="0" i="0" dirty="0">
                <a:solidFill>
                  <a:schemeClr val="tx1"/>
                </a:solidFill>
                <a:effectLst/>
                <a:latin typeface="+mj-lt"/>
              </a:rPr>
              <a:t>thường xuyên).</a:t>
            </a:r>
          </a:p>
          <a:p>
            <a:pPr marL="342900" indent="-342900" algn="just">
              <a:buFont typeface="Wingdings" panose="05000000000000000000" pitchFamily="2" charset="2"/>
              <a:buChar char="Ø"/>
            </a:pPr>
            <a:r>
              <a:rPr lang="vi-VN" sz="2100" b="0" i="0" dirty="0">
                <a:solidFill>
                  <a:schemeClr val="tx1"/>
                </a:solidFill>
                <a:effectLst/>
                <a:latin typeface="+mj-lt"/>
              </a:rPr>
              <a:t>Khách hàng có thể được xem trước từng phần dự án</a:t>
            </a:r>
            <a:r>
              <a:rPr lang="en-US" sz="2100" b="0" i="0" dirty="0">
                <a:solidFill>
                  <a:schemeClr val="tx1"/>
                </a:solidFill>
                <a:effectLst/>
                <a:latin typeface="+mj-lt"/>
              </a:rPr>
              <a:t> </a:t>
            </a:r>
            <a:r>
              <a:rPr lang="vi-VN" sz="2100" b="0" i="0" dirty="0">
                <a:solidFill>
                  <a:schemeClr val="tx1"/>
                </a:solidFill>
                <a:effectLst/>
                <a:latin typeface="+mj-lt"/>
              </a:rPr>
              <a:t>trong quá trình phát triển, luôn sẵn sàng cho bất kỳ</a:t>
            </a:r>
            <a:r>
              <a:rPr lang="en-US" sz="2100" b="0" i="0" dirty="0">
                <a:solidFill>
                  <a:schemeClr val="tx1"/>
                </a:solidFill>
                <a:effectLst/>
                <a:latin typeface="+mj-lt"/>
              </a:rPr>
              <a:t> </a:t>
            </a:r>
            <a:r>
              <a:rPr lang="vi-VN" sz="2100" b="0" i="0" dirty="0">
                <a:solidFill>
                  <a:schemeClr val="tx1"/>
                </a:solidFill>
                <a:effectLst/>
                <a:latin typeface="+mj-lt"/>
              </a:rPr>
              <a:t>thay đổi từ phía khách hàng.</a:t>
            </a:r>
          </a:p>
          <a:p>
            <a:pPr marL="342900" indent="-342900" algn="just">
              <a:buFont typeface="Wingdings" panose="05000000000000000000" pitchFamily="2" charset="2"/>
              <a:buChar char="Ø"/>
            </a:pPr>
            <a:r>
              <a:rPr lang="vi-VN" sz="2100" b="0" i="0" dirty="0">
                <a:solidFill>
                  <a:schemeClr val="tx1"/>
                </a:solidFill>
                <a:effectLst/>
                <a:latin typeface="+mj-lt"/>
              </a:rPr>
              <a:t>Agile chia dự án thành những phần nhỏ và giao cho</a:t>
            </a:r>
            <a:r>
              <a:rPr lang="en-US" sz="2100" b="0" i="0" dirty="0">
                <a:solidFill>
                  <a:schemeClr val="tx1"/>
                </a:solidFill>
                <a:effectLst/>
                <a:latin typeface="+mj-lt"/>
              </a:rPr>
              <a:t> </a:t>
            </a:r>
            <a:r>
              <a:rPr lang="vi-VN" sz="2100" b="0" i="0" dirty="0">
                <a:solidFill>
                  <a:schemeClr val="tx1"/>
                </a:solidFill>
                <a:effectLst/>
                <a:latin typeface="+mj-lt"/>
              </a:rPr>
              <a:t>nhóm phát triển, hàng ngày tất cả mọi người phải</a:t>
            </a:r>
            <a:r>
              <a:rPr lang="en-US" sz="2100" b="0" i="0" dirty="0">
                <a:solidFill>
                  <a:schemeClr val="tx1"/>
                </a:solidFill>
                <a:effectLst/>
                <a:latin typeface="+mj-lt"/>
              </a:rPr>
              <a:t> </a:t>
            </a:r>
            <a:r>
              <a:rPr lang="vi-VN" sz="2100" b="0" i="0" dirty="0">
                <a:solidFill>
                  <a:schemeClr val="tx1"/>
                </a:solidFill>
                <a:effectLst/>
                <a:latin typeface="+mj-lt"/>
              </a:rPr>
              <a:t>họp trong khoảng thời gian ngắn để thảo luận về</a:t>
            </a:r>
            <a:r>
              <a:rPr lang="en-US" sz="2100" b="0" i="0" dirty="0">
                <a:solidFill>
                  <a:schemeClr val="tx1"/>
                </a:solidFill>
                <a:effectLst/>
                <a:latin typeface="+mj-lt"/>
              </a:rPr>
              <a:t> </a:t>
            </a:r>
            <a:r>
              <a:rPr lang="vi-VN" sz="2100" b="0" i="0" dirty="0">
                <a:solidFill>
                  <a:schemeClr val="tx1"/>
                </a:solidFill>
                <a:effectLst/>
                <a:latin typeface="+mj-lt"/>
              </a:rPr>
              <a:t>tiến độ và giải quyết những vấn đề nảy sinh nếu có</a:t>
            </a:r>
            <a:r>
              <a:rPr lang="en-US" sz="2100" b="0" i="0" dirty="0">
                <a:solidFill>
                  <a:schemeClr val="tx1"/>
                </a:solidFill>
                <a:effectLst/>
                <a:latin typeface="+mj-lt"/>
              </a:rPr>
              <a:t> </a:t>
            </a:r>
            <a:r>
              <a:rPr lang="vi-VN" sz="2100" b="0" i="0" dirty="0">
                <a:solidFill>
                  <a:schemeClr val="tx1"/>
                </a:solidFill>
                <a:effectLst/>
                <a:latin typeface="+mj-lt"/>
              </a:rPr>
              <a:t>nhằm đảm bảo đúng quy trình phát triển dự án.</a:t>
            </a:r>
          </a:p>
          <a:p>
            <a:pPr marL="342900" indent="-342900" algn="just">
              <a:buFont typeface="Wingdings" panose="05000000000000000000" pitchFamily="2" charset="2"/>
              <a:buChar char="Ø"/>
            </a:pPr>
            <a:r>
              <a:rPr lang="vi-VN" sz="2100" b="0" i="0" dirty="0">
                <a:solidFill>
                  <a:schemeClr val="tx1"/>
                </a:solidFill>
                <a:effectLst/>
                <a:latin typeface="+mj-lt"/>
              </a:rPr>
              <a:t>Tỉ lệ thành công của các dự án sử dụng Agile thường</a:t>
            </a:r>
            <a:r>
              <a:rPr lang="en-US" sz="2100" b="0" i="0" dirty="0">
                <a:solidFill>
                  <a:schemeClr val="tx1"/>
                </a:solidFill>
                <a:effectLst/>
                <a:latin typeface="+mj-lt"/>
              </a:rPr>
              <a:t> </a:t>
            </a:r>
            <a:r>
              <a:rPr lang="vi-VN" sz="2100" b="0" i="0" dirty="0">
                <a:solidFill>
                  <a:schemeClr val="tx1"/>
                </a:solidFill>
                <a:effectLst/>
                <a:latin typeface="+mj-lt"/>
              </a:rPr>
              <a:t>cao hơn các quy trình khác.</a:t>
            </a:r>
            <a:endParaRPr lang="en-US" sz="2100" b="0" i="0" dirty="0">
              <a:solidFill>
                <a:schemeClr val="tx1"/>
              </a:solidFill>
              <a:effectLst/>
              <a:latin typeface="+mj-lt"/>
            </a:endParaRPr>
          </a:p>
          <a:p>
            <a:pPr marL="342900" indent="-342900" algn="just">
              <a:buFont typeface="Wingdings" panose="05000000000000000000" pitchFamily="2" charset="2"/>
              <a:buChar char="Ø"/>
            </a:pP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198541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pPr algn="just"/>
            <a:r>
              <a:rPr lang="en-US" sz="2100" b="1" dirty="0" err="1">
                <a:solidFill>
                  <a:schemeClr val="tx1"/>
                </a:solidFill>
                <a:latin typeface="+mj-lt"/>
              </a:rPr>
              <a:t>Nhược</a:t>
            </a:r>
            <a:r>
              <a:rPr lang="en-US" sz="2100" b="1" dirty="0">
                <a:solidFill>
                  <a:schemeClr val="tx1"/>
                </a:solidFill>
                <a:latin typeface="+mj-lt"/>
              </a:rPr>
              <a:t> </a:t>
            </a:r>
            <a:r>
              <a:rPr lang="en-US" sz="2100" b="1" dirty="0" err="1">
                <a:solidFill>
                  <a:schemeClr val="tx1"/>
                </a:solidFill>
                <a:latin typeface="+mj-lt"/>
              </a:rPr>
              <a:t>điểm</a:t>
            </a:r>
            <a:r>
              <a:rPr lang="en-US" sz="2100" b="1" dirty="0">
                <a:solidFill>
                  <a:schemeClr val="tx1"/>
                </a:solidFill>
                <a:latin typeface="+mj-lt"/>
              </a:rPr>
              <a:t>:</a:t>
            </a:r>
            <a:endParaRPr lang="en-US" sz="2100" b="1"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Khó xác định về loại dự án phần mềm nào phù hợp nhất cho</a:t>
            </a:r>
          </a:p>
          <a:p>
            <a:pPr algn="just"/>
            <a:r>
              <a:rPr lang="vi-VN" sz="2100" b="0" i="0" dirty="0">
                <a:solidFill>
                  <a:schemeClr val="tx1"/>
                </a:solidFill>
                <a:effectLst/>
                <a:latin typeface="+mj-lt"/>
              </a:rPr>
              <a:t>cách tiếp cận Agile.</a:t>
            </a:r>
          </a:p>
          <a:p>
            <a:pPr marL="342900" indent="-342900" algn="just">
              <a:buFont typeface="Wingdings" panose="05000000000000000000" pitchFamily="2" charset="2"/>
              <a:buChar char="Ø"/>
            </a:pPr>
            <a:r>
              <a:rPr lang="vi-VN" sz="2100" b="0" i="0" dirty="0">
                <a:solidFill>
                  <a:schemeClr val="tx1"/>
                </a:solidFill>
                <a:effectLst/>
                <a:latin typeface="+mj-lt"/>
              </a:rPr>
              <a:t>Nhiều tổ chức lớn gặp khó khăn trong việc chuyển từ</a:t>
            </a:r>
            <a:r>
              <a:rPr lang="en-US" sz="2100" b="0" i="0" dirty="0">
                <a:solidFill>
                  <a:schemeClr val="tx1"/>
                </a:solidFill>
                <a:effectLst/>
                <a:latin typeface="+mj-lt"/>
              </a:rPr>
              <a:t> </a:t>
            </a:r>
            <a:r>
              <a:rPr lang="vi-VN" sz="2100" b="0" i="0" dirty="0">
                <a:solidFill>
                  <a:schemeClr val="tx1"/>
                </a:solidFill>
                <a:effectLst/>
                <a:latin typeface="+mj-lt"/>
              </a:rPr>
              <a:t>phương pháp truyền thống sang một phương pháp Agile</a:t>
            </a:r>
            <a:r>
              <a:rPr lang="en-US" sz="2100" b="0" i="0" dirty="0">
                <a:solidFill>
                  <a:schemeClr val="tx1"/>
                </a:solidFill>
                <a:effectLst/>
                <a:latin typeface="+mj-lt"/>
              </a:rPr>
              <a:t> </a:t>
            </a:r>
            <a:r>
              <a:rPr lang="vi-VN" sz="2100" b="0" i="0" dirty="0">
                <a:solidFill>
                  <a:schemeClr val="tx1"/>
                </a:solidFill>
                <a:effectLst/>
                <a:latin typeface="+mj-lt"/>
              </a:rPr>
              <a:t>(linh hoạt).</a:t>
            </a:r>
          </a:p>
          <a:p>
            <a:pPr marL="342900" indent="-342900" algn="just">
              <a:buFont typeface="Wingdings" panose="05000000000000000000" pitchFamily="2" charset="2"/>
              <a:buChar char="Ø"/>
            </a:pPr>
            <a:r>
              <a:rPr lang="vi-VN" sz="2100" b="0" i="0" dirty="0">
                <a:solidFill>
                  <a:schemeClr val="tx1"/>
                </a:solidFill>
                <a:effectLst/>
                <a:latin typeface="+mj-lt"/>
              </a:rPr>
              <a:t>Khi Agile có rủi ro:</a:t>
            </a:r>
          </a:p>
          <a:p>
            <a:pPr marL="1028700" lvl="1" indent="-342900" algn="just">
              <a:buFont typeface="Wingdings" panose="05000000000000000000" pitchFamily="2" charset="2"/>
              <a:buChar char="Ø"/>
            </a:pPr>
            <a:r>
              <a:rPr lang="vi-VN" sz="2000" b="0" i="0" dirty="0">
                <a:solidFill>
                  <a:schemeClr val="tx1"/>
                </a:solidFill>
                <a:effectLst/>
                <a:latin typeface="+mj-lt"/>
              </a:rPr>
              <a:t>Phát triển quy mô lớn</a:t>
            </a:r>
            <a:endParaRPr lang="en-US" sz="2000" b="0" i="0" dirty="0">
              <a:solidFill>
                <a:schemeClr val="tx1"/>
              </a:solidFill>
              <a:effectLst/>
              <a:latin typeface="+mj-lt"/>
            </a:endParaRPr>
          </a:p>
          <a:p>
            <a:pPr marL="1028700" lvl="1" indent="-342900" algn="just">
              <a:buFont typeface="Wingdings" panose="05000000000000000000" pitchFamily="2" charset="2"/>
              <a:buChar char="Ø"/>
            </a:pPr>
            <a:r>
              <a:rPr lang="vi-VN" sz="2000" b="0" i="0" dirty="0">
                <a:solidFill>
                  <a:schemeClr val="tx1"/>
                </a:solidFill>
                <a:effectLst/>
                <a:latin typeface="+mj-lt"/>
              </a:rPr>
              <a:t>Phát triển phân tán (các nhóm không nằm chung)</a:t>
            </a:r>
          </a:p>
          <a:p>
            <a:pPr marL="1028700" lvl="1" indent="-342900" algn="just">
              <a:buFont typeface="Wingdings" panose="05000000000000000000" pitchFamily="2" charset="2"/>
              <a:buChar char="Ø"/>
            </a:pPr>
            <a:r>
              <a:rPr lang="vi-VN" sz="2000" b="0" i="0" dirty="0">
                <a:solidFill>
                  <a:schemeClr val="tx1"/>
                </a:solidFill>
                <a:effectLst/>
                <a:latin typeface="+mj-lt"/>
              </a:rPr>
              <a:t>Khách hàng hoặc người liên hệ không đáng tin cậy</a:t>
            </a:r>
          </a:p>
          <a:p>
            <a:pPr marL="1028700" lvl="1" indent="-342900" algn="just">
              <a:buFont typeface="Wingdings" panose="05000000000000000000" pitchFamily="2" charset="2"/>
              <a:buChar char="Ø"/>
            </a:pPr>
            <a:r>
              <a:rPr lang="vi-VN" sz="2000" b="0" i="0" dirty="0">
                <a:solidFill>
                  <a:schemeClr val="tx1"/>
                </a:solidFill>
                <a:effectLst/>
                <a:latin typeface="+mj-lt"/>
              </a:rPr>
              <a:t>Bắt buộc quy trình nhanh trong nhóm phát triển</a:t>
            </a:r>
          </a:p>
          <a:p>
            <a:pPr marL="1028700" lvl="1" indent="-342900" algn="just">
              <a:buFont typeface="Wingdings" panose="05000000000000000000" pitchFamily="2" charset="2"/>
              <a:buChar char="Ø"/>
            </a:pPr>
            <a:r>
              <a:rPr lang="vi-VN" sz="2000" b="0" i="0" dirty="0">
                <a:solidFill>
                  <a:schemeClr val="tx1"/>
                </a:solidFill>
                <a:effectLst/>
                <a:latin typeface="+mj-lt"/>
              </a:rPr>
              <a:t>Nhà phát triển thiếu kinh nghiệm</a:t>
            </a:r>
            <a:endParaRPr lang="en-US" sz="2000" b="0" i="0" dirty="0">
              <a:solidFill>
                <a:schemeClr val="tx1"/>
              </a:solidFill>
              <a:effectLst/>
              <a:latin typeface="+mj-lt"/>
            </a:endParaRPr>
          </a:p>
          <a:p>
            <a:pPr algn="just"/>
            <a:r>
              <a:rPr lang="vi-VN" sz="2100" dirty="0">
                <a:solidFill>
                  <a:schemeClr val="tx1"/>
                </a:solidFill>
                <a:latin typeface="+mj-lt"/>
              </a:rPr>
              <a:t> </a:t>
            </a:r>
            <a:br>
              <a:rPr lang="vi-VN" sz="2100" dirty="0">
                <a:solidFill>
                  <a:schemeClr val="tx1"/>
                </a:solidFill>
                <a:latin typeface="+mj-lt"/>
              </a:rPr>
            </a:b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40267932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pPr algn="just"/>
            <a:r>
              <a:rPr lang="vi-VN" sz="2500" b="1" i="0" dirty="0">
                <a:solidFill>
                  <a:srgbClr val="FF0000"/>
                </a:solidFill>
                <a:effectLst/>
                <a:latin typeface="+mj-lt"/>
              </a:rPr>
              <a:t>Scrum</a:t>
            </a:r>
          </a:p>
          <a:p>
            <a:pPr marL="342900" indent="-342900" algn="just">
              <a:buFont typeface="Wingdings" panose="05000000000000000000" pitchFamily="2" charset="2"/>
              <a:buChar char="Ø"/>
            </a:pPr>
            <a:r>
              <a:rPr lang="vi-VN" sz="2100" b="0" i="0" dirty="0">
                <a:solidFill>
                  <a:srgbClr val="000000"/>
                </a:solidFill>
                <a:effectLst/>
                <a:latin typeface="+mj-lt"/>
              </a:rPr>
              <a:t>‘</a:t>
            </a:r>
            <a:r>
              <a:rPr lang="vi-VN" sz="2100" b="0" i="0" dirty="0">
                <a:solidFill>
                  <a:schemeClr val="tx1"/>
                </a:solidFill>
                <a:effectLst/>
                <a:latin typeface="+mj-lt"/>
              </a:rPr>
              <a:t>Scrum’ là thuật ngữ chỉ một nhóm người chơi với</a:t>
            </a:r>
            <a:r>
              <a:rPr lang="en-US" sz="2100" b="0" i="0" dirty="0">
                <a:solidFill>
                  <a:schemeClr val="tx1"/>
                </a:solidFill>
                <a:effectLst/>
                <a:latin typeface="+mj-lt"/>
              </a:rPr>
              <a:t> </a:t>
            </a:r>
            <a:r>
              <a:rPr lang="vi-VN" sz="2100" b="0" i="0" dirty="0">
                <a:solidFill>
                  <a:schemeClr val="tx1"/>
                </a:solidFill>
                <a:effectLst/>
                <a:latin typeface="+mj-lt"/>
              </a:rPr>
              <a:t>nhau trong môn bóng bầu dục.</a:t>
            </a:r>
          </a:p>
          <a:p>
            <a:pPr marL="342900" indent="-342900" algn="just">
              <a:buFont typeface="Wingdings" panose="05000000000000000000" pitchFamily="2" charset="2"/>
              <a:buChar char="Ø"/>
            </a:pPr>
            <a:r>
              <a:rPr lang="vi-VN" sz="2100" b="0" i="0" dirty="0">
                <a:solidFill>
                  <a:schemeClr val="tx1"/>
                </a:solidFill>
                <a:effectLst/>
                <a:latin typeface="+mj-lt"/>
              </a:rPr>
              <a:t>Trong phát triển phần mềm, công việc là đưa ra</a:t>
            </a:r>
            <a:r>
              <a:rPr lang="en-US" sz="2100" b="0" i="0" dirty="0">
                <a:solidFill>
                  <a:schemeClr val="tx1"/>
                </a:solidFill>
                <a:effectLst/>
                <a:latin typeface="+mj-lt"/>
              </a:rPr>
              <a:t> </a:t>
            </a:r>
            <a:r>
              <a:rPr lang="vi-VN" sz="2100" b="0" i="0" dirty="0">
                <a:solidFill>
                  <a:schemeClr val="tx1"/>
                </a:solidFill>
                <a:effectLst/>
                <a:latin typeface="+mj-lt"/>
              </a:rPr>
              <a:t>một bản phát hành.</a:t>
            </a:r>
          </a:p>
          <a:p>
            <a:pPr marL="342900" indent="-342900" algn="just">
              <a:buFont typeface="Wingdings" panose="05000000000000000000" pitchFamily="2" charset="2"/>
              <a:buChar char="Ø"/>
            </a:pPr>
            <a:r>
              <a:rPr lang="vi-VN" sz="2100" b="0" i="0" dirty="0">
                <a:solidFill>
                  <a:schemeClr val="tx1"/>
                </a:solidFill>
                <a:effectLst/>
                <a:latin typeface="+mj-lt"/>
              </a:rPr>
              <a:t>Nhiệm vụ: tăng tốc việc phát hành sản phẩm</a:t>
            </a:r>
            <a:r>
              <a:rPr lang="vi-VN" sz="2100" dirty="0">
                <a:solidFill>
                  <a:schemeClr val="tx1"/>
                </a:solidFill>
                <a:latin typeface="+mj-lt"/>
              </a:rPr>
              <a:t> </a:t>
            </a:r>
            <a:endParaRPr lang="en-US" sz="2100" dirty="0">
              <a:solidFill>
                <a:schemeClr val="tx1"/>
              </a:solidFill>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Quá trình phát triển được chia thành một loạt các</a:t>
            </a:r>
            <a:r>
              <a:rPr lang="en-US" sz="2100" b="0" i="0" dirty="0">
                <a:solidFill>
                  <a:schemeClr val="tx1"/>
                </a:solidFill>
                <a:effectLst/>
                <a:latin typeface="+mj-lt"/>
              </a:rPr>
              <a:t> </a:t>
            </a:r>
            <a:r>
              <a:rPr lang="vi-VN" sz="2100" b="0" i="0" dirty="0">
                <a:solidFill>
                  <a:schemeClr val="tx1"/>
                </a:solidFill>
                <a:effectLst/>
                <a:latin typeface="+mj-lt"/>
              </a:rPr>
              <a:t>lần lặp được gọi là sprint.</a:t>
            </a:r>
          </a:p>
          <a:p>
            <a:pPr marL="342900" indent="-342900" algn="just">
              <a:buFont typeface="Wingdings" panose="05000000000000000000" pitchFamily="2" charset="2"/>
              <a:buChar char="Ø"/>
            </a:pPr>
            <a:r>
              <a:rPr lang="vi-VN" sz="2100" b="0" i="0" dirty="0">
                <a:solidFill>
                  <a:schemeClr val="tx1"/>
                </a:solidFill>
                <a:effectLst/>
                <a:latin typeface="+mj-lt"/>
              </a:rPr>
              <a:t>Trước mỗi sprint, các thành viên trong nhóm xác</a:t>
            </a:r>
            <a:r>
              <a:rPr lang="en-US" sz="2100" b="0" i="0" dirty="0">
                <a:solidFill>
                  <a:schemeClr val="tx1"/>
                </a:solidFill>
                <a:effectLst/>
                <a:latin typeface="+mj-lt"/>
              </a:rPr>
              <a:t> </a:t>
            </a:r>
            <a:r>
              <a:rPr lang="vi-VN" sz="2100" b="0" i="0" dirty="0">
                <a:solidFill>
                  <a:schemeClr val="tx1"/>
                </a:solidFill>
                <a:effectLst/>
                <a:latin typeface="+mj-lt"/>
              </a:rPr>
              <a:t>định các công việc còn tồn.</a:t>
            </a:r>
          </a:p>
          <a:p>
            <a:pPr marL="342900" indent="-342900" algn="just">
              <a:buFont typeface="Wingdings" panose="05000000000000000000" pitchFamily="2" charset="2"/>
              <a:buChar char="Ø"/>
            </a:pPr>
            <a:r>
              <a:rPr lang="vi-VN" sz="2100" b="0" i="0" dirty="0">
                <a:solidFill>
                  <a:schemeClr val="tx1"/>
                </a:solidFill>
                <a:effectLst/>
                <a:latin typeface="+mj-lt"/>
              </a:rPr>
              <a:t>Khi kết thúc sprint, nhóm sẽ xem xét để nêu rõ các</a:t>
            </a:r>
            <a:r>
              <a:rPr lang="en-US" sz="2100" b="0" i="0" dirty="0">
                <a:solidFill>
                  <a:schemeClr val="tx1"/>
                </a:solidFill>
                <a:effectLst/>
                <a:latin typeface="+mj-lt"/>
              </a:rPr>
              <a:t> </a:t>
            </a:r>
            <a:r>
              <a:rPr lang="vi-VN" sz="2100" b="0" i="0" dirty="0">
                <a:solidFill>
                  <a:schemeClr val="tx1"/>
                </a:solidFill>
                <a:effectLst/>
                <a:latin typeface="+mj-lt"/>
              </a:rPr>
              <a:t>kinh nghiệm và kiểm tra tiến độ</a:t>
            </a:r>
            <a:endParaRPr lang="en-US" sz="2100" b="0" i="0" dirty="0">
              <a:solidFill>
                <a:schemeClr val="tx1"/>
              </a:solidFill>
              <a:effectLst/>
              <a:latin typeface="+mj-lt"/>
            </a:endParaRPr>
          </a:p>
          <a:p>
            <a:pPr algn="just"/>
            <a:r>
              <a:rPr lang="vi-VN" sz="2100" dirty="0">
                <a:solidFill>
                  <a:schemeClr val="tx1"/>
                </a:solidFill>
                <a:latin typeface="+mj-lt"/>
              </a:rPr>
              <a:t> </a:t>
            </a:r>
            <a:br>
              <a:rPr lang="vi-VN" sz="2100" dirty="0">
                <a:latin typeface="+mj-lt"/>
              </a:rPr>
            </a:br>
            <a:br>
              <a:rPr lang="vi-VN" sz="2100" dirty="0">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603177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pic>
        <p:nvPicPr>
          <p:cNvPr id="7" name="Picture 6">
            <a:extLst>
              <a:ext uri="{FF2B5EF4-FFF2-40B4-BE49-F238E27FC236}">
                <a16:creationId xmlns:a16="http://schemas.microsoft.com/office/drawing/2014/main" id="{A1F74172-EFDB-4B20-8A47-95F0356AFD66}"/>
              </a:ext>
            </a:extLst>
          </p:cNvPr>
          <p:cNvPicPr>
            <a:picLocks noChangeAspect="1"/>
          </p:cNvPicPr>
          <p:nvPr/>
        </p:nvPicPr>
        <p:blipFill>
          <a:blip r:embed="rId2"/>
          <a:stretch>
            <a:fillRect/>
          </a:stretch>
        </p:blipFill>
        <p:spPr>
          <a:xfrm>
            <a:off x="3417065" y="1261252"/>
            <a:ext cx="7834370" cy="4538696"/>
          </a:xfrm>
          <a:prstGeom prst="rect">
            <a:avLst/>
          </a:prstGeom>
        </p:spPr>
      </p:pic>
    </p:spTree>
    <p:extLst>
      <p:ext uri="{BB962C8B-B14F-4D97-AF65-F5344CB8AC3E}">
        <p14:creationId xmlns:p14="http://schemas.microsoft.com/office/powerpoint/2010/main" val="22297209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pic>
        <p:nvPicPr>
          <p:cNvPr id="4" name="Picture 3">
            <a:extLst>
              <a:ext uri="{FF2B5EF4-FFF2-40B4-BE49-F238E27FC236}">
                <a16:creationId xmlns:a16="http://schemas.microsoft.com/office/drawing/2014/main" id="{3E7DAAD3-A456-4C22-9592-63F345037913}"/>
              </a:ext>
            </a:extLst>
          </p:cNvPr>
          <p:cNvPicPr>
            <a:picLocks noChangeAspect="1"/>
          </p:cNvPicPr>
          <p:nvPr/>
        </p:nvPicPr>
        <p:blipFill>
          <a:blip r:embed="rId2"/>
          <a:stretch>
            <a:fillRect/>
          </a:stretch>
        </p:blipFill>
        <p:spPr>
          <a:xfrm>
            <a:off x="4190948" y="1281097"/>
            <a:ext cx="7162852" cy="4143405"/>
          </a:xfrm>
          <a:prstGeom prst="rect">
            <a:avLst/>
          </a:prstGeom>
        </p:spPr>
      </p:pic>
    </p:spTree>
    <p:extLst>
      <p:ext uri="{BB962C8B-B14F-4D97-AF65-F5344CB8AC3E}">
        <p14:creationId xmlns:p14="http://schemas.microsoft.com/office/powerpoint/2010/main" val="3195358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pic>
        <p:nvPicPr>
          <p:cNvPr id="5" name="Picture 4">
            <a:extLst>
              <a:ext uri="{FF2B5EF4-FFF2-40B4-BE49-F238E27FC236}">
                <a16:creationId xmlns:a16="http://schemas.microsoft.com/office/drawing/2014/main" id="{ADBB46C7-807E-44B8-B657-8AA949F8E8DD}"/>
              </a:ext>
            </a:extLst>
          </p:cNvPr>
          <p:cNvPicPr>
            <a:picLocks noChangeAspect="1"/>
          </p:cNvPicPr>
          <p:nvPr/>
        </p:nvPicPr>
        <p:blipFill>
          <a:blip r:embed="rId2"/>
          <a:stretch>
            <a:fillRect/>
          </a:stretch>
        </p:blipFill>
        <p:spPr>
          <a:xfrm>
            <a:off x="2849533" y="1250936"/>
            <a:ext cx="9332700" cy="4298964"/>
          </a:xfrm>
          <a:prstGeom prst="rect">
            <a:avLst/>
          </a:prstGeom>
        </p:spPr>
      </p:pic>
    </p:spTree>
    <p:extLst>
      <p:ext uri="{BB962C8B-B14F-4D97-AF65-F5344CB8AC3E}">
        <p14:creationId xmlns:p14="http://schemas.microsoft.com/office/powerpoint/2010/main" val="24818082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r>
              <a:rPr lang="vi-VN" sz="2100" b="0" i="0" dirty="0">
                <a:solidFill>
                  <a:schemeClr val="tx1"/>
                </a:solidFill>
                <a:effectLst/>
                <a:latin typeface="+mj-lt"/>
              </a:rPr>
              <a:t>Trong một spint, nhóm có một cuộc họp hàng ngày.</a:t>
            </a:r>
          </a:p>
          <a:p>
            <a:pPr marL="342900" indent="-342900" algn="just">
              <a:buFont typeface="Wingdings" panose="05000000000000000000" pitchFamily="2" charset="2"/>
              <a:buChar char="Ø"/>
            </a:pPr>
            <a:r>
              <a:rPr lang="vi-VN" sz="2100" b="0" i="0" dirty="0">
                <a:solidFill>
                  <a:schemeClr val="tx1"/>
                </a:solidFill>
                <a:effectLst/>
                <a:latin typeface="+mj-lt"/>
              </a:rPr>
              <a:t>Mỗi thành viên mô tả công việc sẽ được thực hiện trong ngày hôm</a:t>
            </a:r>
            <a:r>
              <a:rPr lang="en-US" sz="2100" b="0" i="0" dirty="0">
                <a:solidFill>
                  <a:schemeClr val="tx1"/>
                </a:solidFill>
                <a:effectLst/>
                <a:latin typeface="+mj-lt"/>
              </a:rPr>
              <a:t> </a:t>
            </a:r>
            <a:r>
              <a:rPr lang="vi-VN" sz="2100" b="0" i="0" dirty="0">
                <a:solidFill>
                  <a:schemeClr val="tx1"/>
                </a:solidFill>
                <a:effectLst/>
                <a:latin typeface="+mj-lt"/>
              </a:rPr>
              <a:t>đó, tiến độ từ ngày hôm trước.</a:t>
            </a:r>
          </a:p>
          <a:p>
            <a:pPr marL="342900" indent="-342900" algn="just">
              <a:buFont typeface="Wingdings" panose="05000000000000000000" pitchFamily="2" charset="2"/>
              <a:buChar char="Ø"/>
            </a:pPr>
            <a:r>
              <a:rPr lang="vi-VN" sz="2100" b="0" i="0" dirty="0">
                <a:solidFill>
                  <a:schemeClr val="tx1"/>
                </a:solidFill>
                <a:effectLst/>
                <a:latin typeface="+mj-lt"/>
              </a:rPr>
              <a:t>Để giữ cho các cuộc họp ngắn gọn, tất cả mọi người đều tham dự</a:t>
            </a:r>
            <a:r>
              <a:rPr lang="en-US" sz="2100" b="0" i="0" dirty="0">
                <a:solidFill>
                  <a:schemeClr val="tx1"/>
                </a:solidFill>
                <a:effectLst/>
                <a:latin typeface="+mj-lt"/>
              </a:rPr>
              <a:t> </a:t>
            </a:r>
            <a:r>
              <a:rPr lang="vi-VN" sz="2100" b="0" i="0" dirty="0">
                <a:solidFill>
                  <a:schemeClr val="tx1"/>
                </a:solidFill>
                <a:effectLst/>
                <a:latin typeface="+mj-lt"/>
              </a:rPr>
              <a:t>(họp đứng trong cùng một phòng).</a:t>
            </a:r>
          </a:p>
          <a:p>
            <a:pPr marL="342900" indent="-342900" algn="just">
              <a:buFont typeface="Wingdings" panose="05000000000000000000" pitchFamily="2" charset="2"/>
              <a:buChar char="Ø"/>
            </a:pPr>
            <a:r>
              <a:rPr lang="vi-VN" sz="2100" b="0" i="0" dirty="0">
                <a:solidFill>
                  <a:schemeClr val="tx1"/>
                </a:solidFill>
                <a:effectLst/>
                <a:latin typeface="+mj-lt"/>
              </a:rPr>
              <a:t>Khi các backlog đã được thực hiện để người dùng tin rằng bản phát hành đáng được đưa vào sản xuất, kết thúc quá trình phát triển, nhóm thực hiện kiểm tra tích hợp, đào tạo và làm tài liệu khi cần thiết để phát hành sản phẩm</a:t>
            </a:r>
            <a:endParaRPr lang="en-US" sz="2100" b="0" i="0" dirty="0">
              <a:solidFill>
                <a:schemeClr val="tx1"/>
              </a:solidFill>
              <a:effectLst/>
              <a:latin typeface="+mj-lt"/>
            </a:endParaRPr>
          </a:p>
          <a:p>
            <a:pPr algn="just"/>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9133623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pic>
        <p:nvPicPr>
          <p:cNvPr id="4" name="Picture 3">
            <a:extLst>
              <a:ext uri="{FF2B5EF4-FFF2-40B4-BE49-F238E27FC236}">
                <a16:creationId xmlns:a16="http://schemas.microsoft.com/office/drawing/2014/main" id="{AB8B7005-1297-433F-A1ED-88E481C0B276}"/>
              </a:ext>
            </a:extLst>
          </p:cNvPr>
          <p:cNvPicPr>
            <a:picLocks noChangeAspect="1"/>
          </p:cNvPicPr>
          <p:nvPr/>
        </p:nvPicPr>
        <p:blipFill>
          <a:blip r:embed="rId2"/>
          <a:stretch>
            <a:fillRect/>
          </a:stretch>
        </p:blipFill>
        <p:spPr>
          <a:xfrm>
            <a:off x="2800287" y="1490648"/>
            <a:ext cx="8553513" cy="3991004"/>
          </a:xfrm>
          <a:prstGeom prst="rect">
            <a:avLst/>
          </a:prstGeom>
        </p:spPr>
      </p:pic>
    </p:spTree>
    <p:extLst>
      <p:ext uri="{BB962C8B-B14F-4D97-AF65-F5344CB8AC3E}">
        <p14:creationId xmlns:p14="http://schemas.microsoft.com/office/powerpoint/2010/main" val="27304924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2</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vòng</a:t>
            </a:r>
            <a:r>
              <a:rPr lang="en-US" sz="2000" dirty="0">
                <a:latin typeface="+mj-lt"/>
                <a:cs typeface="Arial" panose="020B0604020202020204" pitchFamily="34" charset="0"/>
              </a:rPr>
              <a:t> </a:t>
            </a:r>
            <a:r>
              <a:rPr lang="en-US" sz="2000" dirty="0" err="1">
                <a:latin typeface="+mj-lt"/>
                <a:cs typeface="Arial" panose="020B0604020202020204" pitchFamily="34" charset="0"/>
              </a:rPr>
              <a:t>đời</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mô</a:t>
            </a:r>
            <a:r>
              <a:rPr lang="en-US" sz="2000" dirty="0">
                <a:latin typeface="+mj-lt"/>
                <a:cs typeface="Arial" panose="020B0604020202020204" pitchFamily="34" charset="0"/>
              </a:rPr>
              <a:t> </a:t>
            </a:r>
            <a:r>
              <a:rPr lang="en-US" sz="2000" dirty="0" err="1">
                <a:latin typeface="+mj-lt"/>
                <a:cs typeface="Arial" panose="020B0604020202020204" pitchFamily="34" charset="0"/>
              </a:rPr>
              <a:t>hình</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Đảm</a:t>
            </a:r>
            <a:r>
              <a:rPr lang="en-US" sz="2000" dirty="0">
                <a:latin typeface="+mj-lt"/>
                <a:cs typeface="Arial" panose="020B0604020202020204" pitchFamily="34" charset="0"/>
              </a:rPr>
              <a:t> </a:t>
            </a:r>
            <a:r>
              <a:rPr lang="en-US" sz="2000" dirty="0" err="1">
                <a:latin typeface="+mj-lt"/>
                <a:cs typeface="Arial" panose="020B0604020202020204" pitchFamily="34" charset="0"/>
              </a:rPr>
              <a:t>bảo</a:t>
            </a:r>
            <a:r>
              <a:rPr lang="en-US" sz="2000" dirty="0">
                <a:latin typeface="+mj-lt"/>
                <a:cs typeface="Arial" panose="020B0604020202020204" pitchFamily="34" charset="0"/>
              </a:rPr>
              <a:t> </a:t>
            </a:r>
            <a:r>
              <a:rPr lang="en-US" sz="2000" dirty="0" err="1">
                <a:latin typeface="+mj-lt"/>
                <a:cs typeface="Arial" panose="020B0604020202020204" pitchFamily="34" charset="0"/>
              </a:rPr>
              <a:t>chất</a:t>
            </a:r>
            <a:r>
              <a:rPr lang="en-US" sz="2000" dirty="0">
                <a:latin typeface="+mj-lt"/>
                <a:cs typeface="Arial" panose="020B0604020202020204" pitchFamily="34" charset="0"/>
              </a:rPr>
              <a:t> </a:t>
            </a:r>
            <a:r>
              <a:rPr lang="en-US" sz="2000" dirty="0" err="1">
                <a:latin typeface="+mj-lt"/>
                <a:cs typeface="Arial" panose="020B0604020202020204" pitchFamily="34" charset="0"/>
              </a:rPr>
              <a:t>lượng</a:t>
            </a:r>
            <a:r>
              <a:rPr lang="en-US" sz="2000" dirty="0">
                <a:latin typeface="+mj-lt"/>
                <a:cs typeface="Arial" panose="020B0604020202020204" pitchFamily="34" charset="0"/>
              </a:rPr>
              <a:t> </a:t>
            </a:r>
            <a:r>
              <a:rPr lang="en-US" sz="2000" dirty="0" err="1">
                <a:latin typeface="+mj-lt"/>
                <a:cs typeface="Arial" panose="020B0604020202020204" pitchFamily="34" charset="0"/>
              </a:rPr>
              <a:t>gắn</a:t>
            </a:r>
            <a:r>
              <a:rPr lang="en-US" sz="2000" dirty="0">
                <a:latin typeface="+mj-lt"/>
                <a:cs typeface="Arial" panose="020B0604020202020204" pitchFamily="34" charset="0"/>
              </a:rPr>
              <a:t> </a:t>
            </a:r>
            <a:r>
              <a:rPr lang="en-US" sz="2000" dirty="0" err="1">
                <a:latin typeface="+mj-lt"/>
                <a:cs typeface="Arial" panose="020B0604020202020204" pitchFamily="34" charset="0"/>
              </a:rPr>
              <a:t>với</a:t>
            </a:r>
            <a:r>
              <a:rPr lang="en-US" sz="2000" dirty="0">
                <a:latin typeface="+mj-lt"/>
                <a:cs typeface="Arial" panose="020B0604020202020204" pitchFamily="34" charset="0"/>
              </a:rPr>
              <a:t> </a:t>
            </a:r>
            <a:r>
              <a:rPr lang="en-US" sz="2000" dirty="0" err="1">
                <a:latin typeface="+mj-lt"/>
                <a:cs typeface="Arial" panose="020B0604020202020204" pitchFamily="34" charset="0"/>
              </a:rPr>
              <a:t>vòng</a:t>
            </a:r>
            <a:r>
              <a:rPr lang="en-US" sz="2000" dirty="0">
                <a:latin typeface="+mj-lt"/>
                <a:cs typeface="Arial" panose="020B0604020202020204" pitchFamily="34" charset="0"/>
              </a:rPr>
              <a:t> </a:t>
            </a:r>
            <a:r>
              <a:rPr lang="en-US" sz="2000" dirty="0" err="1">
                <a:latin typeface="+mj-lt"/>
                <a:cs typeface="Arial" panose="020B0604020202020204" pitchFamily="34" charset="0"/>
              </a:rPr>
              <a:t>đời</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vi-VN" sz="2000" dirty="0">
              <a:solidFill>
                <a:schemeClr val="tx1"/>
              </a:solidFill>
            </a:endParaRPr>
          </a:p>
        </p:txBody>
      </p:sp>
    </p:spTree>
    <p:extLst>
      <p:ext uri="{BB962C8B-B14F-4D97-AF65-F5344CB8AC3E}">
        <p14:creationId xmlns:p14="http://schemas.microsoft.com/office/powerpoint/2010/main" val="4047814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1.1.1 Phần</a:t>
            </a:r>
            <a:r>
              <a:rPr spc="-60" dirty="0"/>
              <a:t> </a:t>
            </a:r>
            <a:r>
              <a:rPr spc="-5" dirty="0"/>
              <a:t>mềm</a:t>
            </a:r>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12</a:t>
            </a:fld>
            <a:endParaRPr sz="1000">
              <a:latin typeface="Arial"/>
              <a:cs typeface="Arial"/>
            </a:endParaRPr>
          </a:p>
        </p:txBody>
      </p:sp>
      <p:pic>
        <p:nvPicPr>
          <p:cNvPr id="5" name="Picture 4"/>
          <p:cNvPicPr>
            <a:picLocks noChangeAspect="1"/>
          </p:cNvPicPr>
          <p:nvPr/>
        </p:nvPicPr>
        <p:blipFill>
          <a:blip r:embed="rId2"/>
          <a:stretch>
            <a:fillRect/>
          </a:stretch>
        </p:blipFill>
        <p:spPr>
          <a:xfrm>
            <a:off x="2767016" y="1315279"/>
            <a:ext cx="8579185" cy="3644347"/>
          </a:xfrm>
          <a:prstGeom prst="rect">
            <a:avLst/>
          </a:prstGeom>
        </p:spPr>
      </p:pic>
    </p:spTree>
    <p:extLst>
      <p:ext uri="{BB962C8B-B14F-4D97-AF65-F5344CB8AC3E}">
        <p14:creationId xmlns:p14="http://schemas.microsoft.com/office/powerpoint/2010/main" val="154800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1256561"/>
          </a:xfrm>
        </p:spPr>
        <p:txBody>
          <a:bodyPr anchor="b">
            <a:normAutofit/>
          </a:bodyPr>
          <a:lstStyle/>
          <a:p>
            <a:r>
              <a:rPr lang="en-US" dirty="0" err="1"/>
              <a:t>Chương</a:t>
            </a:r>
            <a:r>
              <a:rPr lang="en-US" dirty="0"/>
              <a:t> 3: </a:t>
            </a:r>
            <a:r>
              <a:rPr lang="en-US" sz="4400" dirty="0" err="1"/>
              <a:t>Hoạt</a:t>
            </a:r>
            <a:r>
              <a:rPr lang="en-US" sz="4400" dirty="0"/>
              <a:t> </a:t>
            </a:r>
            <a:r>
              <a:rPr lang="en-US" sz="4400" dirty="0" err="1"/>
              <a:t>động</a:t>
            </a:r>
            <a:r>
              <a:rPr lang="en-US" sz="4400" dirty="0"/>
              <a:t> </a:t>
            </a:r>
            <a:r>
              <a:rPr lang="en-US" sz="4400" dirty="0" err="1"/>
              <a:t>rà</a:t>
            </a:r>
            <a:r>
              <a:rPr lang="en-US" sz="4400" dirty="0"/>
              <a:t> </a:t>
            </a:r>
            <a:r>
              <a:rPr lang="en-US" sz="4400" dirty="0" err="1"/>
              <a:t>soát</a:t>
            </a:r>
            <a:endParaRPr lang="aa-ET" dirty="0"/>
          </a:p>
        </p:txBody>
      </p:sp>
    </p:spTree>
    <p:extLst>
      <p:ext uri="{BB962C8B-B14F-4D97-AF65-F5344CB8AC3E}">
        <p14:creationId xmlns:p14="http://schemas.microsoft.com/office/powerpoint/2010/main" val="27380868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3: </a:t>
            </a:r>
            <a:r>
              <a:rPr lang="en-US" sz="2800" dirty="0" err="1"/>
              <a:t>Hoạt</a:t>
            </a:r>
            <a:r>
              <a:rPr lang="en-US" sz="2800" dirty="0"/>
              <a:t> </a:t>
            </a:r>
            <a:r>
              <a:rPr lang="en-US" sz="2800" dirty="0" err="1"/>
              <a:t>động</a:t>
            </a:r>
            <a:r>
              <a:rPr lang="en-US" sz="2800" dirty="0"/>
              <a:t> </a:t>
            </a:r>
            <a:r>
              <a:rPr lang="en-US" sz="2800" dirty="0" err="1"/>
              <a:t>rà</a:t>
            </a:r>
            <a:r>
              <a:rPr lang="en-US" sz="2800" dirty="0"/>
              <a:t> </a:t>
            </a:r>
            <a:r>
              <a:rPr lang="en-US" sz="2800" dirty="0" err="1"/>
              <a:t>soát</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3: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hoạt</a:t>
            </a:r>
            <a:r>
              <a:rPr lang="en-US" dirty="0">
                <a:solidFill>
                  <a:schemeClr val="tx1"/>
                </a:solidFill>
                <a:latin typeface="+mj-lt"/>
              </a:rPr>
              <a:t> </a:t>
            </a:r>
            <a:r>
              <a:rPr lang="en-US" dirty="0" err="1">
                <a:solidFill>
                  <a:schemeClr val="tx1"/>
                </a:solidFill>
                <a:latin typeface="+mj-lt"/>
              </a:rPr>
              <a:t>động</a:t>
            </a:r>
            <a:r>
              <a:rPr lang="en-US" dirty="0">
                <a:solidFill>
                  <a:schemeClr val="tx1"/>
                </a:solidFill>
                <a:latin typeface="+mj-lt"/>
              </a:rPr>
              <a:t> </a:t>
            </a:r>
            <a:r>
              <a:rPr lang="en-US" dirty="0" err="1">
                <a:solidFill>
                  <a:schemeClr val="tx1"/>
                </a:solidFill>
                <a:latin typeface="+mj-lt"/>
              </a:rPr>
              <a:t>rà</a:t>
            </a:r>
            <a:r>
              <a:rPr lang="en-US" dirty="0">
                <a:solidFill>
                  <a:schemeClr val="tx1"/>
                </a:solidFill>
                <a:latin typeface="+mj-lt"/>
              </a:rPr>
              <a:t> </a:t>
            </a:r>
            <a:r>
              <a:rPr lang="en-US" dirty="0" err="1">
                <a:solidFill>
                  <a:schemeClr val="tx1"/>
                </a:solidFill>
                <a:latin typeface="+mj-lt"/>
              </a:rPr>
              <a:t>soát</a:t>
            </a:r>
            <a:r>
              <a:rPr lang="en-US" dirty="0">
                <a:solidFill>
                  <a:schemeClr val="tx1"/>
                </a:solidFill>
                <a:latin typeface="+mj-lt"/>
              </a:rPr>
              <a:t> </a:t>
            </a:r>
            <a:r>
              <a:rPr lang="en-US" dirty="0" err="1">
                <a:solidFill>
                  <a:schemeClr val="tx1"/>
                </a:solidFill>
                <a:latin typeface="+mj-lt"/>
              </a:rPr>
              <a:t>để</a:t>
            </a:r>
            <a:r>
              <a:rPr lang="en-US" dirty="0">
                <a:solidFill>
                  <a:schemeClr val="tx1"/>
                </a:solidFill>
                <a:latin typeface="+mj-lt"/>
              </a:rPr>
              <a:t> </a:t>
            </a:r>
            <a:r>
              <a:rPr lang="en-US" dirty="0" err="1">
                <a:solidFill>
                  <a:schemeClr val="tx1"/>
                </a:solidFill>
                <a:latin typeface="+mj-lt"/>
              </a:rPr>
              <a:t>đảm</a:t>
            </a:r>
            <a:r>
              <a:rPr lang="en-US" dirty="0">
                <a:solidFill>
                  <a:schemeClr val="tx1"/>
                </a:solidFill>
                <a:latin typeface="+mj-lt"/>
              </a:rPr>
              <a:t> </a:t>
            </a:r>
            <a:r>
              <a:rPr lang="en-US" dirty="0" err="1">
                <a:solidFill>
                  <a:schemeClr val="tx1"/>
                </a:solidFill>
                <a:latin typeface="+mj-lt"/>
              </a:rPr>
              <a:t>bảo</a:t>
            </a:r>
            <a:r>
              <a:rPr lang="en-US" dirty="0">
                <a:solidFill>
                  <a:schemeClr val="tx1"/>
                </a:solidFill>
                <a:latin typeface="+mj-lt"/>
              </a:rPr>
              <a:t> </a:t>
            </a:r>
            <a:r>
              <a:rPr lang="en-US" dirty="0" err="1">
                <a:solidFill>
                  <a:schemeClr val="tx1"/>
                </a:solidFill>
                <a:latin typeface="+mj-lt"/>
              </a:rPr>
              <a:t>chất</a:t>
            </a:r>
            <a:r>
              <a:rPr lang="en-US" dirty="0">
                <a:solidFill>
                  <a:schemeClr val="tx1"/>
                </a:solidFill>
                <a:latin typeface="+mj-lt"/>
              </a:rPr>
              <a:t> </a:t>
            </a:r>
            <a:r>
              <a:rPr lang="en-US" dirty="0" err="1">
                <a:solidFill>
                  <a:schemeClr val="tx1"/>
                </a:solidFill>
                <a:latin typeface="+mj-lt"/>
              </a:rPr>
              <a:t>lượng</a:t>
            </a:r>
            <a:endParaRPr lang="en-US" dirty="0">
              <a:solidFill>
                <a:schemeClr val="tx1"/>
              </a:solidFill>
              <a:latin typeface="+mj-lt"/>
            </a:endParaRPr>
          </a:p>
          <a:p>
            <a:pPr marL="342900" indent="-342900">
              <a:buFont typeface="Wingdings" panose="05000000000000000000" pitchFamily="2" charset="2"/>
              <a:buChar char="Ø"/>
            </a:pPr>
            <a:endParaRPr lang="en-US" sz="1800" b="1"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2:</a:t>
            </a: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Sự</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hoạt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rà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soát</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loại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hoạt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rà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soát</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vấn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lưu</a:t>
            </a:r>
            <a:r>
              <a:rPr lang="en-US" sz="2000" kern="50" dirty="0">
                <a:latin typeface="+mj-lt"/>
                <a:ea typeface="SimSun" panose="02010600030101010101" pitchFamily="2" charset="-122"/>
                <a:cs typeface="Tahoma" panose="020B0604030504040204" pitchFamily="34" charset="0"/>
              </a:rPr>
              <a:t> ý</a:t>
            </a: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28524010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3086227" y="1492759"/>
            <a:ext cx="7010400" cy="4493538"/>
          </a:xfrm>
          <a:prstGeom prst="rect">
            <a:avLst/>
          </a:prstGeom>
          <a:noFill/>
        </p:spPr>
        <p:txBody>
          <a:bodyPr wrap="square">
            <a:spAutoFit/>
          </a:bodyPr>
          <a:lstStyle/>
          <a:p>
            <a:pPr algn="just"/>
            <a:r>
              <a:rPr lang="vi-VN" sz="2200" dirty="0">
                <a:solidFill>
                  <a:srgbClr val="000000"/>
                </a:solidFill>
                <a:latin typeface="TimesNewRomanPSMT"/>
              </a:rPr>
              <a:t>Định nghĩa của IEEE (1990), </a:t>
            </a:r>
            <a:r>
              <a:rPr lang="vi-VN" sz="2200" i="1" dirty="0">
                <a:solidFill>
                  <a:srgbClr val="000000"/>
                </a:solidFill>
                <a:latin typeface="TimesNewRomanPS-ItalicMT"/>
              </a:rPr>
              <a:t>quá trình rà soát </a:t>
            </a:r>
            <a:r>
              <a:rPr lang="vi-VN" sz="2200" dirty="0">
                <a:solidFill>
                  <a:srgbClr val="000000"/>
                </a:solidFill>
                <a:latin typeface="TimesNewRomanPSMT"/>
              </a:rPr>
              <a:t>là:</a:t>
            </a:r>
          </a:p>
          <a:p>
            <a:pPr algn="just"/>
            <a:r>
              <a:rPr lang="vi-VN" sz="2200" b="1" i="1" dirty="0">
                <a:solidFill>
                  <a:srgbClr val="000000"/>
                </a:solidFill>
                <a:latin typeface="TimesNewRomanPS-ItalicMT"/>
              </a:rPr>
              <a:t>“Một quá trình hoặc một cuộc họp mà trong đó một sản phẩm công việc hoặc một tập các sản phẩm công việc được đưa ra tới toàn thể cá nhân tham gia vào dự án, các giám đốc, người dùng, khách hàng và các bên quan tâm đến dự án nhằm lấy ý kiến phê bình và phê chuẩn”</a:t>
            </a:r>
            <a:endParaRPr lang="en-US" sz="2200" b="1" i="1" dirty="0">
              <a:solidFill>
                <a:srgbClr val="000000"/>
              </a:solidFill>
              <a:latin typeface="TimesNewRomanPS-ItalicMT"/>
            </a:endParaRPr>
          </a:p>
          <a:p>
            <a:pPr algn="just"/>
            <a:endParaRPr lang="vi-VN" sz="2200" i="1" dirty="0">
              <a:solidFill>
                <a:srgbClr val="000000"/>
              </a:solidFill>
              <a:latin typeface="TimesNewRomanPS-ItalicMT"/>
            </a:endParaRPr>
          </a:p>
          <a:p>
            <a:pPr algn="just"/>
            <a:r>
              <a:rPr lang="vi-VN" sz="2200" dirty="0">
                <a:solidFill>
                  <a:srgbClr val="000000"/>
                </a:solidFill>
                <a:latin typeface="TimesNewRomanPSMT"/>
              </a:rPr>
              <a:t>Một số phương pháp dùng để xem xét lại tài liệu:</a:t>
            </a:r>
          </a:p>
          <a:p>
            <a:pPr algn="just"/>
            <a:r>
              <a:rPr lang="vi-VN" sz="2200" dirty="0">
                <a:solidFill>
                  <a:srgbClr val="000000"/>
                </a:solidFill>
                <a:latin typeface="TimesNewRomanPSMT"/>
              </a:rPr>
              <a:t>- Xem xét lại thiết kế </a:t>
            </a:r>
            <a:r>
              <a:rPr lang="en-US" sz="2200" dirty="0" err="1">
                <a:solidFill>
                  <a:srgbClr val="000000"/>
                </a:solidFill>
                <a:latin typeface="TimesNewRomanPSMT"/>
              </a:rPr>
              <a:t>chính</a:t>
            </a:r>
            <a:r>
              <a:rPr lang="en-US" sz="2200" dirty="0">
                <a:solidFill>
                  <a:srgbClr val="000000"/>
                </a:solidFill>
                <a:latin typeface="TimesNewRomanPSMT"/>
              </a:rPr>
              <a:t> </a:t>
            </a:r>
            <a:r>
              <a:rPr lang="en-US" sz="2200" dirty="0" err="1">
                <a:solidFill>
                  <a:srgbClr val="000000"/>
                </a:solidFill>
                <a:latin typeface="TimesNewRomanPSMT"/>
              </a:rPr>
              <a:t>thức</a:t>
            </a:r>
            <a:r>
              <a:rPr lang="vi-VN" sz="2200" dirty="0">
                <a:solidFill>
                  <a:srgbClr val="000000"/>
                </a:solidFill>
                <a:latin typeface="TimesNewRomanPSMT"/>
              </a:rPr>
              <a:t>(Formal design reviews)</a:t>
            </a:r>
          </a:p>
          <a:p>
            <a:pPr algn="just"/>
            <a:r>
              <a:rPr lang="vi-VN" sz="2200" dirty="0">
                <a:solidFill>
                  <a:srgbClr val="000000"/>
                </a:solidFill>
                <a:latin typeface="TimesNewRomanPSMT"/>
              </a:rPr>
              <a:t>- Xem xét lại ngang hàng (Peer reviews)</a:t>
            </a:r>
          </a:p>
          <a:p>
            <a:pPr algn="just"/>
            <a:r>
              <a:rPr lang="en-US" sz="2200" dirty="0">
                <a:solidFill>
                  <a:srgbClr val="000000"/>
                </a:solidFill>
                <a:latin typeface="TimesNewRomanPSMT"/>
              </a:rPr>
              <a:t>- </a:t>
            </a:r>
            <a:r>
              <a:rPr lang="vi-VN" sz="2200" dirty="0">
                <a:solidFill>
                  <a:srgbClr val="000000"/>
                </a:solidFill>
                <a:latin typeface="TimesNewRomanPSMT"/>
              </a:rPr>
              <a:t>Ý kiến chuyên gia</a:t>
            </a:r>
            <a:endParaRPr lang="en-US" sz="2200" dirty="0">
              <a:solidFill>
                <a:srgbClr val="000000"/>
              </a:solidFill>
              <a:latin typeface="TimesNewRomanPSMT"/>
            </a:endParaRPr>
          </a:p>
          <a:p>
            <a:pPr algn="just"/>
            <a:r>
              <a:rPr lang="vi-VN" sz="2200" dirty="0"/>
              <a:t> </a:t>
            </a:r>
            <a:br>
              <a:rPr lang="vi-VN" sz="2200" dirty="0"/>
            </a:br>
            <a:endParaRPr lang="en-US" sz="22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2748514" y="1249409"/>
            <a:ext cx="8433008" cy="4893647"/>
          </a:xfrm>
          <a:prstGeom prst="rect">
            <a:avLst/>
          </a:prstGeom>
          <a:noFill/>
        </p:spPr>
        <p:txBody>
          <a:bodyPr wrap="square">
            <a:spAutoFit/>
          </a:bodyPr>
          <a:lstStyle/>
          <a:p>
            <a:r>
              <a:rPr lang="vi-VN" sz="2400" dirty="0">
                <a:solidFill>
                  <a:srgbClr val="000000"/>
                </a:solidFill>
                <a:latin typeface="TimesNewRomanPSMT"/>
              </a:rPr>
              <a:t>Mục đích được chia làm 2 loại: mục đích trực tiếp và gián tiếp. </a:t>
            </a:r>
            <a:endParaRPr lang="en-US" sz="2400" dirty="0">
              <a:solidFill>
                <a:srgbClr val="000000"/>
              </a:solidFill>
              <a:latin typeface="TimesNewRomanPSMT"/>
            </a:endParaRPr>
          </a:p>
          <a:p>
            <a:endParaRPr lang="en-US" sz="2400" dirty="0">
              <a:solidFill>
                <a:srgbClr val="000000"/>
              </a:solidFill>
              <a:latin typeface="TimesNewRomanPSMT"/>
            </a:endParaRPr>
          </a:p>
          <a:p>
            <a:r>
              <a:rPr lang="vi-VN" sz="2400" b="1" dirty="0">
                <a:solidFill>
                  <a:srgbClr val="000000"/>
                </a:solidFill>
                <a:latin typeface="TimesNewRomanPSMT"/>
              </a:rPr>
              <a:t>Mục đích trực tiếp:</a:t>
            </a:r>
          </a:p>
          <a:p>
            <a:r>
              <a:rPr lang="vi-VN" sz="2400" dirty="0">
                <a:solidFill>
                  <a:srgbClr val="000000"/>
                </a:solidFill>
                <a:latin typeface="CourierNewPSMT"/>
              </a:rPr>
              <a:t>o </a:t>
            </a:r>
            <a:r>
              <a:rPr lang="vi-VN" sz="2400" dirty="0">
                <a:solidFill>
                  <a:srgbClr val="000000"/>
                </a:solidFill>
                <a:latin typeface="TimesNewRomanPSMT"/>
              </a:rPr>
              <a:t>Phát hiện lỗi phân tích và thiết kế.</a:t>
            </a:r>
          </a:p>
          <a:p>
            <a:r>
              <a:rPr lang="vi-VN" sz="2400" dirty="0">
                <a:solidFill>
                  <a:srgbClr val="000000"/>
                </a:solidFill>
                <a:latin typeface="CourierNewPSMT"/>
              </a:rPr>
              <a:t>o </a:t>
            </a:r>
            <a:r>
              <a:rPr lang="vi-VN" sz="2400" dirty="0">
                <a:solidFill>
                  <a:srgbClr val="000000"/>
                </a:solidFill>
                <a:latin typeface="TimesNewRomanPSMT"/>
              </a:rPr>
              <a:t>Xác định các rủi ro mới.</a:t>
            </a:r>
          </a:p>
          <a:p>
            <a:r>
              <a:rPr lang="vi-VN" sz="2400" dirty="0">
                <a:solidFill>
                  <a:srgbClr val="000000"/>
                </a:solidFill>
                <a:latin typeface="CourierNewPSMT"/>
              </a:rPr>
              <a:t>o </a:t>
            </a:r>
            <a:r>
              <a:rPr lang="vi-VN" sz="2400" dirty="0">
                <a:solidFill>
                  <a:srgbClr val="000000"/>
                </a:solidFill>
                <a:latin typeface="TimesNewRomanPSMT"/>
              </a:rPr>
              <a:t>Xác định sự sai lệch so với mẫu, các kiểu thủ tục và qui ước.</a:t>
            </a:r>
          </a:p>
          <a:p>
            <a:r>
              <a:rPr lang="vi-VN" sz="2400" dirty="0">
                <a:solidFill>
                  <a:srgbClr val="000000"/>
                </a:solidFill>
                <a:latin typeface="CourierNewPSMT"/>
              </a:rPr>
              <a:t>o </a:t>
            </a:r>
            <a:r>
              <a:rPr lang="vi-VN" sz="2400" dirty="0">
                <a:solidFill>
                  <a:srgbClr val="000000"/>
                </a:solidFill>
                <a:latin typeface="TimesNewRomanPSMT"/>
              </a:rPr>
              <a:t>Để phê chuẩn sản phẩm của phân tích hoặc thiết kế.</a:t>
            </a:r>
            <a:endParaRPr lang="en-US" sz="2400" dirty="0">
              <a:solidFill>
                <a:srgbClr val="000000"/>
              </a:solidFill>
              <a:latin typeface="TimesNewRomanPSMT"/>
            </a:endParaRPr>
          </a:p>
          <a:p>
            <a:endParaRPr lang="vi-VN" sz="2400" dirty="0">
              <a:solidFill>
                <a:srgbClr val="000000"/>
              </a:solidFill>
              <a:latin typeface="TimesNewRomanPSMT"/>
            </a:endParaRPr>
          </a:p>
          <a:p>
            <a:r>
              <a:rPr lang="vi-VN" sz="2400" b="1" dirty="0">
                <a:solidFill>
                  <a:srgbClr val="000000"/>
                </a:solidFill>
                <a:latin typeface="TimesNewRomanPSMT"/>
              </a:rPr>
              <a:t>Mục đích gián tiếp:</a:t>
            </a:r>
          </a:p>
          <a:p>
            <a:r>
              <a:rPr lang="vi-VN" sz="2400" dirty="0">
                <a:solidFill>
                  <a:srgbClr val="000000"/>
                </a:solidFill>
                <a:latin typeface="CourierNewPSMT"/>
              </a:rPr>
              <a:t>o </a:t>
            </a:r>
            <a:r>
              <a:rPr lang="vi-VN" sz="2400" dirty="0">
                <a:solidFill>
                  <a:srgbClr val="000000"/>
                </a:solidFill>
                <a:latin typeface="TimesNewRomanPSMT"/>
              </a:rPr>
              <a:t>Nơi họp mặt không chính thức để trao đổi về những kiến thức chuyên</a:t>
            </a:r>
            <a:r>
              <a:rPr lang="en-US" sz="2400" dirty="0">
                <a:solidFill>
                  <a:srgbClr val="000000"/>
                </a:solidFill>
                <a:latin typeface="TimesNewRomanPSMT"/>
              </a:rPr>
              <a:t> </a:t>
            </a:r>
            <a:r>
              <a:rPr lang="vi-VN" sz="2400" dirty="0">
                <a:solidFill>
                  <a:srgbClr val="000000"/>
                </a:solidFill>
                <a:latin typeface="TimesNewRomanPSMT"/>
              </a:rPr>
              <a:t>môn.</a:t>
            </a:r>
          </a:p>
          <a:p>
            <a:r>
              <a:rPr lang="vi-VN" sz="2400" dirty="0">
                <a:solidFill>
                  <a:srgbClr val="000000"/>
                </a:solidFill>
                <a:latin typeface="CourierNewPSMT"/>
              </a:rPr>
              <a:t>o </a:t>
            </a:r>
            <a:r>
              <a:rPr lang="vi-VN" sz="2400" dirty="0">
                <a:solidFill>
                  <a:srgbClr val="000000"/>
                </a:solidFill>
                <a:latin typeface="TimesNewRomanPSMT"/>
              </a:rPr>
              <a:t>Ghi lại những lỗi phân tích và thiết kế sẽ hỗ trợ một cơ sở cho những hoạt</a:t>
            </a:r>
            <a:r>
              <a:rPr lang="en-US" sz="2400" dirty="0">
                <a:solidFill>
                  <a:srgbClr val="000000"/>
                </a:solidFill>
                <a:latin typeface="TimesNewRomanPSMT"/>
              </a:rPr>
              <a:t> </a:t>
            </a:r>
            <a:r>
              <a:rPr lang="vi-VN" sz="2400" dirty="0">
                <a:solidFill>
                  <a:srgbClr val="000000"/>
                </a:solidFill>
                <a:latin typeface="TimesNewRomanPSMT"/>
              </a:rPr>
              <a:t>động sửa chữa lỗi trong tương lai</a:t>
            </a:r>
            <a:r>
              <a:rPr lang="vi-VN" sz="2400" dirty="0"/>
              <a:t> </a:t>
            </a:r>
            <a:endParaRPr lang="en-US" sz="2400" dirty="0"/>
          </a:p>
        </p:txBody>
      </p:sp>
    </p:spTree>
    <p:extLst>
      <p:ext uri="{BB962C8B-B14F-4D97-AF65-F5344CB8AC3E}">
        <p14:creationId xmlns:p14="http://schemas.microsoft.com/office/powerpoint/2010/main" val="8260435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pic>
        <p:nvPicPr>
          <p:cNvPr id="5" name="Picture 4">
            <a:extLst>
              <a:ext uri="{FF2B5EF4-FFF2-40B4-BE49-F238E27FC236}">
                <a16:creationId xmlns:a16="http://schemas.microsoft.com/office/drawing/2014/main" id="{8E67BD26-5BE3-43F1-AC69-EF17E4101B36}"/>
              </a:ext>
            </a:extLst>
          </p:cNvPr>
          <p:cNvPicPr>
            <a:picLocks noChangeAspect="1"/>
          </p:cNvPicPr>
          <p:nvPr/>
        </p:nvPicPr>
        <p:blipFill>
          <a:blip r:embed="rId2"/>
          <a:stretch>
            <a:fillRect/>
          </a:stretch>
        </p:blipFill>
        <p:spPr>
          <a:xfrm>
            <a:off x="2744858" y="1223191"/>
            <a:ext cx="8819959" cy="5032674"/>
          </a:xfrm>
          <a:prstGeom prst="rect">
            <a:avLst/>
          </a:prstGeom>
        </p:spPr>
      </p:pic>
    </p:spTree>
    <p:extLst>
      <p:ext uri="{BB962C8B-B14F-4D97-AF65-F5344CB8AC3E}">
        <p14:creationId xmlns:p14="http://schemas.microsoft.com/office/powerpoint/2010/main" val="16514614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3409466" y="1403465"/>
            <a:ext cx="7818438" cy="4493538"/>
          </a:xfrm>
          <a:prstGeom prst="rect">
            <a:avLst/>
          </a:prstGeom>
          <a:noFill/>
        </p:spPr>
        <p:txBody>
          <a:bodyPr wrap="square">
            <a:spAutoFit/>
          </a:bodyPr>
          <a:lstStyle/>
          <a:p>
            <a:r>
              <a:rPr lang="vi-VN" sz="2200" b="1" dirty="0">
                <a:solidFill>
                  <a:srgbClr val="000000"/>
                </a:solidFill>
                <a:latin typeface="TimesNewRomanPS-BoldMT"/>
              </a:rPr>
              <a:t>Những người tham gia rà soát thiết kế</a:t>
            </a:r>
          </a:p>
          <a:p>
            <a:r>
              <a:rPr lang="vi-VN" sz="2200" dirty="0">
                <a:solidFill>
                  <a:srgbClr val="000000"/>
                </a:solidFill>
                <a:latin typeface="TimesNewRomanPSMT"/>
              </a:rPr>
              <a:t>Gồm có Review leader và review team.</a:t>
            </a:r>
          </a:p>
          <a:p>
            <a:r>
              <a:rPr lang="vi-VN" sz="2200" b="1" i="1" dirty="0">
                <a:solidFill>
                  <a:srgbClr val="000000"/>
                </a:solidFill>
                <a:latin typeface="TimesNewRomanPS-BoldItalicMT"/>
              </a:rPr>
              <a:t>Review Leader :</a:t>
            </a:r>
          </a:p>
          <a:p>
            <a:r>
              <a:rPr lang="vi-VN" sz="2200" dirty="0">
                <a:solidFill>
                  <a:srgbClr val="000000"/>
                </a:solidFill>
                <a:latin typeface="SymbolMT"/>
              </a:rPr>
              <a:t>• </a:t>
            </a:r>
            <a:r>
              <a:rPr lang="vi-VN" sz="2200" dirty="0">
                <a:solidFill>
                  <a:srgbClr val="000000"/>
                </a:solidFill>
                <a:latin typeface="TimesNewRomanPSMT"/>
              </a:rPr>
              <a:t>Có kiến thức và kinh nghiệm trong việc phát triển kiểu dự án được review</a:t>
            </a:r>
          </a:p>
          <a:p>
            <a:r>
              <a:rPr lang="vi-VN" sz="2200" dirty="0">
                <a:solidFill>
                  <a:srgbClr val="000000"/>
                </a:solidFill>
                <a:latin typeface="SymbolMT"/>
              </a:rPr>
              <a:t>• </a:t>
            </a:r>
            <a:r>
              <a:rPr lang="vi-VN" sz="2200" dirty="0">
                <a:solidFill>
                  <a:srgbClr val="000000"/>
                </a:solidFill>
                <a:latin typeface="TimesNewRomanPSMT"/>
              </a:rPr>
              <a:t>Có thâm niên ở mức độ bằng với hoặc cao hơn của project leader</a:t>
            </a:r>
          </a:p>
          <a:p>
            <a:r>
              <a:rPr lang="vi-VN" sz="2200" dirty="0">
                <a:solidFill>
                  <a:srgbClr val="000000"/>
                </a:solidFill>
                <a:latin typeface="SymbolMT"/>
              </a:rPr>
              <a:t>• </a:t>
            </a:r>
            <a:r>
              <a:rPr lang="vi-VN" sz="2200" dirty="0">
                <a:solidFill>
                  <a:srgbClr val="000000"/>
                </a:solidFill>
                <a:latin typeface="TimesNewRomanPSMT"/>
              </a:rPr>
              <a:t>Có mối quan hệ tốt với project leader và đội dự an</a:t>
            </a:r>
          </a:p>
          <a:p>
            <a:r>
              <a:rPr lang="vi-VN" sz="2200" dirty="0">
                <a:solidFill>
                  <a:srgbClr val="000000"/>
                </a:solidFill>
                <a:latin typeface="SymbolMT"/>
              </a:rPr>
              <a:t>• </a:t>
            </a:r>
            <a:r>
              <a:rPr lang="vi-VN" sz="2200" dirty="0">
                <a:solidFill>
                  <a:srgbClr val="000000"/>
                </a:solidFill>
                <a:latin typeface="TimesNewRomanPSMT"/>
              </a:rPr>
              <a:t>Có vị trí bên ngoài đội dự án</a:t>
            </a:r>
          </a:p>
          <a:p>
            <a:r>
              <a:rPr lang="vi-VN" sz="2200" b="1" i="1" dirty="0">
                <a:solidFill>
                  <a:srgbClr val="000000"/>
                </a:solidFill>
                <a:latin typeface="TimesNewRomanPS-BoldItalicMT"/>
              </a:rPr>
              <a:t>Review team:</a:t>
            </a:r>
          </a:p>
          <a:p>
            <a:r>
              <a:rPr lang="vi-VN" sz="2200" dirty="0">
                <a:solidFill>
                  <a:srgbClr val="000000"/>
                </a:solidFill>
                <a:latin typeface="SymbolMT"/>
              </a:rPr>
              <a:t>• </a:t>
            </a:r>
            <a:r>
              <a:rPr lang="vi-VN" sz="2200" dirty="0">
                <a:solidFill>
                  <a:srgbClr val="000000"/>
                </a:solidFill>
                <a:latin typeface="TimesNewRomanPSMT"/>
              </a:rPr>
              <a:t>Phần lớn không thuộc đội dự án</a:t>
            </a:r>
          </a:p>
          <a:p>
            <a:r>
              <a:rPr lang="vi-VN" sz="2200" dirty="0">
                <a:solidFill>
                  <a:srgbClr val="000000"/>
                </a:solidFill>
                <a:latin typeface="SymbolMT"/>
              </a:rPr>
              <a:t>• </a:t>
            </a:r>
            <a:r>
              <a:rPr lang="vi-VN" sz="2200" dirty="0">
                <a:solidFill>
                  <a:srgbClr val="000000"/>
                </a:solidFill>
                <a:latin typeface="TimesNewRomanPSMT"/>
              </a:rPr>
              <a:t>Kích thước từ 3-5 người</a:t>
            </a:r>
          </a:p>
          <a:p>
            <a:r>
              <a:rPr lang="vi-VN" sz="2200" dirty="0">
                <a:solidFill>
                  <a:srgbClr val="000000"/>
                </a:solidFill>
                <a:latin typeface="SymbolMT"/>
              </a:rPr>
              <a:t>• </a:t>
            </a:r>
            <a:r>
              <a:rPr lang="vi-VN" sz="2200" dirty="0">
                <a:solidFill>
                  <a:srgbClr val="000000"/>
                </a:solidFill>
                <a:latin typeface="TimesNewRomanPSMT"/>
              </a:rPr>
              <a:t>Đa dạng về kinh nghiệm và phương pháp</a:t>
            </a:r>
            <a:r>
              <a:rPr lang="vi-VN" sz="2200" dirty="0"/>
              <a:t> </a:t>
            </a:r>
            <a:br>
              <a:rPr lang="vi-VN" sz="2200" dirty="0"/>
            </a:br>
            <a:endParaRPr lang="en-US" sz="2200" dirty="0"/>
          </a:p>
        </p:txBody>
      </p:sp>
    </p:spTree>
    <p:extLst>
      <p:ext uri="{BB962C8B-B14F-4D97-AF65-F5344CB8AC3E}">
        <p14:creationId xmlns:p14="http://schemas.microsoft.com/office/powerpoint/2010/main" val="14694569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3757336" y="1567461"/>
            <a:ext cx="7818438" cy="4493538"/>
          </a:xfrm>
          <a:prstGeom prst="rect">
            <a:avLst/>
          </a:prstGeom>
          <a:noFill/>
        </p:spPr>
        <p:txBody>
          <a:bodyPr wrap="square">
            <a:spAutoFit/>
          </a:bodyPr>
          <a:lstStyle/>
          <a:p>
            <a:r>
              <a:rPr lang="en-US" sz="2200" b="1" i="1" dirty="0" err="1">
                <a:solidFill>
                  <a:srgbClr val="000000"/>
                </a:solidFill>
                <a:latin typeface="TimesNewRomanPS-BoldItalicMT"/>
              </a:rPr>
              <a:t>Chuẩn</a:t>
            </a:r>
            <a:r>
              <a:rPr lang="en-US" sz="2200" b="1" i="1" dirty="0">
                <a:solidFill>
                  <a:srgbClr val="000000"/>
                </a:solidFill>
                <a:latin typeface="TimesNewRomanPS-BoldItalicMT"/>
              </a:rPr>
              <a:t> </a:t>
            </a:r>
            <a:r>
              <a:rPr lang="en-US" sz="2200" b="1" i="1" dirty="0" err="1">
                <a:solidFill>
                  <a:srgbClr val="000000"/>
                </a:solidFill>
                <a:latin typeface="TimesNewRomanPS-BoldItalicMT"/>
              </a:rPr>
              <a:t>bị</a:t>
            </a:r>
            <a:r>
              <a:rPr lang="en-US" sz="2200" b="1" i="1" dirty="0">
                <a:solidFill>
                  <a:srgbClr val="000000"/>
                </a:solidFill>
                <a:latin typeface="TimesNewRomanPS-BoldItalicMT"/>
              </a:rPr>
              <a:t> </a:t>
            </a:r>
            <a:r>
              <a:rPr lang="en-US" sz="2200" b="1" i="1" dirty="0" err="1">
                <a:solidFill>
                  <a:srgbClr val="000000"/>
                </a:solidFill>
                <a:latin typeface="TimesNewRomanPS-BoldItalicMT"/>
              </a:rPr>
              <a:t>của</a:t>
            </a:r>
            <a:r>
              <a:rPr lang="en-US" sz="2200" b="1" i="1" dirty="0">
                <a:solidFill>
                  <a:srgbClr val="000000"/>
                </a:solidFill>
                <a:latin typeface="TimesNewRomanPS-BoldItalicMT"/>
              </a:rPr>
              <a:t> Review leader</a:t>
            </a:r>
            <a:endParaRPr lang="en-US" sz="2200" dirty="0"/>
          </a:p>
          <a:p>
            <a:r>
              <a:rPr lang="en-US" sz="2200" dirty="0">
                <a:solidFill>
                  <a:srgbClr val="000000"/>
                </a:solidFill>
                <a:latin typeface="SymbolMT"/>
              </a:rPr>
              <a:t>• </a:t>
            </a:r>
            <a:r>
              <a:rPr lang="en-US" sz="2200" dirty="0" err="1">
                <a:solidFill>
                  <a:srgbClr val="000000"/>
                </a:solidFill>
                <a:latin typeface="TimesNewRomanPSMT"/>
              </a:rPr>
              <a:t>Bổ</a:t>
            </a:r>
            <a:r>
              <a:rPr lang="en-US" sz="2200" dirty="0">
                <a:solidFill>
                  <a:srgbClr val="000000"/>
                </a:solidFill>
                <a:latin typeface="TimesNewRomanPSMT"/>
              </a:rPr>
              <a:t> </a:t>
            </a:r>
            <a:r>
              <a:rPr lang="en-US" sz="2200" dirty="0" err="1">
                <a:solidFill>
                  <a:srgbClr val="000000"/>
                </a:solidFill>
                <a:latin typeface="TimesNewRomanPSMT"/>
              </a:rPr>
              <a:t>nhiệm</a:t>
            </a:r>
            <a:r>
              <a:rPr lang="en-US" sz="2200" dirty="0">
                <a:solidFill>
                  <a:srgbClr val="000000"/>
                </a:solidFill>
                <a:latin typeface="TimesNewRomanPSMT"/>
              </a:rPr>
              <a:t> </a:t>
            </a:r>
            <a:r>
              <a:rPr lang="en-US" sz="2200" dirty="0" err="1">
                <a:solidFill>
                  <a:srgbClr val="000000"/>
                </a:solidFill>
                <a:latin typeface="TimesNewRomanPSMT"/>
              </a:rPr>
              <a:t>các</a:t>
            </a:r>
            <a:r>
              <a:rPr lang="en-US" sz="2200" dirty="0">
                <a:solidFill>
                  <a:srgbClr val="000000"/>
                </a:solidFill>
                <a:latin typeface="TimesNewRomanPSMT"/>
              </a:rPr>
              <a:t> </a:t>
            </a:r>
            <a:r>
              <a:rPr lang="en-US" sz="2200" dirty="0" err="1">
                <a:solidFill>
                  <a:srgbClr val="000000"/>
                </a:solidFill>
                <a:latin typeface="TimesNewRomanPSMT"/>
              </a:rPr>
              <a:t>thành</a:t>
            </a:r>
            <a:r>
              <a:rPr lang="en-US" sz="2200" dirty="0">
                <a:solidFill>
                  <a:srgbClr val="000000"/>
                </a:solidFill>
                <a:latin typeface="TimesNewRomanPSMT"/>
              </a:rPr>
              <a:t> </a:t>
            </a:r>
            <a:r>
              <a:rPr lang="en-US" sz="2200" dirty="0" err="1">
                <a:solidFill>
                  <a:srgbClr val="000000"/>
                </a:solidFill>
                <a:latin typeface="TimesNewRomanPSMT"/>
              </a:rPr>
              <a:t>viên</a:t>
            </a:r>
            <a:r>
              <a:rPr lang="en-US" sz="2200" dirty="0">
                <a:solidFill>
                  <a:srgbClr val="000000"/>
                </a:solidFill>
                <a:latin typeface="TimesNewRomanPSMT"/>
              </a:rPr>
              <a:t> </a:t>
            </a:r>
            <a:r>
              <a:rPr lang="en-US" sz="2200" dirty="0" err="1">
                <a:solidFill>
                  <a:srgbClr val="000000"/>
                </a:solidFill>
                <a:latin typeface="TimesNewRomanPSMT"/>
              </a:rPr>
              <a:t>nhóm</a:t>
            </a:r>
            <a:endParaRPr lang="en-US" sz="2200" dirty="0">
              <a:solidFill>
                <a:srgbClr val="000000"/>
              </a:solidFill>
              <a:latin typeface="TimesNewRomanPSMT"/>
            </a:endParaRPr>
          </a:p>
          <a:p>
            <a:r>
              <a:rPr lang="en-US" sz="2200" dirty="0">
                <a:solidFill>
                  <a:srgbClr val="000000"/>
                </a:solidFill>
                <a:latin typeface="SymbolMT"/>
              </a:rPr>
              <a:t>• </a:t>
            </a:r>
            <a:r>
              <a:rPr lang="en-US" sz="2200" dirty="0" err="1">
                <a:solidFill>
                  <a:srgbClr val="000000"/>
                </a:solidFill>
                <a:latin typeface="TimesNewRomanPSMT"/>
              </a:rPr>
              <a:t>Lập</a:t>
            </a:r>
            <a:r>
              <a:rPr lang="en-US" sz="2200" dirty="0">
                <a:solidFill>
                  <a:srgbClr val="000000"/>
                </a:solidFill>
                <a:latin typeface="TimesNewRomanPSMT"/>
              </a:rPr>
              <a:t> </a:t>
            </a:r>
            <a:r>
              <a:rPr lang="en-US" sz="2200" dirty="0" err="1">
                <a:solidFill>
                  <a:srgbClr val="000000"/>
                </a:solidFill>
                <a:latin typeface="TimesNewRomanPSMT"/>
              </a:rPr>
              <a:t>lịch</a:t>
            </a:r>
            <a:r>
              <a:rPr lang="en-US" sz="2200" dirty="0">
                <a:solidFill>
                  <a:srgbClr val="000000"/>
                </a:solidFill>
                <a:latin typeface="TimesNewRomanPSMT"/>
              </a:rPr>
              <a:t> </a:t>
            </a:r>
            <a:r>
              <a:rPr lang="en-US" sz="2200" dirty="0" err="1">
                <a:solidFill>
                  <a:srgbClr val="000000"/>
                </a:solidFill>
                <a:latin typeface="TimesNewRomanPSMT"/>
              </a:rPr>
              <a:t>các</a:t>
            </a:r>
            <a:r>
              <a:rPr lang="en-US" sz="2200" dirty="0">
                <a:solidFill>
                  <a:srgbClr val="000000"/>
                </a:solidFill>
                <a:latin typeface="TimesNewRomanPSMT"/>
              </a:rPr>
              <a:t> </a:t>
            </a:r>
            <a:r>
              <a:rPr lang="en-US" sz="2200" dirty="0" err="1">
                <a:solidFill>
                  <a:srgbClr val="000000"/>
                </a:solidFill>
                <a:latin typeface="TimesNewRomanPSMT"/>
              </a:rPr>
              <a:t>phiên</a:t>
            </a:r>
            <a:r>
              <a:rPr lang="en-US" sz="2200" dirty="0">
                <a:solidFill>
                  <a:srgbClr val="000000"/>
                </a:solidFill>
                <a:latin typeface="TimesNewRomanPSMT"/>
              </a:rPr>
              <a:t> review</a:t>
            </a:r>
          </a:p>
          <a:p>
            <a:r>
              <a:rPr lang="en-US" sz="2200" dirty="0">
                <a:solidFill>
                  <a:srgbClr val="000000"/>
                </a:solidFill>
                <a:latin typeface="SymbolMT"/>
              </a:rPr>
              <a:t>• </a:t>
            </a:r>
            <a:r>
              <a:rPr lang="en-US" sz="2200" dirty="0" err="1">
                <a:solidFill>
                  <a:srgbClr val="000000"/>
                </a:solidFill>
                <a:latin typeface="TimesNewRomanPSMT"/>
              </a:rPr>
              <a:t>Phân</a:t>
            </a:r>
            <a:r>
              <a:rPr lang="en-US" sz="2200" dirty="0">
                <a:solidFill>
                  <a:srgbClr val="000000"/>
                </a:solidFill>
                <a:latin typeface="TimesNewRomanPSMT"/>
              </a:rPr>
              <a:t> chia </a:t>
            </a:r>
            <a:r>
              <a:rPr lang="en-US" sz="2200" dirty="0" err="1">
                <a:solidFill>
                  <a:srgbClr val="000000"/>
                </a:solidFill>
                <a:latin typeface="TimesNewRomanPSMT"/>
              </a:rPr>
              <a:t>tài</a:t>
            </a:r>
            <a:r>
              <a:rPr lang="en-US" sz="2200" dirty="0">
                <a:solidFill>
                  <a:srgbClr val="000000"/>
                </a:solidFill>
                <a:latin typeface="TimesNewRomanPSMT"/>
              </a:rPr>
              <a:t> </a:t>
            </a:r>
            <a:r>
              <a:rPr lang="en-US" sz="2200" dirty="0" err="1">
                <a:solidFill>
                  <a:srgbClr val="000000"/>
                </a:solidFill>
                <a:latin typeface="TimesNewRomanPSMT"/>
              </a:rPr>
              <a:t>liệu</a:t>
            </a:r>
            <a:r>
              <a:rPr lang="en-US" sz="2200" dirty="0">
                <a:solidFill>
                  <a:srgbClr val="000000"/>
                </a:solidFill>
                <a:latin typeface="TimesNewRomanPSMT"/>
              </a:rPr>
              <a:t> </a:t>
            </a:r>
            <a:r>
              <a:rPr lang="en-US" sz="2200" dirty="0" err="1">
                <a:solidFill>
                  <a:srgbClr val="000000"/>
                </a:solidFill>
                <a:latin typeface="TimesNewRomanPSMT"/>
              </a:rPr>
              <a:t>thiết</a:t>
            </a:r>
            <a:r>
              <a:rPr lang="en-US" sz="2200" dirty="0">
                <a:solidFill>
                  <a:srgbClr val="000000"/>
                </a:solidFill>
                <a:latin typeface="TimesNewRomanPSMT"/>
              </a:rPr>
              <a:t> </a:t>
            </a:r>
            <a:r>
              <a:rPr lang="en-US" sz="2200" dirty="0" err="1">
                <a:solidFill>
                  <a:srgbClr val="000000"/>
                </a:solidFill>
                <a:latin typeface="TimesNewRomanPSMT"/>
              </a:rPr>
              <a:t>kế</a:t>
            </a:r>
            <a:r>
              <a:rPr lang="en-US" sz="2200" dirty="0">
                <a:solidFill>
                  <a:srgbClr val="000000"/>
                </a:solidFill>
                <a:latin typeface="TimesNewRomanPSMT"/>
              </a:rPr>
              <a:t> </a:t>
            </a:r>
            <a:r>
              <a:rPr lang="en-US" sz="2200" dirty="0" err="1">
                <a:solidFill>
                  <a:srgbClr val="000000"/>
                </a:solidFill>
                <a:latin typeface="TimesNewRomanPSMT"/>
              </a:rPr>
              <a:t>cho</a:t>
            </a:r>
            <a:r>
              <a:rPr lang="en-US" sz="2200" dirty="0">
                <a:solidFill>
                  <a:srgbClr val="000000"/>
                </a:solidFill>
                <a:latin typeface="TimesNewRomanPSMT"/>
              </a:rPr>
              <a:t> </a:t>
            </a:r>
            <a:r>
              <a:rPr lang="en-US" sz="2200" dirty="0" err="1">
                <a:solidFill>
                  <a:srgbClr val="000000"/>
                </a:solidFill>
                <a:latin typeface="TimesNewRomanPSMT"/>
              </a:rPr>
              <a:t>các</a:t>
            </a:r>
            <a:r>
              <a:rPr lang="en-US" sz="2200" dirty="0">
                <a:solidFill>
                  <a:srgbClr val="000000"/>
                </a:solidFill>
                <a:latin typeface="TimesNewRomanPSMT"/>
              </a:rPr>
              <a:t> </a:t>
            </a:r>
            <a:r>
              <a:rPr lang="en-US" sz="2200" dirty="0" err="1">
                <a:solidFill>
                  <a:srgbClr val="000000"/>
                </a:solidFill>
                <a:latin typeface="TimesNewRomanPSMT"/>
              </a:rPr>
              <a:t>thành</a:t>
            </a:r>
            <a:r>
              <a:rPr lang="en-US" sz="2200" dirty="0">
                <a:solidFill>
                  <a:srgbClr val="000000"/>
                </a:solidFill>
                <a:latin typeface="TimesNewRomanPSMT"/>
              </a:rPr>
              <a:t> </a:t>
            </a:r>
            <a:r>
              <a:rPr lang="en-US" sz="2200" dirty="0" err="1">
                <a:solidFill>
                  <a:srgbClr val="000000"/>
                </a:solidFill>
                <a:latin typeface="TimesNewRomanPSMT"/>
              </a:rPr>
              <a:t>viên</a:t>
            </a:r>
            <a:r>
              <a:rPr lang="en-US" sz="2200" dirty="0">
                <a:solidFill>
                  <a:srgbClr val="000000"/>
                </a:solidFill>
                <a:latin typeface="TimesNewRomanPSMT"/>
              </a:rPr>
              <a:t> </a:t>
            </a:r>
            <a:r>
              <a:rPr lang="en-US" sz="2200" dirty="0" err="1">
                <a:solidFill>
                  <a:srgbClr val="000000"/>
                </a:solidFill>
                <a:latin typeface="TimesNewRomanPSMT"/>
              </a:rPr>
              <a:t>của</a:t>
            </a:r>
            <a:r>
              <a:rPr lang="en-US" sz="2200" dirty="0">
                <a:solidFill>
                  <a:srgbClr val="000000"/>
                </a:solidFill>
                <a:latin typeface="TimesNewRomanPSMT"/>
              </a:rPr>
              <a:t> </a:t>
            </a:r>
            <a:r>
              <a:rPr lang="en-US" sz="2200" dirty="0" err="1">
                <a:solidFill>
                  <a:srgbClr val="000000"/>
                </a:solidFill>
                <a:latin typeface="TimesNewRomanPSMT"/>
              </a:rPr>
              <a:t>nhóm</a:t>
            </a:r>
            <a:endParaRPr lang="en-US" sz="2200" dirty="0">
              <a:solidFill>
                <a:srgbClr val="000000"/>
              </a:solidFill>
              <a:latin typeface="TimesNewRomanPSMT"/>
            </a:endParaRPr>
          </a:p>
          <a:p>
            <a:endParaRPr lang="en-US" sz="2200" dirty="0">
              <a:solidFill>
                <a:srgbClr val="000000"/>
              </a:solidFill>
              <a:latin typeface="TimesNewRomanPSMT"/>
            </a:endParaRPr>
          </a:p>
          <a:p>
            <a:r>
              <a:rPr lang="en-US" sz="2200" b="1" i="1" dirty="0" err="1">
                <a:solidFill>
                  <a:srgbClr val="000000"/>
                </a:solidFill>
                <a:latin typeface="TimesNewRomanPS-BoldItalicMT"/>
              </a:rPr>
              <a:t>Chuẩn</a:t>
            </a:r>
            <a:r>
              <a:rPr lang="en-US" sz="2200" b="1" i="1" dirty="0">
                <a:solidFill>
                  <a:srgbClr val="000000"/>
                </a:solidFill>
                <a:latin typeface="TimesNewRomanPS-BoldItalicMT"/>
              </a:rPr>
              <a:t> </a:t>
            </a:r>
            <a:r>
              <a:rPr lang="en-US" sz="2200" b="1" i="1" dirty="0" err="1">
                <a:solidFill>
                  <a:srgbClr val="000000"/>
                </a:solidFill>
                <a:latin typeface="TimesNewRomanPS-BoldItalicMT"/>
              </a:rPr>
              <a:t>bị</a:t>
            </a:r>
            <a:r>
              <a:rPr lang="en-US" sz="2200" b="1" i="1" dirty="0">
                <a:solidFill>
                  <a:srgbClr val="000000"/>
                </a:solidFill>
                <a:latin typeface="TimesNewRomanPS-BoldItalicMT"/>
              </a:rPr>
              <a:t> </a:t>
            </a:r>
            <a:r>
              <a:rPr lang="en-US" sz="2200" b="1" i="1" dirty="0" err="1">
                <a:solidFill>
                  <a:srgbClr val="000000"/>
                </a:solidFill>
                <a:latin typeface="TimesNewRomanPS-BoldItalicMT"/>
              </a:rPr>
              <a:t>của</a:t>
            </a:r>
            <a:r>
              <a:rPr lang="en-US" sz="2200" b="1" i="1" dirty="0">
                <a:solidFill>
                  <a:srgbClr val="000000"/>
                </a:solidFill>
                <a:latin typeface="TimesNewRomanPS-BoldItalicMT"/>
              </a:rPr>
              <a:t> Review team</a:t>
            </a:r>
          </a:p>
          <a:p>
            <a:r>
              <a:rPr lang="en-US" sz="2200" dirty="0">
                <a:solidFill>
                  <a:srgbClr val="000000"/>
                </a:solidFill>
                <a:latin typeface="SymbolMT"/>
              </a:rPr>
              <a:t>• </a:t>
            </a:r>
            <a:r>
              <a:rPr lang="en-US" sz="2200" dirty="0" err="1">
                <a:solidFill>
                  <a:srgbClr val="000000"/>
                </a:solidFill>
                <a:latin typeface="TimesNewRomanPSMT"/>
              </a:rPr>
              <a:t>Xem</a:t>
            </a:r>
            <a:r>
              <a:rPr lang="en-US" sz="2200" dirty="0">
                <a:solidFill>
                  <a:srgbClr val="000000"/>
                </a:solidFill>
                <a:latin typeface="TimesNewRomanPSMT"/>
              </a:rPr>
              <a:t> </a:t>
            </a:r>
            <a:r>
              <a:rPr lang="en-US" sz="2200" dirty="0" err="1">
                <a:solidFill>
                  <a:srgbClr val="000000"/>
                </a:solidFill>
                <a:latin typeface="TimesNewRomanPSMT"/>
              </a:rPr>
              <a:t>lại</a:t>
            </a:r>
            <a:r>
              <a:rPr lang="en-US" sz="2200" dirty="0">
                <a:solidFill>
                  <a:srgbClr val="000000"/>
                </a:solidFill>
                <a:latin typeface="TimesNewRomanPSMT"/>
              </a:rPr>
              <a:t> </a:t>
            </a:r>
            <a:r>
              <a:rPr lang="en-US" sz="2200" dirty="0" err="1">
                <a:solidFill>
                  <a:srgbClr val="000000"/>
                </a:solidFill>
                <a:latin typeface="TimesNewRomanPSMT"/>
              </a:rPr>
              <a:t>tài</a:t>
            </a:r>
            <a:r>
              <a:rPr lang="en-US" sz="2200" dirty="0">
                <a:solidFill>
                  <a:srgbClr val="000000"/>
                </a:solidFill>
                <a:latin typeface="TimesNewRomanPSMT"/>
              </a:rPr>
              <a:t> </a:t>
            </a:r>
            <a:r>
              <a:rPr lang="en-US" sz="2200" dirty="0" err="1">
                <a:solidFill>
                  <a:srgbClr val="000000"/>
                </a:solidFill>
                <a:latin typeface="TimesNewRomanPSMT"/>
              </a:rPr>
              <a:t>liệu</a:t>
            </a:r>
            <a:r>
              <a:rPr lang="en-US" sz="2200" dirty="0">
                <a:solidFill>
                  <a:srgbClr val="000000"/>
                </a:solidFill>
                <a:latin typeface="TimesNewRomanPSMT"/>
              </a:rPr>
              <a:t> </a:t>
            </a:r>
            <a:r>
              <a:rPr lang="en-US" sz="2200" dirty="0" err="1">
                <a:solidFill>
                  <a:srgbClr val="000000"/>
                </a:solidFill>
                <a:latin typeface="TimesNewRomanPSMT"/>
              </a:rPr>
              <a:t>thiết</a:t>
            </a:r>
            <a:r>
              <a:rPr lang="en-US" sz="2200" dirty="0">
                <a:solidFill>
                  <a:srgbClr val="000000"/>
                </a:solidFill>
                <a:latin typeface="TimesNewRomanPSMT"/>
              </a:rPr>
              <a:t> </a:t>
            </a:r>
            <a:r>
              <a:rPr lang="en-US" sz="2200" dirty="0" err="1">
                <a:solidFill>
                  <a:srgbClr val="000000"/>
                </a:solidFill>
                <a:latin typeface="TimesNewRomanPSMT"/>
              </a:rPr>
              <a:t>kế</a:t>
            </a:r>
            <a:endParaRPr lang="en-US" sz="2200" dirty="0">
              <a:solidFill>
                <a:srgbClr val="000000"/>
              </a:solidFill>
              <a:latin typeface="TimesNewRomanPSMT"/>
            </a:endParaRPr>
          </a:p>
          <a:p>
            <a:r>
              <a:rPr lang="en-US" sz="2200" dirty="0">
                <a:solidFill>
                  <a:srgbClr val="000000"/>
                </a:solidFill>
                <a:latin typeface="SymbolMT"/>
              </a:rPr>
              <a:t>• </a:t>
            </a:r>
            <a:r>
              <a:rPr lang="en-US" sz="2200" dirty="0" err="1">
                <a:solidFill>
                  <a:srgbClr val="000000"/>
                </a:solidFill>
                <a:latin typeface="TimesNewRomanPSMT"/>
              </a:rPr>
              <a:t>Danh</a:t>
            </a:r>
            <a:r>
              <a:rPr lang="en-US" sz="2200" dirty="0">
                <a:solidFill>
                  <a:srgbClr val="000000"/>
                </a:solidFill>
                <a:latin typeface="TimesNewRomanPSMT"/>
              </a:rPr>
              <a:t> </a:t>
            </a:r>
            <a:r>
              <a:rPr lang="en-US" sz="2200" dirty="0" err="1">
                <a:solidFill>
                  <a:srgbClr val="000000"/>
                </a:solidFill>
                <a:latin typeface="TimesNewRomanPSMT"/>
              </a:rPr>
              <a:t>sách</a:t>
            </a:r>
            <a:r>
              <a:rPr lang="en-US" sz="2200" dirty="0">
                <a:solidFill>
                  <a:srgbClr val="000000"/>
                </a:solidFill>
                <a:latin typeface="TimesNewRomanPSMT"/>
              </a:rPr>
              <a:t> </a:t>
            </a:r>
            <a:r>
              <a:rPr lang="en-US" sz="2200" dirty="0" err="1">
                <a:solidFill>
                  <a:srgbClr val="000000"/>
                </a:solidFill>
                <a:latin typeface="TimesNewRomanPSMT"/>
              </a:rPr>
              <a:t>bình</a:t>
            </a:r>
            <a:r>
              <a:rPr lang="en-US" sz="2200" dirty="0">
                <a:solidFill>
                  <a:srgbClr val="000000"/>
                </a:solidFill>
                <a:latin typeface="TimesNewRomanPSMT"/>
              </a:rPr>
              <a:t> </a:t>
            </a:r>
            <a:r>
              <a:rPr lang="en-US" sz="2200" dirty="0" err="1">
                <a:solidFill>
                  <a:srgbClr val="000000"/>
                </a:solidFill>
                <a:latin typeface="TimesNewRomanPSMT"/>
              </a:rPr>
              <a:t>luận</a:t>
            </a:r>
            <a:endParaRPr lang="en-US" sz="2200" dirty="0">
              <a:solidFill>
                <a:srgbClr val="000000"/>
              </a:solidFill>
              <a:latin typeface="TimesNewRomanPSMT"/>
            </a:endParaRPr>
          </a:p>
          <a:p>
            <a:endParaRPr lang="en-US" sz="2200" dirty="0">
              <a:solidFill>
                <a:srgbClr val="000000"/>
              </a:solidFill>
              <a:latin typeface="TimesNewRomanPSMT"/>
            </a:endParaRPr>
          </a:p>
          <a:p>
            <a:r>
              <a:rPr lang="en-US" sz="2200" b="1" i="1" dirty="0" err="1">
                <a:solidFill>
                  <a:srgbClr val="000000"/>
                </a:solidFill>
                <a:latin typeface="TimesNewRomanPS-BoldItalicMT"/>
              </a:rPr>
              <a:t>Chuẩn</a:t>
            </a:r>
            <a:r>
              <a:rPr lang="en-US" sz="2200" b="1" i="1" dirty="0">
                <a:solidFill>
                  <a:srgbClr val="000000"/>
                </a:solidFill>
                <a:latin typeface="TimesNewRomanPS-BoldItalicMT"/>
              </a:rPr>
              <a:t> </a:t>
            </a:r>
            <a:r>
              <a:rPr lang="en-US" sz="2200" b="1" i="1" dirty="0" err="1">
                <a:solidFill>
                  <a:srgbClr val="000000"/>
                </a:solidFill>
                <a:latin typeface="TimesNewRomanPS-BoldItalicMT"/>
              </a:rPr>
              <a:t>bị</a:t>
            </a:r>
            <a:r>
              <a:rPr lang="en-US" sz="2200" b="1" i="1" dirty="0">
                <a:solidFill>
                  <a:srgbClr val="000000"/>
                </a:solidFill>
                <a:latin typeface="TimesNewRomanPS-BoldItalicMT"/>
              </a:rPr>
              <a:t> </a:t>
            </a:r>
            <a:r>
              <a:rPr lang="en-US" sz="2200" b="1" i="1" dirty="0" err="1">
                <a:solidFill>
                  <a:srgbClr val="000000"/>
                </a:solidFill>
                <a:latin typeface="TimesNewRomanPS-BoldItalicMT"/>
              </a:rPr>
              <a:t>của</a:t>
            </a:r>
            <a:r>
              <a:rPr lang="en-US" sz="2200" b="1" i="1" dirty="0">
                <a:solidFill>
                  <a:srgbClr val="000000"/>
                </a:solidFill>
                <a:latin typeface="TimesNewRomanPS-BoldItalicMT"/>
              </a:rPr>
              <a:t> Development team</a:t>
            </a:r>
          </a:p>
          <a:p>
            <a:r>
              <a:rPr lang="en-US" sz="2200" dirty="0">
                <a:solidFill>
                  <a:srgbClr val="000000"/>
                </a:solidFill>
                <a:latin typeface="SymbolMT"/>
              </a:rPr>
              <a:t>• </a:t>
            </a:r>
            <a:r>
              <a:rPr lang="en-US" sz="2200" dirty="0" err="1">
                <a:solidFill>
                  <a:srgbClr val="000000"/>
                </a:solidFill>
                <a:latin typeface="TimesNewRomanPSMT"/>
              </a:rPr>
              <a:t>Trình</a:t>
            </a:r>
            <a:r>
              <a:rPr lang="en-US" sz="2200" dirty="0">
                <a:solidFill>
                  <a:srgbClr val="000000"/>
                </a:solidFill>
                <a:latin typeface="TimesNewRomanPSMT"/>
              </a:rPr>
              <a:t> </a:t>
            </a:r>
            <a:r>
              <a:rPr lang="en-US" sz="2200" dirty="0" err="1">
                <a:solidFill>
                  <a:srgbClr val="000000"/>
                </a:solidFill>
                <a:latin typeface="TimesNewRomanPSMT"/>
              </a:rPr>
              <a:t>diễn</a:t>
            </a:r>
            <a:r>
              <a:rPr lang="en-US" sz="2200" dirty="0">
                <a:solidFill>
                  <a:srgbClr val="000000"/>
                </a:solidFill>
                <a:latin typeface="TimesNewRomanPSMT"/>
              </a:rPr>
              <a:t> </a:t>
            </a:r>
            <a:r>
              <a:rPr lang="en-US" sz="2200" dirty="0" err="1">
                <a:solidFill>
                  <a:srgbClr val="000000"/>
                </a:solidFill>
                <a:latin typeface="TimesNewRomanPSMT"/>
              </a:rPr>
              <a:t>ngắn</a:t>
            </a:r>
            <a:r>
              <a:rPr lang="en-US" sz="2200" dirty="0">
                <a:solidFill>
                  <a:srgbClr val="000000"/>
                </a:solidFill>
                <a:latin typeface="TimesNewRomanPSMT"/>
              </a:rPr>
              <a:t> </a:t>
            </a:r>
            <a:r>
              <a:rPr lang="en-US" sz="2200" dirty="0" err="1">
                <a:solidFill>
                  <a:srgbClr val="000000"/>
                </a:solidFill>
                <a:latin typeface="TimesNewRomanPSMT"/>
              </a:rPr>
              <a:t>tài</a:t>
            </a:r>
            <a:r>
              <a:rPr lang="en-US" sz="2200" dirty="0">
                <a:solidFill>
                  <a:srgbClr val="000000"/>
                </a:solidFill>
                <a:latin typeface="TimesNewRomanPSMT"/>
              </a:rPr>
              <a:t> </a:t>
            </a:r>
            <a:r>
              <a:rPr lang="en-US" sz="2200" dirty="0" err="1">
                <a:solidFill>
                  <a:srgbClr val="000000"/>
                </a:solidFill>
                <a:latin typeface="TimesNewRomanPSMT"/>
              </a:rPr>
              <a:t>liệu</a:t>
            </a:r>
            <a:r>
              <a:rPr lang="en-US" sz="2200" dirty="0">
                <a:solidFill>
                  <a:srgbClr val="000000"/>
                </a:solidFill>
                <a:latin typeface="TimesNewRomanPSMT"/>
              </a:rPr>
              <a:t> </a:t>
            </a:r>
            <a:r>
              <a:rPr lang="en-US" sz="2200" dirty="0" err="1">
                <a:solidFill>
                  <a:srgbClr val="000000"/>
                </a:solidFill>
                <a:latin typeface="TimesNewRomanPSMT"/>
              </a:rPr>
              <a:t>thiết</a:t>
            </a:r>
            <a:r>
              <a:rPr lang="en-US" sz="2200" dirty="0">
                <a:solidFill>
                  <a:srgbClr val="000000"/>
                </a:solidFill>
                <a:latin typeface="TimesNewRomanPSMT"/>
              </a:rPr>
              <a:t> </a:t>
            </a:r>
            <a:r>
              <a:rPr lang="en-US" sz="2200" dirty="0" err="1">
                <a:solidFill>
                  <a:srgbClr val="000000"/>
                </a:solidFill>
                <a:latin typeface="TimesNewRomanPSMT"/>
              </a:rPr>
              <a:t>kế</a:t>
            </a:r>
            <a:endParaRPr lang="en-US" sz="2200" dirty="0">
              <a:solidFill>
                <a:srgbClr val="000000"/>
              </a:solidFill>
              <a:latin typeface="TimesNewRomanPSMT"/>
            </a:endParaRPr>
          </a:p>
          <a:p>
            <a:r>
              <a:rPr lang="en-US" sz="2200" dirty="0">
                <a:solidFill>
                  <a:srgbClr val="000000"/>
                </a:solidFill>
                <a:latin typeface="SymbolMT"/>
              </a:rPr>
              <a:t>• </a:t>
            </a:r>
            <a:r>
              <a:rPr lang="en-US" sz="2200" dirty="0">
                <a:solidFill>
                  <a:srgbClr val="000000"/>
                </a:solidFill>
                <a:latin typeface="TimesNewRomanPSMT"/>
              </a:rPr>
              <a:t>Checklist </a:t>
            </a:r>
            <a:r>
              <a:rPr lang="en-US" sz="2200" dirty="0" err="1">
                <a:solidFill>
                  <a:srgbClr val="000000"/>
                </a:solidFill>
                <a:latin typeface="TimesNewRomanPSMT"/>
              </a:rPr>
              <a:t>các</a:t>
            </a:r>
            <a:r>
              <a:rPr lang="en-US" sz="2200" dirty="0">
                <a:solidFill>
                  <a:srgbClr val="000000"/>
                </a:solidFill>
                <a:latin typeface="TimesNewRomanPSMT"/>
              </a:rPr>
              <a:t> </a:t>
            </a:r>
            <a:r>
              <a:rPr lang="en-US" sz="2200" dirty="0" err="1">
                <a:solidFill>
                  <a:srgbClr val="000000"/>
                </a:solidFill>
                <a:latin typeface="TimesNewRomanPSMT"/>
              </a:rPr>
              <a:t>công</a:t>
            </a:r>
            <a:r>
              <a:rPr lang="en-US" sz="2200" dirty="0">
                <a:solidFill>
                  <a:srgbClr val="000000"/>
                </a:solidFill>
                <a:latin typeface="TimesNewRomanPSMT"/>
              </a:rPr>
              <a:t> </a:t>
            </a:r>
            <a:r>
              <a:rPr lang="en-US" sz="2200" dirty="0" err="1">
                <a:solidFill>
                  <a:srgbClr val="000000"/>
                </a:solidFill>
                <a:latin typeface="TimesNewRomanPSMT"/>
              </a:rPr>
              <a:t>việc</a:t>
            </a:r>
            <a:r>
              <a:rPr lang="en-US" sz="2200" dirty="0">
                <a:solidFill>
                  <a:srgbClr val="000000"/>
                </a:solidFill>
                <a:latin typeface="TimesNewRomanPSMT"/>
              </a:rPr>
              <a:t> review</a:t>
            </a:r>
            <a:r>
              <a:rPr lang="en-US" sz="2200" dirty="0"/>
              <a:t> </a:t>
            </a:r>
            <a:br>
              <a:rPr lang="en-US" sz="2200" dirty="0"/>
            </a:br>
            <a:endParaRPr lang="en-US" sz="2200" dirty="0"/>
          </a:p>
        </p:txBody>
      </p:sp>
    </p:spTree>
    <p:extLst>
      <p:ext uri="{BB962C8B-B14F-4D97-AF65-F5344CB8AC3E}">
        <p14:creationId xmlns:p14="http://schemas.microsoft.com/office/powerpoint/2010/main" val="8874339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3598310" y="1690062"/>
            <a:ext cx="7818438" cy="3477875"/>
          </a:xfrm>
          <a:prstGeom prst="rect">
            <a:avLst/>
          </a:prstGeom>
          <a:noFill/>
        </p:spPr>
        <p:txBody>
          <a:bodyPr wrap="square">
            <a:spAutoFit/>
          </a:bodyPr>
          <a:lstStyle/>
          <a:p>
            <a:r>
              <a:rPr lang="vi-VN" sz="2200" b="1" i="1" dirty="0">
                <a:solidFill>
                  <a:srgbClr val="000000"/>
                </a:solidFill>
                <a:latin typeface="TimesNewRomanPS-BoldItalicMT"/>
              </a:rPr>
              <a:t>Phiên DR</a:t>
            </a:r>
          </a:p>
          <a:p>
            <a:r>
              <a:rPr lang="vi-VN" sz="2200" b="1" dirty="0">
                <a:solidFill>
                  <a:srgbClr val="000000"/>
                </a:solidFill>
                <a:latin typeface="TimesNewRomanPS-BoldItalicMT"/>
              </a:rPr>
              <a:t>Một cuộc họp phiên DR thông thường gồm có :</a:t>
            </a:r>
          </a:p>
          <a:p>
            <a:pPr marL="342900" indent="-342900">
              <a:buFont typeface="Arial" panose="020B0604020202020204" pitchFamily="34" charset="0"/>
              <a:buChar char="•"/>
            </a:pPr>
            <a:r>
              <a:rPr lang="vi-VN" sz="2200" dirty="0">
                <a:solidFill>
                  <a:srgbClr val="000000"/>
                </a:solidFill>
                <a:latin typeface="TimesNewRomanPS-BoldItalicMT"/>
              </a:rPr>
              <a:t>Trình diễn ngắn gọn về tài liệu thiết kế</a:t>
            </a:r>
          </a:p>
          <a:p>
            <a:pPr marL="342900" indent="-342900">
              <a:buFont typeface="Arial" panose="020B0604020202020204" pitchFamily="34" charset="0"/>
              <a:buChar char="•"/>
            </a:pPr>
            <a:r>
              <a:rPr lang="vi-VN" sz="2200" dirty="0">
                <a:solidFill>
                  <a:srgbClr val="000000"/>
                </a:solidFill>
                <a:latin typeface="TimesNewRomanPS-BoldItalicMT"/>
              </a:rPr>
              <a:t>Các bình luận của các thành viên review team</a:t>
            </a:r>
          </a:p>
          <a:p>
            <a:pPr marL="342900" indent="-342900">
              <a:buFont typeface="Arial" panose="020B0604020202020204" pitchFamily="34" charset="0"/>
              <a:buChar char="•"/>
            </a:pPr>
            <a:r>
              <a:rPr lang="vi-VN" sz="2200" dirty="0">
                <a:solidFill>
                  <a:srgbClr val="000000"/>
                </a:solidFill>
                <a:latin typeface="TimesNewRomanPS-BoldItalicMT"/>
              </a:rPr>
              <a:t>Kiểm tra và xác nhận thảo luận mỗi bình luận</a:t>
            </a:r>
          </a:p>
          <a:p>
            <a:pPr marL="342900" indent="-342900">
              <a:buFont typeface="Arial" panose="020B0604020202020204" pitchFamily="34" charset="0"/>
              <a:buChar char="•"/>
            </a:pPr>
            <a:r>
              <a:rPr lang="vi-VN" sz="2200" dirty="0">
                <a:solidFill>
                  <a:srgbClr val="000000"/>
                </a:solidFill>
                <a:latin typeface="TimesNewRomanPS-BoldItalicMT"/>
              </a:rPr>
              <a:t>Các quyết định về tài liệuthiết kế để xác định tiến trình dự án. Các quyết định có thể có 3 loại :</a:t>
            </a:r>
          </a:p>
          <a:p>
            <a:pPr marL="1257300" lvl="2" indent="-342900">
              <a:buFont typeface="Arial" panose="020B0604020202020204" pitchFamily="34" charset="0"/>
              <a:buChar char="•"/>
            </a:pPr>
            <a:r>
              <a:rPr lang="vi-VN" sz="2200" dirty="0">
                <a:solidFill>
                  <a:srgbClr val="000000"/>
                </a:solidFill>
                <a:latin typeface="TimesNewRomanPS-BoldItalicMT"/>
              </a:rPr>
              <a:t>Phê duyệt đầy đủ</a:t>
            </a:r>
          </a:p>
          <a:p>
            <a:pPr marL="1257300" lvl="2" indent="-342900">
              <a:buFont typeface="Arial" panose="020B0604020202020204" pitchFamily="34" charset="0"/>
              <a:buChar char="•"/>
            </a:pPr>
            <a:r>
              <a:rPr lang="vi-VN" sz="2200" dirty="0">
                <a:solidFill>
                  <a:srgbClr val="000000"/>
                </a:solidFill>
                <a:latin typeface="TimesNewRomanPS-BoldItalicMT"/>
              </a:rPr>
              <a:t>Phê duyệt từng phần</a:t>
            </a:r>
          </a:p>
          <a:p>
            <a:pPr marL="1257300" lvl="2" indent="-342900">
              <a:buFont typeface="Arial" panose="020B0604020202020204" pitchFamily="34" charset="0"/>
              <a:buChar char="•"/>
            </a:pPr>
            <a:r>
              <a:rPr lang="vi-VN" sz="2200" dirty="0">
                <a:solidFill>
                  <a:srgbClr val="000000"/>
                </a:solidFill>
                <a:latin typeface="TimesNewRomanPS-BoldItalicMT"/>
              </a:rPr>
              <a:t>Từ chối phê duyệt</a:t>
            </a:r>
          </a:p>
        </p:txBody>
      </p:sp>
    </p:spTree>
    <p:extLst>
      <p:ext uri="{BB962C8B-B14F-4D97-AF65-F5344CB8AC3E}">
        <p14:creationId xmlns:p14="http://schemas.microsoft.com/office/powerpoint/2010/main" val="38826764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3535362" y="1512795"/>
            <a:ext cx="7818438" cy="4154984"/>
          </a:xfrm>
          <a:prstGeom prst="rect">
            <a:avLst/>
          </a:prstGeom>
          <a:noFill/>
        </p:spPr>
        <p:txBody>
          <a:bodyPr wrap="square">
            <a:spAutoFit/>
          </a:bodyPr>
          <a:lstStyle/>
          <a:p>
            <a:r>
              <a:rPr lang="vi-VN" sz="2200" dirty="0">
                <a:solidFill>
                  <a:srgbClr val="000000"/>
                </a:solidFill>
                <a:latin typeface="TimesNewRomanPS-BoldItalicMT"/>
              </a:rPr>
              <a:t>Các hoạt động hậu review</a:t>
            </a:r>
          </a:p>
          <a:p>
            <a:r>
              <a:rPr lang="vi-VN" sz="2200" dirty="0">
                <a:solidFill>
                  <a:srgbClr val="000000"/>
                </a:solidFill>
                <a:latin typeface="TimesNewRomanPS-BoldItalicMT"/>
              </a:rPr>
              <a:t>Báo cáo Review</a:t>
            </a:r>
          </a:p>
          <a:p>
            <a:r>
              <a:rPr lang="vi-VN" sz="2200" dirty="0">
                <a:solidFill>
                  <a:srgbClr val="000000"/>
                </a:solidFill>
                <a:latin typeface="TimesNewRomanPS-BoldItalicMT"/>
              </a:rPr>
              <a:t>Review leader thực hiện sau phiên review</a:t>
            </a:r>
          </a:p>
          <a:p>
            <a:r>
              <a:rPr lang="vi-VN" sz="2200" dirty="0">
                <a:solidFill>
                  <a:srgbClr val="000000"/>
                </a:solidFill>
                <a:latin typeface="TimesNewRomanPS-BoldItalicMT"/>
              </a:rPr>
              <a:t>Bao gồm :</a:t>
            </a:r>
          </a:p>
          <a:p>
            <a:pPr marL="800100" lvl="1" indent="-342900">
              <a:buFont typeface="Arial" panose="020B0604020202020204" pitchFamily="34" charset="0"/>
              <a:buChar char="•"/>
            </a:pPr>
            <a:r>
              <a:rPr lang="vi-VN" sz="2200" dirty="0">
                <a:solidFill>
                  <a:srgbClr val="000000"/>
                </a:solidFill>
                <a:latin typeface="TimesNewRomanPS-BoldItalicMT"/>
              </a:rPr>
              <a:t>Tổng kết các thảo luận</a:t>
            </a:r>
            <a:r>
              <a:rPr lang="en-US" sz="2200" dirty="0">
                <a:solidFill>
                  <a:srgbClr val="000000"/>
                </a:solidFill>
                <a:latin typeface="TimesNewRomanPS-BoldItalicMT"/>
              </a:rPr>
              <a:t> </a:t>
            </a:r>
            <a:r>
              <a:rPr lang="vi-VN" sz="2200" dirty="0">
                <a:solidFill>
                  <a:srgbClr val="000000"/>
                </a:solidFill>
                <a:latin typeface="TimesNewRomanPS-BoldItalicMT"/>
              </a:rPr>
              <a:t>review</a:t>
            </a:r>
          </a:p>
          <a:p>
            <a:pPr marL="800100" lvl="1" indent="-342900">
              <a:buFont typeface="Arial" panose="020B0604020202020204" pitchFamily="34" charset="0"/>
              <a:buChar char="•"/>
            </a:pPr>
            <a:r>
              <a:rPr lang="vi-VN" sz="2200" dirty="0">
                <a:solidFill>
                  <a:srgbClr val="000000"/>
                </a:solidFill>
                <a:latin typeface="TimesNewRomanPS-BoldItalicMT"/>
              </a:rPr>
              <a:t>Quyết định về sự tiếp tục của dự án</a:t>
            </a:r>
          </a:p>
          <a:p>
            <a:pPr marL="800100" lvl="1" indent="-342900">
              <a:buFont typeface="Arial" panose="020B0604020202020204" pitchFamily="34" charset="0"/>
              <a:buChar char="•"/>
            </a:pPr>
            <a:r>
              <a:rPr lang="vi-VN" sz="2200" dirty="0">
                <a:solidFill>
                  <a:srgbClr val="000000"/>
                </a:solidFill>
                <a:latin typeface="TimesNewRomanPS-BoldItalicMT"/>
              </a:rPr>
              <a:t>Danh sách các hoạt động cần thiết phải làm</a:t>
            </a:r>
          </a:p>
          <a:p>
            <a:pPr marL="800100" lvl="1" indent="-342900">
              <a:buFont typeface="Arial" panose="020B0604020202020204" pitchFamily="34" charset="0"/>
              <a:buChar char="•"/>
            </a:pPr>
            <a:r>
              <a:rPr lang="vi-VN" sz="2200" dirty="0">
                <a:solidFill>
                  <a:srgbClr val="000000"/>
                </a:solidFill>
                <a:latin typeface="TimesNewRomanPS-BoldItalicMT"/>
              </a:rPr>
              <a:t>Tên thành viên chịu trách nhiệm theo sát việc hiệu chỉnh</a:t>
            </a:r>
          </a:p>
          <a:p>
            <a:r>
              <a:rPr lang="vi-VN" sz="2200" dirty="0">
                <a:solidFill>
                  <a:srgbClr val="000000"/>
                </a:solidFill>
                <a:latin typeface="TimesNewRomanPS-BoldItalicMT"/>
              </a:rPr>
              <a:t>Tiến trình theo dõi</a:t>
            </a:r>
          </a:p>
          <a:p>
            <a:pPr marL="800100" lvl="1" indent="-342900">
              <a:buFont typeface="Arial" panose="020B0604020202020204" pitchFamily="34" charset="0"/>
              <a:buChar char="•"/>
            </a:pPr>
            <a:r>
              <a:rPr lang="vi-VN" sz="2200" dirty="0">
                <a:solidFill>
                  <a:srgbClr val="000000"/>
                </a:solidFill>
                <a:latin typeface="TimesNewRomanPS-BoldItalicMT"/>
              </a:rPr>
              <a:t>Review leader thực hiện</a:t>
            </a:r>
          </a:p>
          <a:p>
            <a:pPr marL="800100" lvl="1" indent="-342900">
              <a:buFont typeface="Arial" panose="020B0604020202020204" pitchFamily="34" charset="0"/>
              <a:buChar char="•"/>
            </a:pPr>
            <a:r>
              <a:rPr lang="vi-VN" sz="2200" dirty="0">
                <a:solidFill>
                  <a:srgbClr val="000000"/>
                </a:solidFill>
                <a:latin typeface="TimesNewRomanPS-BoldItalicMT"/>
              </a:rPr>
              <a:t>Chắc rằng việc hiệu chỉnh được thực hiện đúng đắn</a:t>
            </a:r>
          </a:p>
          <a:p>
            <a:r>
              <a:rPr lang="vi-VN" sz="2200" dirty="0">
                <a:solidFill>
                  <a:srgbClr val="000000"/>
                </a:solidFill>
                <a:latin typeface="TimesNewRomanPS-BoldItalicMT"/>
              </a:rPr>
              <a:t>Việc theo dõi cầnđược ghi lại</a:t>
            </a:r>
            <a:endParaRPr lang="en-US" sz="2200" dirty="0"/>
          </a:p>
        </p:txBody>
      </p:sp>
    </p:spTree>
    <p:extLst>
      <p:ext uri="{BB962C8B-B14F-4D97-AF65-F5344CB8AC3E}">
        <p14:creationId xmlns:p14="http://schemas.microsoft.com/office/powerpoint/2010/main" val="34208511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3146080" y="1532674"/>
            <a:ext cx="7818438" cy="4154984"/>
          </a:xfrm>
          <a:prstGeom prst="rect">
            <a:avLst/>
          </a:prstGeom>
          <a:noFill/>
        </p:spPr>
        <p:txBody>
          <a:bodyPr wrap="square">
            <a:spAutoFit/>
          </a:bodyPr>
          <a:lstStyle/>
          <a:p>
            <a:r>
              <a:rPr lang="vi-VN" sz="2200" b="1" dirty="0">
                <a:solidFill>
                  <a:srgbClr val="000000"/>
                </a:solidFill>
                <a:latin typeface="TimesNewRomanPS-BoldItalicMT"/>
              </a:rPr>
              <a:t>Rà</a:t>
            </a:r>
            <a:r>
              <a:rPr lang="en-US" sz="2200" b="1" dirty="0">
                <a:solidFill>
                  <a:srgbClr val="000000"/>
                </a:solidFill>
                <a:latin typeface="TimesNewRomanPS-BoldItalicMT"/>
              </a:rPr>
              <a:t> </a:t>
            </a:r>
            <a:r>
              <a:rPr lang="vi-VN" sz="2200" b="1" dirty="0">
                <a:solidFill>
                  <a:srgbClr val="000000"/>
                </a:solidFill>
                <a:latin typeface="TimesNewRomanPS-BoldItalicMT"/>
              </a:rPr>
              <a:t>soát ngang hàng</a:t>
            </a:r>
          </a:p>
          <a:p>
            <a:r>
              <a:rPr lang="vi-VN" sz="2200" dirty="0">
                <a:solidFill>
                  <a:srgbClr val="000000"/>
                </a:solidFill>
                <a:latin typeface="TimesNewRomanPS-BoldItalicMT"/>
              </a:rPr>
              <a:t>Mục đích chính của peer review là xác định lỗi và độ lệch dựa vào các chuẩn.Có hai phương pháp peer reviews:</a:t>
            </a:r>
          </a:p>
          <a:p>
            <a:pPr marL="342900" indent="-342900">
              <a:buFont typeface="Arial" panose="020B0604020202020204" pitchFamily="34" charset="0"/>
              <a:buChar char="•"/>
            </a:pPr>
            <a:r>
              <a:rPr lang="en-US" sz="2200" dirty="0">
                <a:solidFill>
                  <a:srgbClr val="000000"/>
                </a:solidFill>
                <a:latin typeface="TimesNewRomanPS-BoldItalicMT"/>
              </a:rPr>
              <a:t>X</a:t>
            </a:r>
            <a:r>
              <a:rPr lang="vi-VN" sz="2200" dirty="0">
                <a:solidFill>
                  <a:srgbClr val="000000"/>
                </a:solidFill>
                <a:latin typeface="TimesNewRomanPS-BoldItalicMT"/>
              </a:rPr>
              <a:t>ét duyệt (inspection)</a:t>
            </a:r>
          </a:p>
          <a:p>
            <a:pPr marL="342900" indent="-342900">
              <a:buFont typeface="Arial" panose="020B0604020202020204" pitchFamily="34" charset="0"/>
              <a:buChar char="•"/>
            </a:pPr>
            <a:r>
              <a:rPr lang="en-US" sz="2200" dirty="0">
                <a:solidFill>
                  <a:srgbClr val="000000"/>
                </a:solidFill>
                <a:latin typeface="TimesNewRomanPS-BoldItalicMT"/>
              </a:rPr>
              <a:t>K</a:t>
            </a:r>
            <a:r>
              <a:rPr lang="vi-VN" sz="2200" dirty="0">
                <a:solidFill>
                  <a:srgbClr val="000000"/>
                </a:solidFill>
                <a:latin typeface="TimesNewRomanPS-BoldItalicMT"/>
              </a:rPr>
              <a:t>iểm tra từng bước (walkthrough).</a:t>
            </a:r>
          </a:p>
          <a:p>
            <a:r>
              <a:rPr lang="vi-VN" sz="2200" dirty="0">
                <a:solidFill>
                  <a:srgbClr val="000000"/>
                </a:solidFill>
                <a:latin typeface="TimesNewRomanPS-BoldItalicMT"/>
              </a:rPr>
              <a:t>Walkthrough phát hiện sai sót và ghi chú lên tàiliệu.</a:t>
            </a:r>
            <a:endParaRPr lang="en-US" sz="2200" dirty="0">
              <a:solidFill>
                <a:srgbClr val="000000"/>
              </a:solidFill>
              <a:latin typeface="TimesNewRomanPS-BoldItalicMT"/>
            </a:endParaRPr>
          </a:p>
          <a:p>
            <a:r>
              <a:rPr lang="vi-VN" sz="2200" dirty="0">
                <a:solidFill>
                  <a:srgbClr val="000000"/>
                </a:solidFill>
                <a:latin typeface="TimesNewRomanPS-BoldItalicMT"/>
              </a:rPr>
              <a:t>Inspection phát hiện sai sót và kết hợp với nỗ lực để cải tiến.</a:t>
            </a:r>
          </a:p>
          <a:p>
            <a:endParaRPr lang="en-US" sz="2200" dirty="0">
              <a:solidFill>
                <a:srgbClr val="000000"/>
              </a:solidFill>
              <a:latin typeface="TimesNewRomanPS-BoldItalicMT"/>
            </a:endParaRPr>
          </a:p>
          <a:p>
            <a:r>
              <a:rPr lang="vi-VN" sz="2200" dirty="0">
                <a:solidFill>
                  <a:srgbClr val="000000"/>
                </a:solidFill>
                <a:latin typeface="TimesNewRomanPS-BoldItalicMT"/>
              </a:rPr>
              <a:t>Những người tham gia vào peer reviews</a:t>
            </a:r>
          </a:p>
          <a:p>
            <a:r>
              <a:rPr lang="vi-VN" sz="2200" dirty="0">
                <a:solidFill>
                  <a:srgbClr val="000000"/>
                </a:solidFill>
                <a:latin typeface="TimesNewRomanPS-BoldItalicMT"/>
              </a:rPr>
              <a:t>Một đội peer review tối ưu 3-5 người tham gia.</a:t>
            </a:r>
          </a:p>
          <a:p>
            <a:r>
              <a:rPr lang="vi-VN" sz="2200" dirty="0">
                <a:solidFill>
                  <a:srgbClr val="000000"/>
                </a:solidFill>
                <a:latin typeface="TimesNewRomanPS-BoldItalicMT"/>
              </a:rPr>
              <a:t>Tất cả những người tham gia nên là những  người cùng địa vị của nhà thiết kế hệ thống phần mềm.</a:t>
            </a:r>
            <a:endParaRPr lang="en-US" sz="2200" dirty="0"/>
          </a:p>
        </p:txBody>
      </p:sp>
    </p:spTree>
    <p:extLst>
      <p:ext uri="{BB962C8B-B14F-4D97-AF65-F5344CB8AC3E}">
        <p14:creationId xmlns:p14="http://schemas.microsoft.com/office/powerpoint/2010/main" val="1801163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1.1.1 Phần</a:t>
            </a:r>
            <a:r>
              <a:rPr spc="-60" dirty="0"/>
              <a:t> </a:t>
            </a:r>
            <a:r>
              <a:rPr spc="-5" dirty="0"/>
              <a:t>mềm</a:t>
            </a:r>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13</a:t>
            </a:fld>
            <a:endParaRPr sz="1000">
              <a:latin typeface="Arial"/>
              <a:cs typeface="Arial"/>
            </a:endParaRPr>
          </a:p>
        </p:txBody>
      </p:sp>
      <p:pic>
        <p:nvPicPr>
          <p:cNvPr id="3" name="Picture 2"/>
          <p:cNvPicPr>
            <a:picLocks noChangeAspect="1"/>
          </p:cNvPicPr>
          <p:nvPr/>
        </p:nvPicPr>
        <p:blipFill>
          <a:blip r:embed="rId2"/>
          <a:stretch>
            <a:fillRect/>
          </a:stretch>
        </p:blipFill>
        <p:spPr>
          <a:xfrm>
            <a:off x="3152361" y="3239260"/>
            <a:ext cx="8096250" cy="3448050"/>
          </a:xfrm>
          <a:prstGeom prst="rect">
            <a:avLst/>
          </a:prstGeom>
        </p:spPr>
      </p:pic>
      <p:pic>
        <p:nvPicPr>
          <p:cNvPr id="2050" name="Picture 2" descr="Gangnam Style&amp;#39;, &amp;#39;Fantastic Baby&amp;#39; và những bản hit Kpop tròn 10 tuổ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9092" y="368635"/>
            <a:ext cx="2786269" cy="278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5602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3379649" y="1597279"/>
            <a:ext cx="7818438" cy="3785652"/>
          </a:xfrm>
          <a:prstGeom prst="rect">
            <a:avLst/>
          </a:prstGeom>
          <a:noFill/>
        </p:spPr>
        <p:txBody>
          <a:bodyPr wrap="square">
            <a:spAutoFit/>
          </a:bodyPr>
          <a:lstStyle/>
          <a:p>
            <a:r>
              <a:rPr lang="vi-VN" sz="2400" dirty="0">
                <a:solidFill>
                  <a:srgbClr val="000000"/>
                </a:solidFill>
                <a:latin typeface="TimesNewRomanPS-BoldItalicMT"/>
              </a:rPr>
              <a:t>Một</a:t>
            </a:r>
            <a:r>
              <a:rPr lang="en-US" sz="2400" dirty="0">
                <a:solidFill>
                  <a:srgbClr val="000000"/>
                </a:solidFill>
                <a:latin typeface="TimesNewRomanPS-BoldItalicMT"/>
              </a:rPr>
              <a:t> </a:t>
            </a:r>
            <a:r>
              <a:rPr lang="vi-VN" sz="2400" dirty="0">
                <a:solidFill>
                  <a:srgbClr val="000000"/>
                </a:solidFill>
                <a:latin typeface="TimesNewRomanPS-BoldItalicMT"/>
              </a:rPr>
              <a:t>đội peer review đề cử bao gồm:</a:t>
            </a:r>
          </a:p>
          <a:p>
            <a:pPr marL="342900" indent="-342900">
              <a:buFont typeface="Arial" panose="020B0604020202020204" pitchFamily="34" charset="0"/>
              <a:buChar char="•"/>
            </a:pPr>
            <a:r>
              <a:rPr lang="vi-VN" sz="2400" dirty="0">
                <a:solidFill>
                  <a:srgbClr val="000000"/>
                </a:solidFill>
                <a:latin typeface="TimesNewRomanPS-BoldItalicMT"/>
              </a:rPr>
              <a:t>Một leader review.</a:t>
            </a:r>
          </a:p>
          <a:p>
            <a:pPr marL="342900" indent="-342900">
              <a:buFont typeface="Arial" panose="020B0604020202020204" pitchFamily="34" charset="0"/>
              <a:buChar char="•"/>
            </a:pPr>
            <a:r>
              <a:rPr lang="vi-VN" sz="2400" dirty="0">
                <a:solidFill>
                  <a:srgbClr val="000000"/>
                </a:solidFill>
                <a:latin typeface="TimesNewRomanPS-BoldItalicMT"/>
              </a:rPr>
              <a:t>Một người thực thi (author).</a:t>
            </a:r>
          </a:p>
          <a:p>
            <a:pPr marL="342900" indent="-342900">
              <a:buFont typeface="Arial" panose="020B0604020202020204" pitchFamily="34" charset="0"/>
              <a:buChar char="•"/>
            </a:pPr>
            <a:r>
              <a:rPr lang="vi-VN" sz="2400" dirty="0">
                <a:solidFill>
                  <a:srgbClr val="000000"/>
                </a:solidFill>
                <a:latin typeface="TimesNewRomanPS-BoldItalicMT"/>
              </a:rPr>
              <a:t>Các chuyên gia đặc biệt (specialized professionals).</a:t>
            </a:r>
            <a:endParaRPr lang="en-US" sz="2400" dirty="0">
              <a:solidFill>
                <a:srgbClr val="000000"/>
              </a:solidFill>
              <a:latin typeface="TimesNewRomanPS-BoldItalicMT"/>
            </a:endParaRPr>
          </a:p>
          <a:p>
            <a:endParaRPr lang="vi-VN" sz="2400" dirty="0">
              <a:solidFill>
                <a:srgbClr val="000000"/>
              </a:solidFill>
              <a:latin typeface="TimesNewRomanPS-BoldItalicMT"/>
            </a:endParaRPr>
          </a:p>
          <a:p>
            <a:r>
              <a:rPr lang="vi-VN" sz="2400" dirty="0">
                <a:solidFill>
                  <a:srgbClr val="000000"/>
                </a:solidFill>
                <a:latin typeface="TimesNewRomanPS-BoldItalicMT"/>
              </a:rPr>
              <a:t>Phân công trách nhiệm trong đội (team assignments)</a:t>
            </a:r>
            <a:endParaRPr lang="en-US" sz="2400" dirty="0">
              <a:solidFill>
                <a:srgbClr val="000000"/>
              </a:solidFill>
              <a:latin typeface="TimesNewRomanPS-BoldItalicMT"/>
            </a:endParaRPr>
          </a:p>
          <a:p>
            <a:endParaRPr lang="vi-VN" sz="2400" dirty="0">
              <a:solidFill>
                <a:srgbClr val="000000"/>
              </a:solidFill>
              <a:latin typeface="TimesNewRomanPS-BoldItalicMT"/>
            </a:endParaRPr>
          </a:p>
          <a:p>
            <a:r>
              <a:rPr lang="vi-VN" sz="2400" dirty="0">
                <a:solidFill>
                  <a:srgbClr val="000000"/>
                </a:solidFill>
                <a:latin typeface="TimesNewRomanPS-BoldItalicMT"/>
              </a:rPr>
              <a:t>Hai trong số các thành viên sẽ là:</a:t>
            </a:r>
          </a:p>
          <a:p>
            <a:pPr marL="342900" indent="-342900">
              <a:buFont typeface="Arial" panose="020B0604020202020204" pitchFamily="34" charset="0"/>
              <a:buChar char="•"/>
            </a:pPr>
            <a:r>
              <a:rPr lang="en-US" sz="2400" dirty="0">
                <a:solidFill>
                  <a:srgbClr val="000000"/>
                </a:solidFill>
                <a:latin typeface="TimesNewRomanPS-BoldItalicMT"/>
              </a:rPr>
              <a:t>M</a:t>
            </a:r>
            <a:r>
              <a:rPr lang="vi-VN" sz="2400" dirty="0">
                <a:solidFill>
                  <a:srgbClr val="000000"/>
                </a:solidFill>
                <a:latin typeface="TimesNewRomanPS-BoldItalicMT"/>
              </a:rPr>
              <a:t>ột người dẫn chương trình</a:t>
            </a:r>
          </a:p>
          <a:p>
            <a:pPr marL="342900" indent="-342900">
              <a:buFont typeface="Arial" panose="020B0604020202020204" pitchFamily="34" charset="0"/>
              <a:buChar char="•"/>
            </a:pPr>
            <a:r>
              <a:rPr lang="vi-VN" sz="2400" dirty="0">
                <a:solidFill>
                  <a:srgbClr val="000000"/>
                </a:solidFill>
                <a:latin typeface="TimesNewRomanPS-BoldItalicMT"/>
              </a:rPr>
              <a:t>Một</a:t>
            </a:r>
            <a:r>
              <a:rPr lang="en-US" sz="2400" dirty="0">
                <a:solidFill>
                  <a:srgbClr val="000000"/>
                </a:solidFill>
                <a:latin typeface="TimesNewRomanPS-BoldItalicMT"/>
              </a:rPr>
              <a:t> </a:t>
            </a:r>
            <a:r>
              <a:rPr lang="vi-VN" sz="2400" dirty="0">
                <a:solidFill>
                  <a:srgbClr val="000000"/>
                </a:solidFill>
                <a:latin typeface="TimesNewRomanPS-BoldItalicMT"/>
              </a:rPr>
              <a:t>người viết tài liệu trong cuộc thảo luận.</a:t>
            </a:r>
            <a:endParaRPr lang="en-US" sz="2400" dirty="0"/>
          </a:p>
        </p:txBody>
      </p:sp>
    </p:spTree>
    <p:extLst>
      <p:ext uri="{BB962C8B-B14F-4D97-AF65-F5344CB8AC3E}">
        <p14:creationId xmlns:p14="http://schemas.microsoft.com/office/powerpoint/2010/main" val="8668830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3369710" y="1502857"/>
            <a:ext cx="7818438" cy="4154984"/>
          </a:xfrm>
          <a:prstGeom prst="rect">
            <a:avLst/>
          </a:prstGeom>
          <a:noFill/>
        </p:spPr>
        <p:txBody>
          <a:bodyPr wrap="square">
            <a:spAutoFit/>
          </a:bodyPr>
          <a:lstStyle/>
          <a:p>
            <a:pPr algn="just"/>
            <a:r>
              <a:rPr lang="vi-VN" sz="2200" dirty="0"/>
              <a:t>Chuẩn bị cho phiên peer review</a:t>
            </a:r>
            <a:endParaRPr lang="en-US" sz="2200" dirty="0"/>
          </a:p>
          <a:p>
            <a:pPr algn="just"/>
            <a:r>
              <a:rPr lang="vi-VN" sz="2200" dirty="0"/>
              <a:t>Leader:</a:t>
            </a:r>
          </a:p>
          <a:p>
            <a:pPr marL="342900" indent="-342900" algn="just">
              <a:buFont typeface="Arial" panose="020B0604020202020204" pitchFamily="34" charset="0"/>
              <a:buChar char="•"/>
            </a:pPr>
            <a:r>
              <a:rPr lang="vi-VN" sz="2200" dirty="0"/>
              <a:t>Xác định những đoạn trong tài liệu thiết kế sẽ đuợc review</a:t>
            </a:r>
          </a:p>
          <a:p>
            <a:pPr marL="342900" indent="-342900" algn="just">
              <a:buFont typeface="Arial" panose="020B0604020202020204" pitchFamily="34" charset="0"/>
              <a:buChar char="•"/>
            </a:pPr>
            <a:r>
              <a:rPr lang="vi-VN" sz="2200" dirty="0"/>
              <a:t>Lựa chọn thành viên nhóm</a:t>
            </a:r>
          </a:p>
          <a:p>
            <a:pPr marL="342900" indent="-342900" algn="just">
              <a:buFont typeface="Arial" panose="020B0604020202020204" pitchFamily="34" charset="0"/>
              <a:buChar char="•"/>
            </a:pPr>
            <a:r>
              <a:rPr lang="vi-VN" sz="2200" dirty="0"/>
              <a:t>Lập lịch cho những phiên review</a:t>
            </a:r>
          </a:p>
          <a:p>
            <a:pPr marL="342900" indent="-342900" algn="just">
              <a:buFont typeface="Arial" panose="020B0604020202020204" pitchFamily="34" charset="0"/>
              <a:buChar char="•"/>
            </a:pPr>
            <a:r>
              <a:rPr lang="vi-VN" sz="2200" dirty="0"/>
              <a:t>Đưa tài liệu cho các thành viên trong đội trước phiên review</a:t>
            </a:r>
          </a:p>
          <a:p>
            <a:pPr algn="just"/>
            <a:endParaRPr lang="en-US" sz="2200" dirty="0"/>
          </a:p>
          <a:p>
            <a:pPr algn="just"/>
            <a:r>
              <a:rPr lang="vi-VN" sz="2200" dirty="0"/>
              <a:t>Đội peer review: yêu cầu của inspection khá tỉ mỉ, còn</a:t>
            </a:r>
            <a:r>
              <a:rPr lang="en-US" sz="2200" dirty="0"/>
              <a:t> W</a:t>
            </a:r>
            <a:r>
              <a:rPr lang="vi-VN" sz="2200" dirty="0"/>
              <a:t>alkthrough chỉ yêu cầu đơn giản.</a:t>
            </a:r>
          </a:p>
          <a:p>
            <a:pPr marL="342900" indent="-342900" algn="just">
              <a:buFont typeface="Arial" panose="020B0604020202020204" pitchFamily="34" charset="0"/>
              <a:buChar char="•"/>
            </a:pPr>
            <a:r>
              <a:rPr lang="vi-VN" sz="2200" dirty="0"/>
              <a:t>Inspection: Đọc &amp; liệt kê chú thích của họ</a:t>
            </a:r>
          </a:p>
          <a:p>
            <a:pPr marL="342900" indent="-342900" algn="just">
              <a:buFont typeface="Arial" panose="020B0604020202020204" pitchFamily="34" charset="0"/>
              <a:buChar char="•"/>
            </a:pPr>
            <a:r>
              <a:rPr lang="vi-VN" sz="2200" dirty="0"/>
              <a:t>Walkthrough : Đọc các đoạn sẽ được review</a:t>
            </a:r>
            <a:endParaRPr lang="en-US" sz="2200" dirty="0"/>
          </a:p>
        </p:txBody>
      </p:sp>
    </p:spTree>
    <p:extLst>
      <p:ext uri="{BB962C8B-B14F-4D97-AF65-F5344CB8AC3E}">
        <p14:creationId xmlns:p14="http://schemas.microsoft.com/office/powerpoint/2010/main" val="21347500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6" name="TextBox 5">
            <a:extLst>
              <a:ext uri="{FF2B5EF4-FFF2-40B4-BE49-F238E27FC236}">
                <a16:creationId xmlns:a16="http://schemas.microsoft.com/office/drawing/2014/main" id="{C89D17E8-AEE9-45AD-9E59-8583045AC615}"/>
              </a:ext>
            </a:extLst>
          </p:cNvPr>
          <p:cNvSpPr txBox="1"/>
          <p:nvPr/>
        </p:nvSpPr>
        <p:spPr>
          <a:xfrm>
            <a:off x="2877723" y="1393526"/>
            <a:ext cx="7818438" cy="5170646"/>
          </a:xfrm>
          <a:prstGeom prst="rect">
            <a:avLst/>
          </a:prstGeom>
          <a:noFill/>
        </p:spPr>
        <p:txBody>
          <a:bodyPr wrap="square">
            <a:spAutoFit/>
          </a:bodyPr>
          <a:lstStyle/>
          <a:p>
            <a:pPr algn="just"/>
            <a:r>
              <a:rPr lang="vi-VN" sz="2200" b="1" dirty="0">
                <a:solidFill>
                  <a:srgbClr val="000000"/>
                </a:solidFill>
                <a:latin typeface="TimesNewRomanPS-BoldMT"/>
              </a:rPr>
              <a:t>Phiên peer review</a:t>
            </a:r>
          </a:p>
          <a:p>
            <a:pPr algn="just"/>
            <a:r>
              <a:rPr lang="vi-VN" sz="2200" dirty="0">
                <a:solidFill>
                  <a:srgbClr val="000000"/>
                </a:solidFill>
                <a:latin typeface="TimesNewRomanPSMT"/>
              </a:rPr>
              <a:t>Inspection :</a:t>
            </a:r>
          </a:p>
          <a:p>
            <a:pPr algn="just"/>
            <a:r>
              <a:rPr lang="vi-VN" sz="2200" dirty="0">
                <a:solidFill>
                  <a:srgbClr val="000000"/>
                </a:solidFill>
                <a:latin typeface="CourierNewPSMT"/>
              </a:rPr>
              <a:t>o </a:t>
            </a:r>
            <a:r>
              <a:rPr lang="vi-VN" sz="2200" dirty="0">
                <a:solidFill>
                  <a:srgbClr val="000000"/>
                </a:solidFill>
                <a:latin typeface="TimesNewRomanPSMT"/>
              </a:rPr>
              <a:t>Presenter đọc một đoạn tài liệu và thêm vào nếu cần thiết.</a:t>
            </a:r>
            <a:endParaRPr lang="vi-VN" sz="2200" dirty="0"/>
          </a:p>
          <a:p>
            <a:pPr algn="just"/>
            <a:r>
              <a:rPr lang="vi-VN" sz="2200" dirty="0">
                <a:solidFill>
                  <a:srgbClr val="000000"/>
                </a:solidFill>
                <a:latin typeface="CourierNewPSMT"/>
              </a:rPr>
              <a:t>o </a:t>
            </a:r>
            <a:r>
              <a:rPr lang="vi-VN" sz="2200" dirty="0">
                <a:solidFill>
                  <a:srgbClr val="000000"/>
                </a:solidFill>
                <a:latin typeface="TimesNewRomanPSMT"/>
              </a:rPr>
              <a:t>Những người liên quan hoặc đưa ra chú thích, hoặc phản ứng với</a:t>
            </a:r>
          </a:p>
          <a:p>
            <a:pPr algn="just"/>
            <a:r>
              <a:rPr lang="vi-VN" sz="2200" dirty="0">
                <a:solidFill>
                  <a:srgbClr val="000000"/>
                </a:solidFill>
                <a:latin typeface="TimesNewRomanPSMT"/>
              </a:rPr>
              <a:t>những lời chú thích trong tài liệu. Walkthrough:</a:t>
            </a:r>
          </a:p>
          <a:p>
            <a:pPr algn="just"/>
            <a:r>
              <a:rPr lang="vi-VN" sz="2200" dirty="0">
                <a:solidFill>
                  <a:srgbClr val="000000"/>
                </a:solidFill>
                <a:latin typeface="CourierNewPSMT"/>
              </a:rPr>
              <a:t>o </a:t>
            </a:r>
            <a:r>
              <a:rPr lang="vi-VN" sz="2200" dirty="0">
                <a:solidFill>
                  <a:srgbClr val="000000"/>
                </a:solidFill>
                <a:latin typeface="TimesNewRomanPSMT"/>
              </a:rPr>
              <a:t>Bắt đầu bằng sự trình bày ngắn của author (thường ko phải là presenter)</a:t>
            </a:r>
            <a:r>
              <a:rPr lang="en-US" sz="2200" dirty="0">
                <a:solidFill>
                  <a:srgbClr val="000000"/>
                </a:solidFill>
                <a:latin typeface="TimesNewRomanPSMT"/>
              </a:rPr>
              <a:t> </a:t>
            </a:r>
            <a:r>
              <a:rPr lang="vi-VN" sz="2200" dirty="0">
                <a:solidFill>
                  <a:srgbClr val="000000"/>
                </a:solidFill>
                <a:latin typeface="TimesNewRomanPSMT"/>
              </a:rPr>
              <a:t>hoặc tổng quan về dự án và những đoạn thiết kế sẽ được review.</a:t>
            </a:r>
          </a:p>
          <a:p>
            <a:pPr algn="just"/>
            <a:r>
              <a:rPr lang="vi-VN" sz="2200" dirty="0">
                <a:solidFill>
                  <a:srgbClr val="000000"/>
                </a:solidFill>
                <a:latin typeface="CourierNewPSMT"/>
              </a:rPr>
              <a:t>o </a:t>
            </a:r>
            <a:r>
              <a:rPr lang="vi-VN" sz="2200" dirty="0">
                <a:solidFill>
                  <a:srgbClr val="000000"/>
                </a:solidFill>
                <a:latin typeface="TimesNewRomanPSMT"/>
              </a:rPr>
              <a:t>Ghi lại vị trí, mô tả, kiểu, đặc điểm (sai sót, những phần thiếu, những phần</a:t>
            </a:r>
            <a:r>
              <a:rPr lang="en-US" sz="2200" dirty="0">
                <a:solidFill>
                  <a:srgbClr val="000000"/>
                </a:solidFill>
                <a:latin typeface="TimesNewRomanPSMT"/>
              </a:rPr>
              <a:t> </a:t>
            </a:r>
            <a:r>
              <a:rPr lang="vi-VN" sz="2200" dirty="0">
                <a:solidFill>
                  <a:srgbClr val="000000"/>
                </a:solidFill>
                <a:latin typeface="TimesNewRomanPSMT"/>
              </a:rPr>
              <a:t>thêm vào) của mỗi lỗi được chấp nhận.</a:t>
            </a:r>
          </a:p>
          <a:p>
            <a:pPr algn="just"/>
            <a:endParaRPr lang="en-US" sz="2200" b="1" dirty="0">
              <a:solidFill>
                <a:srgbClr val="000000"/>
              </a:solidFill>
              <a:latin typeface="TimesNewRomanPS-BoldMT"/>
            </a:endParaRPr>
          </a:p>
          <a:p>
            <a:pPr algn="just"/>
            <a:r>
              <a:rPr lang="vi-VN" sz="2200" b="1" dirty="0">
                <a:solidFill>
                  <a:srgbClr val="000000"/>
                </a:solidFill>
                <a:latin typeface="TimesNewRomanPS-BoldMT"/>
              </a:rPr>
              <a:t>Quy tắc thời gian</a:t>
            </a:r>
            <a:r>
              <a:rPr lang="vi-VN" sz="2200" dirty="0">
                <a:solidFill>
                  <a:srgbClr val="000000"/>
                </a:solidFill>
                <a:latin typeface="TimesNewRomanPSMT"/>
              </a:rPr>
              <a:t>: phiên không nên vượt quá 2 giờ, hoặc lập lịch không nhiều hơn 2 ngày.</a:t>
            </a:r>
            <a:endParaRPr lang="en-US" sz="2200" dirty="0">
              <a:solidFill>
                <a:srgbClr val="000000"/>
              </a:solidFill>
              <a:latin typeface="TimesNewRomanPSMT"/>
            </a:endParaRPr>
          </a:p>
          <a:p>
            <a:pPr algn="just"/>
            <a:r>
              <a:rPr lang="vi-VN" sz="2200" dirty="0"/>
              <a:t> </a:t>
            </a:r>
            <a:br>
              <a:rPr lang="vi-VN" sz="2200" dirty="0"/>
            </a:br>
            <a:endParaRPr lang="en-US" sz="2200" dirty="0"/>
          </a:p>
        </p:txBody>
      </p:sp>
    </p:spTree>
    <p:extLst>
      <p:ext uri="{BB962C8B-B14F-4D97-AF65-F5344CB8AC3E}">
        <p14:creationId xmlns:p14="http://schemas.microsoft.com/office/powerpoint/2010/main" val="24074498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133</a:t>
            </a:fld>
            <a:endParaRPr sz="1000">
              <a:latin typeface="Arial"/>
              <a:cs typeface="Arial"/>
            </a:endParaRPr>
          </a:p>
        </p:txBody>
      </p:sp>
      <p:sp>
        <p:nvSpPr>
          <p:cNvPr id="6" name="TextBox 5">
            <a:extLst>
              <a:ext uri="{FF2B5EF4-FFF2-40B4-BE49-F238E27FC236}">
                <a16:creationId xmlns:a16="http://schemas.microsoft.com/office/drawing/2014/main" id="{C89D17E8-AEE9-45AD-9E59-8583045AC615}"/>
              </a:ext>
            </a:extLst>
          </p:cNvPr>
          <p:cNvSpPr txBox="1"/>
          <p:nvPr/>
        </p:nvSpPr>
        <p:spPr>
          <a:xfrm>
            <a:off x="3260380" y="1766244"/>
            <a:ext cx="7818438" cy="3631763"/>
          </a:xfrm>
          <a:prstGeom prst="rect">
            <a:avLst/>
          </a:prstGeom>
          <a:noFill/>
        </p:spPr>
        <p:txBody>
          <a:bodyPr wrap="square">
            <a:spAutoFit/>
          </a:bodyPr>
          <a:lstStyle/>
          <a:p>
            <a:r>
              <a:rPr lang="vi-VN" sz="2300" b="1" dirty="0">
                <a:solidFill>
                  <a:srgbClr val="1F3763"/>
                </a:solidFill>
                <a:latin typeface="Calibri-Light"/>
              </a:rPr>
              <a:t>Ý kiến chuyên gia</a:t>
            </a:r>
          </a:p>
          <a:p>
            <a:r>
              <a:rPr lang="vi-VN" sz="2300" dirty="0">
                <a:solidFill>
                  <a:srgbClr val="000000"/>
                </a:solidFill>
                <a:latin typeface="TimesNewRomanPSMT"/>
              </a:rPr>
              <a:t>Ý kiến của chuyên ra rất hữu ích trong những trường hợp sau:</a:t>
            </a:r>
          </a:p>
          <a:p>
            <a:r>
              <a:rPr lang="vi-VN" sz="2300" dirty="0">
                <a:solidFill>
                  <a:srgbClr val="000000"/>
                </a:solidFill>
                <a:latin typeface="CourierNewPSMT"/>
              </a:rPr>
              <a:t>o </a:t>
            </a:r>
            <a:r>
              <a:rPr lang="vi-VN" sz="2300" dirty="0">
                <a:solidFill>
                  <a:srgbClr val="000000"/>
                </a:solidFill>
                <a:latin typeface="TimesNewRomanPSMT"/>
              </a:rPr>
              <a:t>Thiếu sự hiểu biết đầy đủ về lĩnh vực nào đó.</a:t>
            </a:r>
          </a:p>
          <a:p>
            <a:r>
              <a:rPr lang="vi-VN" sz="2300" dirty="0">
                <a:solidFill>
                  <a:srgbClr val="000000"/>
                </a:solidFill>
                <a:latin typeface="CourierNewPSMT"/>
              </a:rPr>
              <a:t>o </a:t>
            </a:r>
            <a:r>
              <a:rPr lang="vi-VN" sz="2300" dirty="0">
                <a:solidFill>
                  <a:srgbClr val="000000"/>
                </a:solidFill>
                <a:latin typeface="TimesNewRomanPSMT"/>
              </a:rPr>
              <a:t>Tạm thời thiếu những người chuyên nghiệp để tham gia vào đội xem xét lại</a:t>
            </a:r>
          </a:p>
          <a:p>
            <a:r>
              <a:rPr lang="vi-VN" sz="2300" dirty="0">
                <a:solidFill>
                  <a:srgbClr val="000000"/>
                </a:solidFill>
                <a:latin typeface="CourierNewPSMT"/>
              </a:rPr>
              <a:t>o </a:t>
            </a:r>
            <a:r>
              <a:rPr lang="vi-VN" sz="2300" dirty="0">
                <a:solidFill>
                  <a:srgbClr val="000000"/>
                </a:solidFill>
                <a:latin typeface="TimesNewRomanPSMT"/>
              </a:rPr>
              <a:t>Các thành viên chuyên nghiệp cao cấp trong tổ chức không thống nhất được</a:t>
            </a:r>
            <a:r>
              <a:rPr lang="en-US" sz="2300" dirty="0">
                <a:solidFill>
                  <a:srgbClr val="000000"/>
                </a:solidFill>
                <a:latin typeface="TimesNewRomanPSMT"/>
              </a:rPr>
              <a:t> </a:t>
            </a:r>
            <a:r>
              <a:rPr lang="vi-VN" sz="2300" dirty="0">
                <a:solidFill>
                  <a:srgbClr val="000000"/>
                </a:solidFill>
                <a:latin typeface="TimesNewRomanPSMT"/>
              </a:rPr>
              <a:t>với nhau.</a:t>
            </a:r>
          </a:p>
          <a:p>
            <a:r>
              <a:rPr lang="vi-VN" sz="2300" dirty="0">
                <a:solidFill>
                  <a:srgbClr val="000000"/>
                </a:solidFill>
                <a:latin typeface="CourierNewPSMT"/>
              </a:rPr>
              <a:t>o </a:t>
            </a:r>
            <a:r>
              <a:rPr lang="vi-VN" sz="2300" dirty="0">
                <a:solidFill>
                  <a:srgbClr val="000000"/>
                </a:solidFill>
                <a:latin typeface="TimesNewRomanPSMT"/>
              </a:rPr>
              <a:t>Trong các tổ chức nhỏ số lượng ứng viên phù hợp cho đội xem xét lại là không</a:t>
            </a:r>
            <a:r>
              <a:rPr lang="en-US" sz="2300" dirty="0">
                <a:solidFill>
                  <a:srgbClr val="000000"/>
                </a:solidFill>
                <a:latin typeface="TimesNewRomanPSMT"/>
              </a:rPr>
              <a:t> </a:t>
            </a:r>
            <a:r>
              <a:rPr lang="vi-VN" sz="2300" dirty="0">
                <a:solidFill>
                  <a:srgbClr val="000000"/>
                </a:solidFill>
                <a:latin typeface="TimesNewRomanPSMT"/>
              </a:rPr>
              <a:t>đủ</a:t>
            </a:r>
            <a:r>
              <a:rPr lang="vi-VN" sz="2300" dirty="0"/>
              <a:t> </a:t>
            </a:r>
            <a:br>
              <a:rPr lang="vi-VN" sz="2300" dirty="0"/>
            </a:br>
            <a:endParaRPr lang="en-US" sz="2300" dirty="0"/>
          </a:p>
        </p:txBody>
      </p:sp>
    </p:spTree>
    <p:extLst>
      <p:ext uri="{BB962C8B-B14F-4D97-AF65-F5344CB8AC3E}">
        <p14:creationId xmlns:p14="http://schemas.microsoft.com/office/powerpoint/2010/main" val="4663863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134</a:t>
            </a:fld>
            <a:endParaRPr sz="1000">
              <a:latin typeface="Arial"/>
              <a:cs typeface="Arial"/>
            </a:endParaRPr>
          </a:p>
        </p:txBody>
      </p:sp>
      <p:pic>
        <p:nvPicPr>
          <p:cNvPr id="5" name="Picture 4">
            <a:extLst>
              <a:ext uri="{FF2B5EF4-FFF2-40B4-BE49-F238E27FC236}">
                <a16:creationId xmlns:a16="http://schemas.microsoft.com/office/drawing/2014/main" id="{C15B0012-20C3-4D0D-9AA8-C3B4A5FF4A6E}"/>
              </a:ext>
            </a:extLst>
          </p:cNvPr>
          <p:cNvPicPr>
            <a:picLocks noChangeAspect="1"/>
          </p:cNvPicPr>
          <p:nvPr/>
        </p:nvPicPr>
        <p:blipFill>
          <a:blip r:embed="rId2"/>
          <a:stretch>
            <a:fillRect/>
          </a:stretch>
        </p:blipFill>
        <p:spPr>
          <a:xfrm>
            <a:off x="3809999" y="982726"/>
            <a:ext cx="5522844" cy="5697810"/>
          </a:xfrm>
          <a:prstGeom prst="rect">
            <a:avLst/>
          </a:prstGeom>
        </p:spPr>
      </p:pic>
    </p:spTree>
    <p:extLst>
      <p:ext uri="{BB962C8B-B14F-4D97-AF65-F5344CB8AC3E}">
        <p14:creationId xmlns:p14="http://schemas.microsoft.com/office/powerpoint/2010/main" val="29897291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pic>
        <p:nvPicPr>
          <p:cNvPr id="6" name="Picture 5">
            <a:extLst>
              <a:ext uri="{FF2B5EF4-FFF2-40B4-BE49-F238E27FC236}">
                <a16:creationId xmlns:a16="http://schemas.microsoft.com/office/drawing/2014/main" id="{2F475844-1831-4695-BF90-BA7FA5181A02}"/>
              </a:ext>
            </a:extLst>
          </p:cNvPr>
          <p:cNvPicPr>
            <a:picLocks noChangeAspect="1"/>
          </p:cNvPicPr>
          <p:nvPr/>
        </p:nvPicPr>
        <p:blipFill>
          <a:blip r:embed="rId2"/>
          <a:stretch>
            <a:fillRect/>
          </a:stretch>
        </p:blipFill>
        <p:spPr>
          <a:xfrm>
            <a:off x="3712010" y="1112808"/>
            <a:ext cx="5901039" cy="5632017"/>
          </a:xfrm>
          <a:prstGeom prst="rect">
            <a:avLst/>
          </a:prstGeom>
        </p:spPr>
      </p:pic>
    </p:spTree>
    <p:extLst>
      <p:ext uri="{BB962C8B-B14F-4D97-AF65-F5344CB8AC3E}">
        <p14:creationId xmlns:p14="http://schemas.microsoft.com/office/powerpoint/2010/main" val="2942141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pic>
        <p:nvPicPr>
          <p:cNvPr id="4" name="Picture 3">
            <a:extLst>
              <a:ext uri="{FF2B5EF4-FFF2-40B4-BE49-F238E27FC236}">
                <a16:creationId xmlns:a16="http://schemas.microsoft.com/office/drawing/2014/main" id="{F216CFAC-959E-4877-8824-3F25A381E160}"/>
              </a:ext>
            </a:extLst>
          </p:cNvPr>
          <p:cNvPicPr>
            <a:picLocks noChangeAspect="1"/>
          </p:cNvPicPr>
          <p:nvPr/>
        </p:nvPicPr>
        <p:blipFill>
          <a:blip r:embed="rId2"/>
          <a:stretch>
            <a:fillRect/>
          </a:stretch>
        </p:blipFill>
        <p:spPr>
          <a:xfrm>
            <a:off x="2825990" y="1212574"/>
            <a:ext cx="6639395" cy="5486400"/>
          </a:xfrm>
          <a:prstGeom prst="rect">
            <a:avLst/>
          </a:prstGeom>
        </p:spPr>
      </p:pic>
    </p:spTree>
    <p:extLst>
      <p:ext uri="{BB962C8B-B14F-4D97-AF65-F5344CB8AC3E}">
        <p14:creationId xmlns:p14="http://schemas.microsoft.com/office/powerpoint/2010/main" val="38649532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pic>
        <p:nvPicPr>
          <p:cNvPr id="4" name="Picture 3">
            <a:extLst>
              <a:ext uri="{FF2B5EF4-FFF2-40B4-BE49-F238E27FC236}">
                <a16:creationId xmlns:a16="http://schemas.microsoft.com/office/drawing/2014/main" id="{F216CFAC-959E-4877-8824-3F25A381E160}"/>
              </a:ext>
            </a:extLst>
          </p:cNvPr>
          <p:cNvPicPr>
            <a:picLocks noChangeAspect="1"/>
          </p:cNvPicPr>
          <p:nvPr/>
        </p:nvPicPr>
        <p:blipFill>
          <a:blip r:embed="rId2"/>
          <a:stretch>
            <a:fillRect/>
          </a:stretch>
        </p:blipFill>
        <p:spPr>
          <a:xfrm>
            <a:off x="2825990" y="1212574"/>
            <a:ext cx="6639395" cy="5486400"/>
          </a:xfrm>
          <a:prstGeom prst="rect">
            <a:avLst/>
          </a:prstGeom>
        </p:spPr>
      </p:pic>
    </p:spTree>
    <p:extLst>
      <p:ext uri="{BB962C8B-B14F-4D97-AF65-F5344CB8AC3E}">
        <p14:creationId xmlns:p14="http://schemas.microsoft.com/office/powerpoint/2010/main" val="32424555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pic>
        <p:nvPicPr>
          <p:cNvPr id="5" name="Picture 4">
            <a:extLst>
              <a:ext uri="{FF2B5EF4-FFF2-40B4-BE49-F238E27FC236}">
                <a16:creationId xmlns:a16="http://schemas.microsoft.com/office/drawing/2014/main" id="{9379CE35-2B41-483F-984E-5D26C35403C5}"/>
              </a:ext>
            </a:extLst>
          </p:cNvPr>
          <p:cNvPicPr>
            <a:picLocks noChangeAspect="1"/>
          </p:cNvPicPr>
          <p:nvPr/>
        </p:nvPicPr>
        <p:blipFill>
          <a:blip r:embed="rId2"/>
          <a:stretch>
            <a:fillRect/>
          </a:stretch>
        </p:blipFill>
        <p:spPr>
          <a:xfrm>
            <a:off x="3279914" y="1267239"/>
            <a:ext cx="7867894" cy="5103743"/>
          </a:xfrm>
          <a:prstGeom prst="rect">
            <a:avLst/>
          </a:prstGeom>
        </p:spPr>
      </p:pic>
    </p:spTree>
    <p:extLst>
      <p:ext uri="{BB962C8B-B14F-4D97-AF65-F5344CB8AC3E}">
        <p14:creationId xmlns:p14="http://schemas.microsoft.com/office/powerpoint/2010/main" val="16337098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pic>
        <p:nvPicPr>
          <p:cNvPr id="4" name="Picture 3">
            <a:extLst>
              <a:ext uri="{FF2B5EF4-FFF2-40B4-BE49-F238E27FC236}">
                <a16:creationId xmlns:a16="http://schemas.microsoft.com/office/drawing/2014/main" id="{9C6E5D9B-21DD-40CF-9EDB-90D2B5CB1304}"/>
              </a:ext>
            </a:extLst>
          </p:cNvPr>
          <p:cNvPicPr>
            <a:picLocks noChangeAspect="1"/>
          </p:cNvPicPr>
          <p:nvPr/>
        </p:nvPicPr>
        <p:blipFill>
          <a:blip r:embed="rId2"/>
          <a:stretch>
            <a:fillRect/>
          </a:stretch>
        </p:blipFill>
        <p:spPr>
          <a:xfrm>
            <a:off x="3545584" y="1182757"/>
            <a:ext cx="6080464" cy="5592482"/>
          </a:xfrm>
          <a:prstGeom prst="rect">
            <a:avLst/>
          </a:prstGeom>
        </p:spPr>
      </p:pic>
    </p:spTree>
    <p:extLst>
      <p:ext uri="{BB962C8B-B14F-4D97-AF65-F5344CB8AC3E}">
        <p14:creationId xmlns:p14="http://schemas.microsoft.com/office/powerpoint/2010/main" val="161776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1.1.1 Phần</a:t>
            </a:r>
            <a:r>
              <a:rPr spc="-60" dirty="0"/>
              <a:t> </a:t>
            </a:r>
            <a:r>
              <a:rPr spc="-5" dirty="0"/>
              <a:t>mềm</a:t>
            </a:r>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14</a:t>
            </a:fld>
            <a:endParaRPr sz="1000">
              <a:latin typeface="Arial"/>
              <a:cs typeface="Arial"/>
            </a:endParaRPr>
          </a:p>
        </p:txBody>
      </p:sp>
      <p:sp>
        <p:nvSpPr>
          <p:cNvPr id="3" name="object 3"/>
          <p:cNvSpPr txBox="1"/>
          <p:nvPr/>
        </p:nvSpPr>
        <p:spPr>
          <a:xfrm>
            <a:off x="2604936" y="1166435"/>
            <a:ext cx="8630920" cy="5048818"/>
          </a:xfrm>
          <a:prstGeom prst="rect">
            <a:avLst/>
          </a:prstGeom>
        </p:spPr>
        <p:txBody>
          <a:bodyPr vert="horz" wrap="square" lIns="0" tIns="107950" rIns="0" bIns="0" rtlCol="0">
            <a:spAutoFit/>
          </a:bodyPr>
          <a:lstStyle/>
          <a:p>
            <a:pPr marL="355600" indent="-342900">
              <a:spcBef>
                <a:spcPts val="850"/>
              </a:spcBef>
              <a:buFont typeface="Arial"/>
              <a:buChar char="•"/>
              <a:tabLst>
                <a:tab pos="354965" algn="l"/>
                <a:tab pos="355600" algn="l"/>
              </a:tabLst>
            </a:pPr>
            <a:r>
              <a:rPr sz="2200" b="1" spc="-5" dirty="0">
                <a:latin typeface="Arial"/>
                <a:cs typeface="Arial"/>
              </a:rPr>
              <a:t>Đặc </a:t>
            </a:r>
            <a:r>
              <a:rPr sz="2200" b="1" dirty="0">
                <a:latin typeface="Arial"/>
                <a:cs typeface="Arial"/>
              </a:rPr>
              <a:t>trưng </a:t>
            </a:r>
            <a:r>
              <a:rPr sz="2200" b="1" spc="-5" dirty="0">
                <a:latin typeface="Arial"/>
                <a:cs typeface="Arial"/>
              </a:rPr>
              <a:t>của </a:t>
            </a:r>
            <a:r>
              <a:rPr sz="2200" b="1" dirty="0">
                <a:latin typeface="Arial"/>
                <a:cs typeface="Arial"/>
              </a:rPr>
              <a:t>phần</a:t>
            </a:r>
            <a:r>
              <a:rPr sz="2200" b="1" spc="5" dirty="0">
                <a:latin typeface="Arial"/>
                <a:cs typeface="Arial"/>
              </a:rPr>
              <a:t> </a:t>
            </a:r>
            <a:r>
              <a:rPr sz="2200" b="1" spc="-5" dirty="0">
                <a:latin typeface="Arial"/>
                <a:cs typeface="Arial"/>
              </a:rPr>
              <a:t>mềm:</a:t>
            </a:r>
            <a:endParaRPr sz="2200" dirty="0">
              <a:latin typeface="Arial"/>
              <a:cs typeface="Arial"/>
            </a:endParaRPr>
          </a:p>
          <a:p>
            <a:pPr marL="756285" lvl="1" indent="-287020">
              <a:spcBef>
                <a:spcPts val="600"/>
              </a:spcBef>
              <a:buFont typeface="Arial"/>
              <a:buChar char="–"/>
              <a:tabLst>
                <a:tab pos="756920" algn="l"/>
              </a:tabLst>
            </a:pPr>
            <a:r>
              <a:rPr sz="2200" i="1" spc="-5" dirty="0">
                <a:latin typeface="Arial"/>
                <a:cs typeface="Arial"/>
              </a:rPr>
              <a:t>Có </a:t>
            </a:r>
            <a:r>
              <a:rPr sz="2200" i="1" dirty="0">
                <a:latin typeface="Arial"/>
                <a:cs typeface="Arial"/>
              </a:rPr>
              <a:t>tính </a:t>
            </a:r>
            <a:r>
              <a:rPr sz="2200" i="1" spc="-5" dirty="0">
                <a:latin typeface="Arial"/>
                <a:cs typeface="Arial"/>
              </a:rPr>
              <a:t>phức </a:t>
            </a:r>
            <a:r>
              <a:rPr sz="2200" i="1" dirty="0">
                <a:latin typeface="Arial"/>
                <a:cs typeface="Arial"/>
              </a:rPr>
              <a:t>tạp cao và </a:t>
            </a:r>
            <a:r>
              <a:rPr sz="2200" i="1" spc="-5" dirty="0">
                <a:latin typeface="Arial"/>
                <a:cs typeface="Arial"/>
              </a:rPr>
              <a:t>luôn </a:t>
            </a:r>
            <a:r>
              <a:rPr sz="2200" i="1" dirty="0">
                <a:latin typeface="Arial"/>
                <a:cs typeface="Arial"/>
              </a:rPr>
              <a:t>thay</a:t>
            </a:r>
            <a:r>
              <a:rPr sz="2200" i="1" spc="-25" dirty="0">
                <a:latin typeface="Arial"/>
                <a:cs typeface="Arial"/>
              </a:rPr>
              <a:t> </a:t>
            </a:r>
            <a:r>
              <a:rPr sz="2200" i="1" spc="-5" dirty="0">
                <a:latin typeface="Arial"/>
                <a:cs typeface="Arial"/>
              </a:rPr>
              <a:t>đổi.</a:t>
            </a:r>
            <a:endParaRPr sz="2200" dirty="0">
              <a:latin typeface="Arial"/>
              <a:cs typeface="Arial"/>
            </a:endParaRPr>
          </a:p>
          <a:p>
            <a:pPr marL="756285" marR="5080" lvl="1" indent="-287020">
              <a:spcBef>
                <a:spcPts val="575"/>
              </a:spcBef>
              <a:buChar char="–"/>
              <a:tabLst>
                <a:tab pos="756920" algn="l"/>
              </a:tabLst>
            </a:pPr>
            <a:r>
              <a:rPr sz="2200" spc="-5" dirty="0">
                <a:latin typeface="Arial"/>
                <a:cs typeface="Arial"/>
              </a:rPr>
              <a:t>Phần </a:t>
            </a:r>
            <a:r>
              <a:rPr sz="2200" dirty="0">
                <a:latin typeface="Arial"/>
                <a:cs typeface="Arial"/>
              </a:rPr>
              <a:t>mềm </a:t>
            </a:r>
            <a:r>
              <a:rPr sz="2200" spc="-5" dirty="0">
                <a:latin typeface="Arial"/>
                <a:cs typeface="Arial"/>
              </a:rPr>
              <a:t>là </a:t>
            </a:r>
            <a:r>
              <a:rPr sz="2200" dirty="0">
                <a:latin typeface="Arial"/>
                <a:cs typeface="Arial"/>
              </a:rPr>
              <a:t>một </a:t>
            </a:r>
            <a:r>
              <a:rPr sz="2200" spc="-5" dirty="0">
                <a:latin typeface="Arial"/>
                <a:cs typeface="Arial"/>
              </a:rPr>
              <a:t>hệ </a:t>
            </a:r>
            <a:r>
              <a:rPr sz="2200" dirty="0">
                <a:latin typeface="Arial"/>
                <a:cs typeface="Arial"/>
              </a:rPr>
              <a:t>thống </a:t>
            </a:r>
            <a:r>
              <a:rPr sz="2200" spc="-5" dirty="0">
                <a:latin typeface="Arial"/>
                <a:cs typeface="Arial"/>
              </a:rPr>
              <a:t>logic </a:t>
            </a:r>
            <a:r>
              <a:rPr sz="2200" dirty="0">
                <a:latin typeface="Arial"/>
                <a:cs typeface="Arial"/>
              </a:rPr>
              <a:t>với </a:t>
            </a:r>
            <a:r>
              <a:rPr sz="2200" spc="-5" dirty="0">
                <a:latin typeface="Arial"/>
                <a:cs typeface="Arial"/>
              </a:rPr>
              <a:t>nhiều </a:t>
            </a:r>
            <a:r>
              <a:rPr sz="2200" dirty="0">
                <a:latin typeface="Arial"/>
                <a:cs typeface="Arial"/>
              </a:rPr>
              <a:t>khái </a:t>
            </a:r>
            <a:r>
              <a:rPr sz="2200" spc="-5" dirty="0">
                <a:latin typeface="Arial"/>
                <a:cs typeface="Arial"/>
              </a:rPr>
              <a:t>niệm </a:t>
            </a:r>
            <a:r>
              <a:rPr sz="2200" dirty="0">
                <a:latin typeface="Arial"/>
                <a:cs typeface="Arial"/>
              </a:rPr>
              <a:t>và  các </a:t>
            </a:r>
            <a:r>
              <a:rPr sz="2200" spc="-5" dirty="0">
                <a:latin typeface="Arial"/>
                <a:cs typeface="Arial"/>
              </a:rPr>
              <a:t>mối </a:t>
            </a:r>
            <a:r>
              <a:rPr sz="2200" spc="-10" dirty="0">
                <a:latin typeface="Arial"/>
                <a:cs typeface="Arial"/>
              </a:rPr>
              <a:t>liên </a:t>
            </a:r>
            <a:r>
              <a:rPr sz="2200" spc="-5" dirty="0">
                <a:latin typeface="Arial"/>
                <a:cs typeface="Arial"/>
              </a:rPr>
              <a:t>hệ logic </a:t>
            </a:r>
            <a:r>
              <a:rPr sz="2200" dirty="0">
                <a:latin typeface="Arial"/>
                <a:cs typeface="Arial"/>
              </a:rPr>
              <a:t>khác </a:t>
            </a:r>
            <a:r>
              <a:rPr sz="2200" spc="-5" dirty="0">
                <a:latin typeface="Arial"/>
                <a:cs typeface="Arial"/>
              </a:rPr>
              <a:t>nhau </a:t>
            </a:r>
            <a:r>
              <a:rPr sz="2200" dirty="0">
                <a:latin typeface="Arial"/>
                <a:cs typeface="Arial"/>
              </a:rPr>
              <a:t>=&gt; mỗi </a:t>
            </a:r>
            <a:r>
              <a:rPr sz="2200" spc="-5" dirty="0">
                <a:latin typeface="Arial"/>
                <a:cs typeface="Arial"/>
              </a:rPr>
              <a:t>một vòng lặp </a:t>
            </a:r>
            <a:r>
              <a:rPr sz="2200" dirty="0">
                <a:latin typeface="Arial"/>
                <a:cs typeface="Arial"/>
              </a:rPr>
              <a:t>với  một </a:t>
            </a:r>
            <a:r>
              <a:rPr sz="2200" spc="-5" dirty="0">
                <a:latin typeface="Arial"/>
                <a:cs typeface="Arial"/>
              </a:rPr>
              <a:t>giá </a:t>
            </a:r>
            <a:r>
              <a:rPr sz="2200" dirty="0">
                <a:latin typeface="Arial"/>
                <a:cs typeface="Arial"/>
              </a:rPr>
              <a:t>trị khác </a:t>
            </a:r>
            <a:r>
              <a:rPr sz="2200" spc="-5" dirty="0">
                <a:latin typeface="Arial"/>
                <a:cs typeface="Arial"/>
              </a:rPr>
              <a:t>nhau là </a:t>
            </a:r>
            <a:r>
              <a:rPr sz="2200" dirty="0">
                <a:latin typeface="Arial"/>
                <a:cs typeface="Arial"/>
              </a:rPr>
              <a:t>cơ </a:t>
            </a:r>
            <a:r>
              <a:rPr sz="2200" spc="-5" dirty="0">
                <a:latin typeface="Arial"/>
                <a:cs typeface="Arial"/>
              </a:rPr>
              <a:t>hội để </a:t>
            </a:r>
            <a:r>
              <a:rPr sz="2200" spc="30" dirty="0">
                <a:latin typeface="Arial"/>
                <a:cs typeface="Arial"/>
              </a:rPr>
              <a:t>tìm </a:t>
            </a:r>
            <a:r>
              <a:rPr sz="2200" dirty="0">
                <a:latin typeface="Arial"/>
                <a:cs typeface="Arial"/>
              </a:rPr>
              <a:t>ra </a:t>
            </a:r>
            <a:r>
              <a:rPr sz="2200" spc="-5" dirty="0">
                <a:latin typeface="Arial"/>
                <a:cs typeface="Arial"/>
              </a:rPr>
              <a:t>lỗi </a:t>
            </a:r>
            <a:r>
              <a:rPr sz="2200" dirty="0">
                <a:latin typeface="Arial"/>
                <a:cs typeface="Arial"/>
              </a:rPr>
              <a:t>của </a:t>
            </a:r>
            <a:r>
              <a:rPr sz="2200" spc="-5" dirty="0">
                <a:latin typeface="Arial"/>
                <a:cs typeface="Arial"/>
              </a:rPr>
              <a:t>phần</a:t>
            </a:r>
            <a:r>
              <a:rPr sz="2200" spc="-25" dirty="0">
                <a:latin typeface="Arial"/>
                <a:cs typeface="Arial"/>
              </a:rPr>
              <a:t> </a:t>
            </a:r>
            <a:r>
              <a:rPr sz="2200" dirty="0">
                <a:latin typeface="Arial"/>
                <a:cs typeface="Arial"/>
              </a:rPr>
              <a:t>mềm</a:t>
            </a:r>
          </a:p>
          <a:p>
            <a:pPr marL="756285" lvl="1" indent="-287020">
              <a:spcBef>
                <a:spcPts val="580"/>
              </a:spcBef>
              <a:buChar char="–"/>
              <a:tabLst>
                <a:tab pos="756920" algn="l"/>
              </a:tabLst>
            </a:pPr>
            <a:r>
              <a:rPr sz="2200" spc="-5" dirty="0">
                <a:latin typeface="Arial"/>
                <a:cs typeface="Arial"/>
              </a:rPr>
              <a:t>Thay đổi </a:t>
            </a:r>
            <a:r>
              <a:rPr sz="2200" dirty="0">
                <a:latin typeface="Arial"/>
                <a:cs typeface="Arial"/>
              </a:rPr>
              <a:t>theo </a:t>
            </a:r>
            <a:r>
              <a:rPr sz="2200" spc="-5" dirty="0">
                <a:latin typeface="Arial"/>
                <a:cs typeface="Arial"/>
              </a:rPr>
              <a:t>nhu </a:t>
            </a:r>
            <a:r>
              <a:rPr sz="2200" dirty="0">
                <a:latin typeface="Arial"/>
                <a:cs typeface="Arial"/>
              </a:rPr>
              <a:t>cầu của </a:t>
            </a:r>
            <a:r>
              <a:rPr sz="2200" spc="-5" dirty="0">
                <a:latin typeface="Arial"/>
                <a:cs typeface="Arial"/>
              </a:rPr>
              <a:t>người</a:t>
            </a:r>
            <a:r>
              <a:rPr sz="2200" spc="15" dirty="0">
                <a:latin typeface="Arial"/>
                <a:cs typeface="Arial"/>
              </a:rPr>
              <a:t> </a:t>
            </a:r>
            <a:r>
              <a:rPr sz="2200" spc="-5" dirty="0">
                <a:latin typeface="Arial"/>
                <a:cs typeface="Arial"/>
              </a:rPr>
              <a:t>dùng</a:t>
            </a:r>
            <a:endParaRPr sz="2200" dirty="0">
              <a:latin typeface="Arial"/>
              <a:cs typeface="Arial"/>
            </a:endParaRPr>
          </a:p>
          <a:p>
            <a:pPr marL="756285" lvl="1" indent="-287020">
              <a:spcBef>
                <a:spcPts val="575"/>
              </a:spcBef>
              <a:buChar char="–"/>
              <a:tabLst>
                <a:tab pos="756920" algn="l"/>
              </a:tabLst>
            </a:pPr>
            <a:r>
              <a:rPr sz="2200" spc="-5" dirty="0">
                <a:latin typeface="Arial"/>
                <a:cs typeface="Arial"/>
              </a:rPr>
              <a:t>Thay đổi để đáp ứng </a:t>
            </a:r>
            <a:r>
              <a:rPr sz="2200" dirty="0">
                <a:latin typeface="Arial"/>
                <a:cs typeface="Arial"/>
              </a:rPr>
              <a:t>môi trường vận</a:t>
            </a:r>
            <a:r>
              <a:rPr sz="2200" spc="15" dirty="0">
                <a:latin typeface="Arial"/>
                <a:cs typeface="Arial"/>
              </a:rPr>
              <a:t> </a:t>
            </a:r>
            <a:r>
              <a:rPr sz="2200" spc="-5" dirty="0">
                <a:latin typeface="Arial"/>
                <a:cs typeface="Arial"/>
              </a:rPr>
              <a:t>hành</a:t>
            </a:r>
            <a:endParaRPr sz="2200" dirty="0">
              <a:latin typeface="Arial"/>
              <a:cs typeface="Arial"/>
            </a:endParaRPr>
          </a:p>
          <a:p>
            <a:pPr marL="756285" lvl="1" indent="-287020">
              <a:spcBef>
                <a:spcPts val="575"/>
              </a:spcBef>
              <a:buChar char="–"/>
              <a:tabLst>
                <a:tab pos="756920" algn="l"/>
              </a:tabLst>
            </a:pPr>
            <a:r>
              <a:rPr sz="2200" spc="-5" dirty="0">
                <a:latin typeface="Arial"/>
                <a:cs typeface="Arial"/>
              </a:rPr>
              <a:t>Phần </a:t>
            </a:r>
            <a:r>
              <a:rPr sz="2200" dirty="0">
                <a:latin typeface="Arial"/>
                <a:cs typeface="Arial"/>
              </a:rPr>
              <a:t>mềm </a:t>
            </a:r>
            <a:r>
              <a:rPr sz="2200" spc="-10" dirty="0">
                <a:latin typeface="Arial"/>
                <a:cs typeface="Arial"/>
              </a:rPr>
              <a:t>không </a:t>
            </a:r>
            <a:r>
              <a:rPr sz="2200" spc="20" dirty="0">
                <a:latin typeface="Arial"/>
                <a:cs typeface="Arial"/>
              </a:rPr>
              <a:t>nhìn </a:t>
            </a:r>
            <a:r>
              <a:rPr sz="2200" dirty="0">
                <a:latin typeface="Arial"/>
                <a:cs typeface="Arial"/>
              </a:rPr>
              <a:t>thấy</a:t>
            </a:r>
            <a:r>
              <a:rPr sz="2200" spc="5" dirty="0">
                <a:latin typeface="Arial"/>
                <a:cs typeface="Arial"/>
              </a:rPr>
              <a:t> </a:t>
            </a:r>
            <a:r>
              <a:rPr sz="2200" spc="-5" dirty="0">
                <a:latin typeface="Arial"/>
                <a:cs typeface="Arial"/>
              </a:rPr>
              <a:t>được</a:t>
            </a:r>
            <a:endParaRPr sz="2200" dirty="0">
              <a:latin typeface="Arial"/>
              <a:cs typeface="Arial"/>
            </a:endParaRPr>
          </a:p>
          <a:p>
            <a:pPr marL="756285" marR="91440" lvl="1" indent="-287020">
              <a:spcBef>
                <a:spcPts val="580"/>
              </a:spcBef>
              <a:buChar char="–"/>
              <a:tabLst>
                <a:tab pos="756920" algn="l"/>
              </a:tabLst>
            </a:pPr>
            <a:r>
              <a:rPr sz="2200" spc="-5" dirty="0">
                <a:latin typeface="Arial"/>
                <a:cs typeface="Arial"/>
              </a:rPr>
              <a:t>Phần </a:t>
            </a:r>
            <a:r>
              <a:rPr sz="2200" dirty="0">
                <a:latin typeface="Arial"/>
                <a:cs typeface="Arial"/>
              </a:rPr>
              <a:t>mềm </a:t>
            </a:r>
            <a:r>
              <a:rPr sz="2200" spc="-10" dirty="0">
                <a:latin typeface="Arial"/>
                <a:cs typeface="Arial"/>
              </a:rPr>
              <a:t>không </a:t>
            </a:r>
            <a:r>
              <a:rPr sz="2200" spc="20" dirty="0">
                <a:latin typeface="Arial"/>
                <a:cs typeface="Arial"/>
              </a:rPr>
              <a:t>nhìn </a:t>
            </a:r>
            <a:r>
              <a:rPr sz="2200" dirty="0">
                <a:latin typeface="Arial"/>
                <a:cs typeface="Arial"/>
              </a:rPr>
              <a:t>thấy </a:t>
            </a:r>
            <a:r>
              <a:rPr sz="2200" spc="-5" dirty="0">
                <a:latin typeface="Arial"/>
                <a:cs typeface="Arial"/>
              </a:rPr>
              <a:t>được </a:t>
            </a:r>
            <a:r>
              <a:rPr sz="2200" dirty="0">
                <a:latin typeface="Arial"/>
                <a:cs typeface="Arial"/>
              </a:rPr>
              <a:t>mà chỉ có </a:t>
            </a:r>
            <a:r>
              <a:rPr sz="2200" spc="-5" dirty="0">
                <a:latin typeface="Arial"/>
                <a:cs typeface="Arial"/>
              </a:rPr>
              <a:t>thể nhận biết  qua </a:t>
            </a:r>
            <a:r>
              <a:rPr sz="2200" dirty="0">
                <a:latin typeface="Arial"/>
                <a:cs typeface="Arial"/>
              </a:rPr>
              <a:t>sự mô tả từ </a:t>
            </a:r>
            <a:r>
              <a:rPr sz="2200" spc="-5" dirty="0">
                <a:latin typeface="Arial"/>
                <a:cs typeface="Arial"/>
              </a:rPr>
              <a:t>những </a:t>
            </a:r>
            <a:r>
              <a:rPr sz="2200" dirty="0">
                <a:latin typeface="Arial"/>
                <a:cs typeface="Arial"/>
              </a:rPr>
              <a:t>khía </a:t>
            </a:r>
            <a:r>
              <a:rPr sz="2200" spc="-5" dirty="0">
                <a:latin typeface="Arial"/>
                <a:cs typeface="Arial"/>
              </a:rPr>
              <a:t>cạnh </a:t>
            </a:r>
            <a:r>
              <a:rPr sz="2200" dirty="0">
                <a:latin typeface="Arial"/>
                <a:cs typeface="Arial"/>
              </a:rPr>
              <a:t>khác </a:t>
            </a:r>
            <a:r>
              <a:rPr sz="2200" spc="-5" dirty="0">
                <a:latin typeface="Arial"/>
                <a:cs typeface="Arial"/>
              </a:rPr>
              <a:t>nhau </a:t>
            </a:r>
            <a:r>
              <a:rPr sz="2200" dirty="0">
                <a:latin typeface="Arial"/>
                <a:cs typeface="Arial"/>
              </a:rPr>
              <a:t>(sơ </a:t>
            </a:r>
            <a:r>
              <a:rPr sz="2200" spc="-5" dirty="0">
                <a:latin typeface="Arial"/>
                <a:cs typeface="Arial"/>
              </a:rPr>
              <a:t>đồ điều  khiển, </a:t>
            </a:r>
            <a:r>
              <a:rPr sz="2200" dirty="0">
                <a:latin typeface="Arial"/>
                <a:cs typeface="Arial"/>
              </a:rPr>
              <a:t>mô </a:t>
            </a:r>
            <a:r>
              <a:rPr sz="2200" spc="20" dirty="0">
                <a:latin typeface="Arial"/>
                <a:cs typeface="Arial"/>
              </a:rPr>
              <a:t>hình </a:t>
            </a:r>
            <a:r>
              <a:rPr sz="2200" spc="-5" dirty="0">
                <a:latin typeface="Arial"/>
                <a:cs typeface="Arial"/>
              </a:rPr>
              <a:t>luồng dữ liệu, </a:t>
            </a:r>
            <a:r>
              <a:rPr sz="2200" dirty="0">
                <a:latin typeface="Arial"/>
                <a:cs typeface="Arial"/>
              </a:rPr>
              <a:t>mô </a:t>
            </a:r>
            <a:r>
              <a:rPr sz="2200" spc="20" dirty="0">
                <a:latin typeface="Arial"/>
                <a:cs typeface="Arial"/>
              </a:rPr>
              <a:t>hình </a:t>
            </a:r>
            <a:r>
              <a:rPr sz="2200" dirty="0">
                <a:latin typeface="Arial"/>
                <a:cs typeface="Arial"/>
              </a:rPr>
              <a:t>tương</a:t>
            </a:r>
            <a:r>
              <a:rPr sz="2200" spc="20" dirty="0">
                <a:latin typeface="Arial"/>
                <a:cs typeface="Arial"/>
              </a:rPr>
              <a:t> </a:t>
            </a:r>
            <a:r>
              <a:rPr sz="2200" spc="-5" dirty="0">
                <a:latin typeface="Arial"/>
                <a:cs typeface="Arial"/>
              </a:rPr>
              <a:t>tác…)</a:t>
            </a:r>
            <a:endParaRPr sz="2200" dirty="0">
              <a:latin typeface="Arial"/>
              <a:cs typeface="Arial"/>
            </a:endParaRPr>
          </a:p>
          <a:p>
            <a:pPr marL="756285" marR="71755" lvl="1" indent="-287020">
              <a:spcBef>
                <a:spcPts val="575"/>
              </a:spcBef>
              <a:buChar char="–"/>
              <a:tabLst>
                <a:tab pos="756920" algn="l"/>
              </a:tabLst>
            </a:pPr>
            <a:r>
              <a:rPr sz="2200" spc="-5" dirty="0">
                <a:latin typeface="Arial"/>
                <a:cs typeface="Arial"/>
              </a:rPr>
              <a:t>Do đặc trưng này nên </a:t>
            </a:r>
            <a:r>
              <a:rPr sz="2200" dirty="0">
                <a:latin typeface="Arial"/>
                <a:cs typeface="Arial"/>
              </a:rPr>
              <a:t>khả </a:t>
            </a:r>
            <a:r>
              <a:rPr sz="2200" spc="-5" dirty="0">
                <a:latin typeface="Arial"/>
                <a:cs typeface="Arial"/>
              </a:rPr>
              <a:t>năng </a:t>
            </a:r>
            <a:r>
              <a:rPr sz="2200" spc="30" dirty="0">
                <a:latin typeface="Arial"/>
                <a:cs typeface="Arial"/>
              </a:rPr>
              <a:t>tìm </a:t>
            </a:r>
            <a:r>
              <a:rPr sz="2200" dirty="0">
                <a:latin typeface="Arial"/>
                <a:cs typeface="Arial"/>
              </a:rPr>
              <a:t>ra </a:t>
            </a:r>
            <a:r>
              <a:rPr sz="2200" spc="-5" dirty="0">
                <a:latin typeface="Arial"/>
                <a:cs typeface="Arial"/>
              </a:rPr>
              <a:t>lỗi </a:t>
            </a:r>
            <a:r>
              <a:rPr sz="2200" dirty="0">
                <a:latin typeface="Arial"/>
                <a:cs typeface="Arial"/>
              </a:rPr>
              <a:t>một cách </a:t>
            </a:r>
            <a:r>
              <a:rPr sz="2200" spc="-5" dirty="0">
                <a:latin typeface="Arial"/>
                <a:cs typeface="Arial"/>
              </a:rPr>
              <a:t>nhanh  chóng là không</a:t>
            </a:r>
            <a:r>
              <a:rPr sz="2200" spc="30" dirty="0">
                <a:latin typeface="Arial"/>
                <a:cs typeface="Arial"/>
              </a:rPr>
              <a:t> </a:t>
            </a:r>
            <a:r>
              <a:rPr sz="2200" dirty="0">
                <a:latin typeface="Arial"/>
                <a:cs typeface="Arial"/>
              </a:rPr>
              <a:t>thể</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pic>
        <p:nvPicPr>
          <p:cNvPr id="5" name="Picture 4">
            <a:extLst>
              <a:ext uri="{FF2B5EF4-FFF2-40B4-BE49-F238E27FC236}">
                <a16:creationId xmlns:a16="http://schemas.microsoft.com/office/drawing/2014/main" id="{F6F0ACAB-7059-4E06-8D2E-EAD19358FBA8}"/>
              </a:ext>
            </a:extLst>
          </p:cNvPr>
          <p:cNvPicPr>
            <a:picLocks noChangeAspect="1"/>
          </p:cNvPicPr>
          <p:nvPr/>
        </p:nvPicPr>
        <p:blipFill>
          <a:blip r:embed="rId2"/>
          <a:stretch>
            <a:fillRect/>
          </a:stretch>
        </p:blipFill>
        <p:spPr>
          <a:xfrm>
            <a:off x="3168036" y="1232452"/>
            <a:ext cx="6747017" cy="5456583"/>
          </a:xfrm>
          <a:prstGeom prst="rect">
            <a:avLst/>
          </a:prstGeom>
        </p:spPr>
      </p:pic>
    </p:spTree>
    <p:extLst>
      <p:ext uri="{BB962C8B-B14F-4D97-AF65-F5344CB8AC3E}">
        <p14:creationId xmlns:p14="http://schemas.microsoft.com/office/powerpoint/2010/main" val="27438191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sz="3600" dirty="0" err="1"/>
              <a:t>Hoạt</a:t>
            </a:r>
            <a:r>
              <a:rPr lang="en-US" sz="3600" dirty="0"/>
              <a:t> </a:t>
            </a:r>
            <a:r>
              <a:rPr lang="en-US" sz="3600" dirty="0" err="1"/>
              <a:t>động</a:t>
            </a:r>
            <a:r>
              <a:rPr lang="en-US" sz="3600" dirty="0"/>
              <a:t> </a:t>
            </a:r>
            <a:r>
              <a:rPr lang="en-US" sz="3600" dirty="0" err="1"/>
              <a:t>rà</a:t>
            </a:r>
            <a:r>
              <a:rPr lang="en-US" sz="3600" dirty="0"/>
              <a:t> </a:t>
            </a:r>
            <a:r>
              <a:rPr lang="en-US" sz="3600" dirty="0" err="1"/>
              <a:t>soát</a:t>
            </a:r>
            <a:r>
              <a:rPr lang="en-US" sz="3600" dirty="0"/>
              <a:t> (Review)</a:t>
            </a:r>
            <a:endParaRPr sz="3600" dirty="0"/>
          </a:p>
        </p:txBody>
      </p:sp>
      <p:pic>
        <p:nvPicPr>
          <p:cNvPr id="4" name="Picture 3">
            <a:extLst>
              <a:ext uri="{FF2B5EF4-FFF2-40B4-BE49-F238E27FC236}">
                <a16:creationId xmlns:a16="http://schemas.microsoft.com/office/drawing/2014/main" id="{D058405C-2F06-4445-AE04-082F1019F158}"/>
              </a:ext>
            </a:extLst>
          </p:cNvPr>
          <p:cNvPicPr>
            <a:picLocks noChangeAspect="1"/>
          </p:cNvPicPr>
          <p:nvPr/>
        </p:nvPicPr>
        <p:blipFill>
          <a:blip r:embed="rId2"/>
          <a:stretch>
            <a:fillRect/>
          </a:stretch>
        </p:blipFill>
        <p:spPr>
          <a:xfrm>
            <a:off x="3705415" y="1112808"/>
            <a:ext cx="5937830" cy="5575852"/>
          </a:xfrm>
          <a:prstGeom prst="rect">
            <a:avLst/>
          </a:prstGeom>
        </p:spPr>
      </p:pic>
    </p:spTree>
    <p:extLst>
      <p:ext uri="{BB962C8B-B14F-4D97-AF65-F5344CB8AC3E}">
        <p14:creationId xmlns:p14="http://schemas.microsoft.com/office/powerpoint/2010/main" val="10793469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3</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Sự</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hoạt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rà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soát</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loại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hoạt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rà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soát</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vấn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lưu</a:t>
            </a:r>
            <a:r>
              <a:rPr lang="en-US" sz="2000" kern="50" dirty="0">
                <a:latin typeface="+mj-lt"/>
                <a:ea typeface="SimSun" panose="02010600030101010101" pitchFamily="2" charset="-122"/>
                <a:cs typeface="Tahoma" panose="020B0604030504040204" pitchFamily="34" charset="0"/>
              </a:rPr>
              <a:t> ý</a:t>
            </a:r>
          </a:p>
          <a:p>
            <a:endParaRPr lang="vi-VN" sz="2000" dirty="0">
              <a:solidFill>
                <a:schemeClr val="tx1"/>
              </a:solidFill>
            </a:endParaRPr>
          </a:p>
        </p:txBody>
      </p:sp>
    </p:spTree>
    <p:extLst>
      <p:ext uri="{BB962C8B-B14F-4D97-AF65-F5344CB8AC3E}">
        <p14:creationId xmlns:p14="http://schemas.microsoft.com/office/powerpoint/2010/main" val="23228796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1256561"/>
          </a:xfrm>
        </p:spPr>
        <p:txBody>
          <a:bodyPr anchor="b">
            <a:normAutofit/>
          </a:bodyPr>
          <a:lstStyle/>
          <a:p>
            <a:r>
              <a:rPr lang="en-US" dirty="0" err="1"/>
              <a:t>Chương</a:t>
            </a:r>
            <a:r>
              <a:rPr lang="en-US" dirty="0"/>
              <a:t> 4: </a:t>
            </a:r>
            <a:r>
              <a:rPr lang="en-US" sz="4400" dirty="0" err="1"/>
              <a:t>Kiểm</a:t>
            </a:r>
            <a:r>
              <a:rPr lang="en-US" sz="4400" dirty="0"/>
              <a:t> </a:t>
            </a:r>
            <a:r>
              <a:rPr lang="en-US" sz="4400" dirty="0" err="1"/>
              <a:t>thử</a:t>
            </a:r>
            <a:endParaRPr lang="aa-ET" dirty="0"/>
          </a:p>
        </p:txBody>
      </p:sp>
    </p:spTree>
    <p:extLst>
      <p:ext uri="{BB962C8B-B14F-4D97-AF65-F5344CB8AC3E}">
        <p14:creationId xmlns:p14="http://schemas.microsoft.com/office/powerpoint/2010/main" val="25506168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4: </a:t>
            </a:r>
            <a:r>
              <a:rPr lang="en-US" sz="2800" dirty="0" err="1"/>
              <a:t>Kiểm</a:t>
            </a:r>
            <a:r>
              <a:rPr lang="en-US" sz="2800" dirty="0"/>
              <a:t> </a:t>
            </a:r>
            <a:r>
              <a:rPr lang="en-US" sz="2800" dirty="0" err="1"/>
              <a:t>thử</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4: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kiểm</a:t>
            </a:r>
            <a:r>
              <a:rPr lang="en-US" dirty="0">
                <a:solidFill>
                  <a:schemeClr val="tx1"/>
                </a:solidFill>
                <a:latin typeface="+mj-lt"/>
              </a:rPr>
              <a:t> </a:t>
            </a:r>
            <a:r>
              <a:rPr lang="en-US" dirty="0" err="1">
                <a:solidFill>
                  <a:schemeClr val="tx1"/>
                </a:solidFill>
                <a:latin typeface="+mj-lt"/>
              </a:rPr>
              <a:t>thử</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pPr marL="342900" indent="-342900">
              <a:buFont typeface="Wingdings" panose="05000000000000000000" pitchFamily="2" charset="2"/>
              <a:buChar char="Ø"/>
            </a:pPr>
            <a:endParaRPr lang="en-US" sz="1800" b="1"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4:</a:t>
            </a: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niệm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a:latin typeface="+mj-lt"/>
                <a:ea typeface="SimSun" panose="02010600030101010101" pitchFamily="2" charset="-122"/>
                <a:cs typeface="Tahoma" panose="020B0604030504040204" pitchFamily="34" charset="0"/>
              </a:rPr>
              <a:t>Qui </a:t>
            </a:r>
            <a:r>
              <a:rPr lang="en-US" sz="2000" kern="50" dirty="0" err="1">
                <a:latin typeface="+mj-lt"/>
                <a:ea typeface="SimSun" panose="02010600030101010101" pitchFamily="2" charset="-122"/>
                <a:cs typeface="Tahoma" panose="020B0604030504040204" pitchFamily="34" charset="0"/>
              </a:rPr>
              <a:t>trình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bước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thực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hiện</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Cấp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29173689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dirty="0" err="1"/>
              <a:t>Các</a:t>
            </a:r>
            <a:r>
              <a:rPr dirty="0"/>
              <a:t> </a:t>
            </a:r>
            <a:r>
              <a:rPr spc="-5" dirty="0"/>
              <a:t>vấn </a:t>
            </a:r>
            <a:r>
              <a:rPr dirty="0"/>
              <a:t>đề </a:t>
            </a:r>
            <a:r>
              <a:rPr spc="-5" dirty="0"/>
              <a:t>liên </a:t>
            </a:r>
            <a:r>
              <a:rPr dirty="0"/>
              <a:t>quan </a:t>
            </a:r>
            <a:r>
              <a:rPr spc="-5" dirty="0"/>
              <a:t>kiểm thử phần</a:t>
            </a:r>
            <a:r>
              <a:rPr spc="-114" dirty="0"/>
              <a:t> </a:t>
            </a:r>
            <a:r>
              <a:rPr spc="-5" dirty="0"/>
              <a:t>mềm</a:t>
            </a:r>
          </a:p>
        </p:txBody>
      </p:sp>
      <p:sp>
        <p:nvSpPr>
          <p:cNvPr id="3" name="object 3"/>
          <p:cNvSpPr txBox="1"/>
          <p:nvPr/>
        </p:nvSpPr>
        <p:spPr>
          <a:xfrm>
            <a:off x="2059939" y="1461009"/>
            <a:ext cx="8674321" cy="1392689"/>
          </a:xfrm>
          <a:prstGeom prst="rect">
            <a:avLst/>
          </a:prstGeom>
        </p:spPr>
        <p:txBody>
          <a:bodyPr vert="horz" wrap="square" lIns="0" tIns="12700" rIns="0" bIns="0" rtlCol="0">
            <a:spAutoFit/>
          </a:bodyPr>
          <a:lstStyle/>
          <a:p>
            <a:pPr marL="469900" marR="785495" indent="-457200">
              <a:spcBef>
                <a:spcPts val="100"/>
              </a:spcBef>
              <a:buFont typeface="Arial" panose="020B0604020202020204" pitchFamily="34" charset="0"/>
              <a:buChar char="•"/>
              <a:tabLst>
                <a:tab pos="354965" algn="l"/>
                <a:tab pos="355600" algn="l"/>
              </a:tabLst>
            </a:pPr>
            <a:r>
              <a:rPr sz="2600" dirty="0" err="1">
                <a:latin typeface="Arial"/>
                <a:cs typeface="Arial"/>
              </a:rPr>
              <a:t>Khái</a:t>
            </a:r>
            <a:r>
              <a:rPr sz="2600" dirty="0">
                <a:latin typeface="Arial"/>
                <a:cs typeface="Arial"/>
              </a:rPr>
              <a:t> </a:t>
            </a:r>
            <a:r>
              <a:rPr sz="2600" spc="-5" dirty="0">
                <a:latin typeface="Arial"/>
                <a:cs typeface="Arial"/>
              </a:rPr>
              <a:t>niệm quy </a:t>
            </a:r>
            <a:r>
              <a:rPr sz="2600" spc="25" dirty="0">
                <a:latin typeface="Arial"/>
                <a:cs typeface="Arial"/>
              </a:rPr>
              <a:t>trình </a:t>
            </a:r>
            <a:r>
              <a:rPr sz="2600" dirty="0">
                <a:latin typeface="Arial"/>
                <a:cs typeface="Arial"/>
              </a:rPr>
              <a:t>kiểm thử</a:t>
            </a:r>
            <a:r>
              <a:rPr sz="2600" spc="-105" dirty="0">
                <a:latin typeface="Arial"/>
                <a:cs typeface="Arial"/>
              </a:rPr>
              <a:t> </a:t>
            </a:r>
            <a:r>
              <a:rPr sz="2600" spc="-5" dirty="0">
                <a:latin typeface="Arial"/>
                <a:cs typeface="Arial"/>
              </a:rPr>
              <a:t>phần  </a:t>
            </a:r>
            <a:r>
              <a:rPr sz="2600" dirty="0">
                <a:latin typeface="Arial"/>
                <a:cs typeface="Arial"/>
              </a:rPr>
              <a:t>mềm</a:t>
            </a:r>
          </a:p>
          <a:p>
            <a:pPr marL="469900" marR="45085" indent="-457200">
              <a:spcBef>
                <a:spcPts val="720"/>
              </a:spcBef>
              <a:buFont typeface="Arial" panose="020B0604020202020204" pitchFamily="34" charset="0"/>
              <a:buChar char="•"/>
              <a:tabLst>
                <a:tab pos="354965" algn="l"/>
                <a:tab pos="355600" algn="l"/>
              </a:tabLst>
            </a:pPr>
            <a:r>
              <a:rPr sz="2600" dirty="0" err="1">
                <a:latin typeface="Arial"/>
                <a:cs typeface="Arial"/>
              </a:rPr>
              <a:t>Tầm</a:t>
            </a:r>
            <a:r>
              <a:rPr sz="2600" dirty="0">
                <a:latin typeface="Arial"/>
                <a:cs typeface="Arial"/>
              </a:rPr>
              <a:t> </a:t>
            </a:r>
            <a:r>
              <a:rPr sz="2600" spc="-5" dirty="0">
                <a:latin typeface="Arial"/>
                <a:cs typeface="Arial"/>
              </a:rPr>
              <a:t>quan trọng </a:t>
            </a:r>
            <a:r>
              <a:rPr sz="2600" dirty="0">
                <a:latin typeface="Arial"/>
                <a:cs typeface="Arial"/>
              </a:rPr>
              <a:t>của kiểm </a:t>
            </a:r>
            <a:r>
              <a:rPr sz="2600" spc="-10" dirty="0">
                <a:latin typeface="Arial"/>
                <a:cs typeface="Arial"/>
              </a:rPr>
              <a:t>thử </a:t>
            </a:r>
            <a:r>
              <a:rPr sz="2600" spc="-5" dirty="0">
                <a:latin typeface="Arial"/>
                <a:cs typeface="Arial"/>
              </a:rPr>
              <a:t>theo </a:t>
            </a:r>
            <a:r>
              <a:rPr sz="2600" spc="-10" dirty="0">
                <a:latin typeface="Arial"/>
                <a:cs typeface="Arial"/>
              </a:rPr>
              <a:t>quy  </a:t>
            </a:r>
            <a:r>
              <a:rPr sz="2600" spc="25" dirty="0">
                <a:latin typeface="Arial"/>
                <a:cs typeface="Arial"/>
              </a:rPr>
              <a:t>trình</a:t>
            </a:r>
            <a:endParaRPr sz="2600" dirty="0">
              <a:latin typeface="Arial"/>
              <a:cs typeface="Arial"/>
            </a:endParaRPr>
          </a:p>
          <a:p>
            <a:pPr marL="469900" marR="5080" indent="-457200">
              <a:spcBef>
                <a:spcPts val="720"/>
              </a:spcBef>
              <a:buFont typeface="Arial" panose="020B0604020202020204" pitchFamily="34" charset="0"/>
              <a:buChar char="•"/>
              <a:tabLst>
                <a:tab pos="354965" algn="l"/>
                <a:tab pos="355600" algn="l"/>
              </a:tabLst>
            </a:pPr>
            <a:r>
              <a:rPr sz="2600" dirty="0" err="1">
                <a:latin typeface="Arial"/>
                <a:cs typeface="Arial"/>
              </a:rPr>
              <a:t>Vị</a:t>
            </a:r>
            <a:r>
              <a:rPr sz="2600" dirty="0">
                <a:latin typeface="Arial"/>
                <a:cs typeface="Arial"/>
              </a:rPr>
              <a:t> </a:t>
            </a:r>
            <a:r>
              <a:rPr sz="2600" spc="-5" dirty="0">
                <a:latin typeface="Arial"/>
                <a:cs typeface="Arial"/>
              </a:rPr>
              <a:t>trí </a:t>
            </a:r>
            <a:r>
              <a:rPr sz="2600" dirty="0">
                <a:latin typeface="Arial"/>
                <a:cs typeface="Arial"/>
              </a:rPr>
              <a:t>của kiểm </a:t>
            </a:r>
            <a:r>
              <a:rPr sz="2600" spc="-10" dirty="0">
                <a:latin typeface="Arial"/>
                <a:cs typeface="Arial"/>
              </a:rPr>
              <a:t>thử </a:t>
            </a:r>
            <a:r>
              <a:rPr sz="2600" spc="-5" dirty="0">
                <a:latin typeface="Arial"/>
                <a:cs typeface="Arial"/>
              </a:rPr>
              <a:t>trong vòng đời phần  </a:t>
            </a:r>
            <a:r>
              <a:rPr sz="2600" dirty="0">
                <a:latin typeface="Arial"/>
                <a:cs typeface="Arial"/>
              </a:rPr>
              <a:t>mềm</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105" dirty="0" err="1"/>
              <a:t>Khái</a:t>
            </a:r>
            <a:r>
              <a:rPr sz="3600" spc="-105" dirty="0"/>
              <a:t> </a:t>
            </a:r>
            <a:r>
              <a:rPr sz="3600" spc="-5" dirty="0"/>
              <a:t>niệm </a:t>
            </a:r>
            <a:r>
              <a:rPr sz="3600" dirty="0"/>
              <a:t>Quy </a:t>
            </a:r>
            <a:r>
              <a:rPr sz="3600" spc="-5" dirty="0"/>
              <a:t>trình </a:t>
            </a:r>
            <a:r>
              <a:rPr sz="3600" spc="-5" dirty="0" err="1"/>
              <a:t>kiểm</a:t>
            </a:r>
            <a:r>
              <a:rPr sz="3600" spc="-5" dirty="0"/>
              <a:t> </a:t>
            </a:r>
            <a:r>
              <a:rPr lang="en-US" sz="3600" spc="-5" dirty="0" err="1"/>
              <a:t>thử</a:t>
            </a:r>
            <a:r>
              <a:rPr lang="en-US" sz="3600" spc="-5" dirty="0"/>
              <a:t> </a:t>
            </a:r>
            <a:r>
              <a:rPr lang="en-US" sz="3600" spc="-5" dirty="0" err="1"/>
              <a:t>phần</a:t>
            </a:r>
            <a:r>
              <a:rPr lang="en-US" sz="3600" spc="-5" dirty="0"/>
              <a:t> </a:t>
            </a:r>
            <a:r>
              <a:rPr lang="en-US" sz="3600" spc="-5" dirty="0" err="1"/>
              <a:t>mềm</a:t>
            </a:r>
            <a:endParaRPr sz="3600" dirty="0"/>
          </a:p>
        </p:txBody>
      </p:sp>
      <p:sp>
        <p:nvSpPr>
          <p:cNvPr id="3" name="object 3"/>
          <p:cNvSpPr txBox="1"/>
          <p:nvPr/>
        </p:nvSpPr>
        <p:spPr>
          <a:xfrm>
            <a:off x="2318358" y="1431191"/>
            <a:ext cx="8753834" cy="2410916"/>
          </a:xfrm>
          <a:prstGeom prst="rect">
            <a:avLst/>
          </a:prstGeom>
        </p:spPr>
        <p:txBody>
          <a:bodyPr vert="horz" wrap="square" lIns="0" tIns="12700" rIns="0" bIns="0" rtlCol="0">
            <a:spAutoFit/>
          </a:bodyPr>
          <a:lstStyle/>
          <a:p>
            <a:pPr marL="355600" marR="59690" indent="-342900">
              <a:spcBef>
                <a:spcPts val="100"/>
              </a:spcBef>
              <a:buChar char="•"/>
              <a:tabLst>
                <a:tab pos="354965" algn="l"/>
                <a:tab pos="355600" algn="l"/>
              </a:tabLst>
            </a:pPr>
            <a:r>
              <a:rPr sz="2500" dirty="0">
                <a:latin typeface="Arial"/>
                <a:cs typeface="Arial"/>
              </a:rPr>
              <a:t>Khái </a:t>
            </a:r>
            <a:r>
              <a:rPr sz="2500" spc="-5" dirty="0">
                <a:latin typeface="Arial"/>
                <a:cs typeface="Arial"/>
              </a:rPr>
              <a:t>niệm </a:t>
            </a:r>
            <a:r>
              <a:rPr sz="2500" dirty="0">
                <a:latin typeface="Arial"/>
                <a:cs typeface="Arial"/>
              </a:rPr>
              <a:t>Quy </a:t>
            </a:r>
            <a:r>
              <a:rPr sz="2500" spc="25" dirty="0">
                <a:latin typeface="Arial"/>
                <a:cs typeface="Arial"/>
              </a:rPr>
              <a:t>trình </a:t>
            </a:r>
            <a:r>
              <a:rPr sz="2500" spc="-5" dirty="0">
                <a:latin typeface="Arial"/>
                <a:cs typeface="Arial"/>
              </a:rPr>
              <a:t>(theo </a:t>
            </a:r>
            <a:r>
              <a:rPr sz="2500" dirty="0">
                <a:latin typeface="Arial"/>
                <a:cs typeface="Arial"/>
              </a:rPr>
              <a:t>IEEE): là </a:t>
            </a:r>
            <a:r>
              <a:rPr sz="2500" spc="-5" dirty="0">
                <a:latin typeface="Arial"/>
                <a:cs typeface="Arial"/>
              </a:rPr>
              <a:t>một </a:t>
            </a:r>
            <a:r>
              <a:rPr sz="2500" dirty="0">
                <a:latin typeface="Arial"/>
                <a:cs typeface="Arial"/>
              </a:rPr>
              <a:t>tập  </a:t>
            </a:r>
            <a:r>
              <a:rPr sz="2500" spc="-5" dirty="0">
                <a:latin typeface="Arial"/>
                <a:cs typeface="Arial"/>
              </a:rPr>
              <a:t>hợp </a:t>
            </a:r>
            <a:r>
              <a:rPr sz="2500" dirty="0">
                <a:latin typeface="Arial"/>
                <a:cs typeface="Arial"/>
              </a:rPr>
              <a:t>các </a:t>
            </a:r>
            <a:r>
              <a:rPr sz="2500" spc="-5" dirty="0">
                <a:latin typeface="Arial"/>
                <a:cs typeface="Arial"/>
              </a:rPr>
              <a:t>bước </a:t>
            </a:r>
            <a:r>
              <a:rPr sz="2500" dirty="0">
                <a:latin typeface="Arial"/>
                <a:cs typeface="Arial"/>
              </a:rPr>
              <a:t>có thứ tự </a:t>
            </a:r>
            <a:r>
              <a:rPr sz="2500" spc="-5" dirty="0">
                <a:latin typeface="Arial"/>
                <a:cs typeface="Arial"/>
              </a:rPr>
              <a:t>được </a:t>
            </a:r>
            <a:r>
              <a:rPr sz="2500" spc="-10" dirty="0">
                <a:latin typeface="Arial"/>
                <a:cs typeface="Arial"/>
              </a:rPr>
              <a:t>thực </a:t>
            </a:r>
            <a:r>
              <a:rPr sz="2500" spc="-5" dirty="0">
                <a:latin typeface="Arial"/>
                <a:cs typeface="Arial"/>
              </a:rPr>
              <a:t>hiện </a:t>
            </a:r>
            <a:r>
              <a:rPr sz="2500" dirty="0">
                <a:latin typeface="Arial"/>
                <a:cs typeface="Arial"/>
              </a:rPr>
              <a:t>cho  một mục </a:t>
            </a:r>
            <a:r>
              <a:rPr sz="2500" spc="-5" dirty="0">
                <a:latin typeface="Arial"/>
                <a:cs typeface="Arial"/>
              </a:rPr>
              <a:t>đích </a:t>
            </a:r>
            <a:r>
              <a:rPr sz="2500" dirty="0">
                <a:latin typeface="Arial"/>
                <a:cs typeface="Arial"/>
              </a:rPr>
              <a:t>cụ</a:t>
            </a:r>
            <a:r>
              <a:rPr sz="2500" spc="-35" dirty="0">
                <a:latin typeface="Arial"/>
                <a:cs typeface="Arial"/>
              </a:rPr>
              <a:t> </a:t>
            </a:r>
            <a:r>
              <a:rPr sz="2500" dirty="0">
                <a:latin typeface="Arial"/>
                <a:cs typeface="Arial"/>
              </a:rPr>
              <a:t>thể</a:t>
            </a:r>
          </a:p>
          <a:p>
            <a:pPr marL="355600" marR="240665" indent="-342900">
              <a:spcBef>
                <a:spcPts val="720"/>
              </a:spcBef>
              <a:buChar char="•"/>
              <a:tabLst>
                <a:tab pos="354965" algn="l"/>
                <a:tab pos="355600" algn="l"/>
              </a:tabLst>
            </a:pPr>
            <a:r>
              <a:rPr sz="2500" dirty="0">
                <a:latin typeface="Arial"/>
                <a:cs typeface="Arial"/>
              </a:rPr>
              <a:t>Quy </a:t>
            </a:r>
            <a:r>
              <a:rPr sz="2500" spc="25" dirty="0">
                <a:latin typeface="Arial"/>
                <a:cs typeface="Arial"/>
              </a:rPr>
              <a:t>trình </a:t>
            </a:r>
            <a:r>
              <a:rPr sz="2500" dirty="0">
                <a:latin typeface="Arial"/>
                <a:cs typeface="Arial"/>
              </a:rPr>
              <a:t>kiểm thử </a:t>
            </a:r>
            <a:r>
              <a:rPr sz="2500" spc="-5" dirty="0">
                <a:latin typeface="Arial"/>
                <a:cs typeface="Arial"/>
              </a:rPr>
              <a:t>phần </a:t>
            </a:r>
            <a:r>
              <a:rPr sz="2500" dirty="0">
                <a:latin typeface="Arial"/>
                <a:cs typeface="Arial"/>
              </a:rPr>
              <a:t>mềm </a:t>
            </a:r>
            <a:r>
              <a:rPr sz="2500" b="1" spc="-5" dirty="0">
                <a:latin typeface="Arial"/>
                <a:cs typeface="Arial"/>
              </a:rPr>
              <a:t>một </a:t>
            </a:r>
            <a:r>
              <a:rPr sz="2500" b="1" dirty="0">
                <a:latin typeface="Arial"/>
                <a:cs typeface="Arial"/>
              </a:rPr>
              <a:t>tập</a:t>
            </a:r>
            <a:r>
              <a:rPr sz="2500" b="1" spc="-95" dirty="0">
                <a:latin typeface="Arial"/>
                <a:cs typeface="Arial"/>
              </a:rPr>
              <a:t> </a:t>
            </a:r>
            <a:r>
              <a:rPr sz="2500" b="1" spc="-5" dirty="0">
                <a:latin typeface="Arial"/>
                <a:cs typeface="Arial"/>
              </a:rPr>
              <a:t>các  </a:t>
            </a:r>
            <a:r>
              <a:rPr sz="2500" b="1" dirty="0">
                <a:latin typeface="Arial"/>
                <a:cs typeface="Arial"/>
              </a:rPr>
              <a:t>hoạt động, </a:t>
            </a:r>
            <a:r>
              <a:rPr sz="2500" b="1" spc="-5" dirty="0">
                <a:latin typeface="Arial"/>
                <a:cs typeface="Arial"/>
              </a:rPr>
              <a:t>các </a:t>
            </a:r>
            <a:r>
              <a:rPr sz="2500" b="1" dirty="0">
                <a:latin typeface="Arial"/>
                <a:cs typeface="Arial"/>
              </a:rPr>
              <a:t>phương thức </a:t>
            </a:r>
            <a:r>
              <a:rPr sz="2500" b="1" spc="-5" dirty="0" err="1">
                <a:latin typeface="Arial"/>
                <a:cs typeface="Arial"/>
              </a:rPr>
              <a:t>mà</a:t>
            </a:r>
            <a:r>
              <a:rPr sz="2500" b="1" spc="-15" dirty="0">
                <a:latin typeface="Arial"/>
                <a:cs typeface="Arial"/>
              </a:rPr>
              <a:t> </a:t>
            </a:r>
            <a:r>
              <a:rPr sz="2500" b="1" spc="-5" dirty="0">
                <a:latin typeface="Arial"/>
                <a:cs typeface="Arial"/>
              </a:rPr>
              <a:t>con</a:t>
            </a:r>
            <a:r>
              <a:rPr lang="en-US" sz="2500" b="1" spc="-5" dirty="0">
                <a:latin typeface="Arial"/>
                <a:cs typeface="Arial"/>
              </a:rPr>
              <a:t> </a:t>
            </a:r>
            <a:r>
              <a:rPr sz="2500" b="1" dirty="0" err="1">
                <a:latin typeface="Arial"/>
                <a:cs typeface="Arial"/>
              </a:rPr>
              <a:t>người</a:t>
            </a:r>
            <a:r>
              <a:rPr sz="2500" b="1" dirty="0">
                <a:latin typeface="Arial"/>
                <a:cs typeface="Arial"/>
              </a:rPr>
              <a:t> phải làm để thực hiện </a:t>
            </a:r>
            <a:r>
              <a:rPr sz="2500" b="1" spc="-5" dirty="0">
                <a:latin typeface="Arial"/>
                <a:cs typeface="Arial"/>
              </a:rPr>
              <a:t>việc kiểm  </a:t>
            </a:r>
            <a:r>
              <a:rPr sz="2500" b="1" dirty="0">
                <a:latin typeface="Arial"/>
                <a:cs typeface="Arial"/>
              </a:rPr>
              <a:t>thử cho </a:t>
            </a:r>
            <a:r>
              <a:rPr sz="2500" b="1" spc="-5" dirty="0">
                <a:latin typeface="Arial"/>
                <a:cs typeface="Arial"/>
              </a:rPr>
              <a:t>một </a:t>
            </a:r>
            <a:r>
              <a:rPr sz="2500" b="1" dirty="0">
                <a:latin typeface="Arial"/>
                <a:cs typeface="Arial"/>
              </a:rPr>
              <a:t>phần </a:t>
            </a:r>
            <a:r>
              <a:rPr sz="2500" b="1" spc="-5" dirty="0">
                <a:latin typeface="Arial"/>
                <a:cs typeface="Arial"/>
              </a:rPr>
              <a:t>mềm </a:t>
            </a:r>
            <a:r>
              <a:rPr sz="2500" b="1" dirty="0">
                <a:latin typeface="Arial"/>
                <a:cs typeface="Arial"/>
              </a:rPr>
              <a:t>hay </a:t>
            </a:r>
            <a:r>
              <a:rPr sz="2500" b="1" spc="-5" dirty="0">
                <a:latin typeface="Arial"/>
                <a:cs typeface="Arial"/>
              </a:rPr>
              <a:t>một </a:t>
            </a:r>
            <a:r>
              <a:rPr sz="2500" b="1" dirty="0">
                <a:latin typeface="Arial"/>
                <a:cs typeface="Arial"/>
              </a:rPr>
              <a:t>hệ thống  phần </a:t>
            </a:r>
            <a:r>
              <a:rPr sz="2500" b="1" spc="-5" dirty="0">
                <a:latin typeface="Arial"/>
                <a:cs typeface="Arial"/>
              </a:rPr>
              <a:t>mềm</a:t>
            </a:r>
            <a:endParaRPr sz="2500" dirty="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err="1"/>
              <a:t>Tầm</a:t>
            </a:r>
            <a:r>
              <a:rPr spc="-5" dirty="0"/>
              <a:t> quan </a:t>
            </a:r>
            <a:r>
              <a:rPr spc="-165" dirty="0"/>
              <a:t>trọng </a:t>
            </a:r>
            <a:r>
              <a:rPr spc="-5" dirty="0"/>
              <a:t>của </a:t>
            </a:r>
            <a:r>
              <a:rPr spc="-5" dirty="0" err="1"/>
              <a:t>kiểm</a:t>
            </a:r>
            <a:r>
              <a:rPr spc="-5" dirty="0"/>
              <a:t> </a:t>
            </a:r>
            <a:r>
              <a:rPr spc="-5" dirty="0" err="1"/>
              <a:t>th</a:t>
            </a:r>
            <a:r>
              <a:rPr lang="en-US" spc="-5" dirty="0" err="1"/>
              <a:t>ử</a:t>
            </a:r>
            <a:endParaRPr dirty="0"/>
          </a:p>
        </p:txBody>
      </p:sp>
      <p:sp>
        <p:nvSpPr>
          <p:cNvPr id="3" name="object 3"/>
          <p:cNvSpPr txBox="1"/>
          <p:nvPr/>
        </p:nvSpPr>
        <p:spPr>
          <a:xfrm>
            <a:off x="2516135" y="1367865"/>
            <a:ext cx="8225790" cy="2886046"/>
          </a:xfrm>
          <a:prstGeom prst="rect">
            <a:avLst/>
          </a:prstGeom>
        </p:spPr>
        <p:txBody>
          <a:bodyPr vert="horz" wrap="square" lIns="0" tIns="13335" rIns="0" bIns="0" rtlCol="0">
            <a:spAutoFit/>
          </a:bodyPr>
          <a:lstStyle/>
          <a:p>
            <a:pPr marL="660400" marR="447040" indent="-342900" algn="just">
              <a:spcBef>
                <a:spcPts val="2560"/>
              </a:spcBef>
              <a:buFont typeface="Arial" panose="020B0604020202020204" pitchFamily="34" charset="0"/>
              <a:buChar char="•"/>
              <a:tabLst>
                <a:tab pos="659765" algn="l"/>
                <a:tab pos="660400" algn="l"/>
              </a:tabLst>
            </a:pPr>
            <a:r>
              <a:rPr lang="vi-VN" sz="2500" spc="-5" dirty="0">
                <a:latin typeface="Arial"/>
                <a:cs typeface="Arial"/>
              </a:rPr>
              <a:t>Cần làm rõ vai trò và trách nhiệm của việc  kiểm thử phần mềm</a:t>
            </a:r>
          </a:p>
          <a:p>
            <a:pPr marL="660400" marR="387985" indent="-342900" algn="just">
              <a:spcBef>
                <a:spcPts val="720"/>
              </a:spcBef>
              <a:buFont typeface="Arial" panose="020B0604020202020204" pitchFamily="34" charset="0"/>
              <a:buChar char="•"/>
              <a:tabLst>
                <a:tab pos="659765" algn="l"/>
                <a:tab pos="660400" algn="l"/>
              </a:tabLst>
            </a:pPr>
            <a:r>
              <a:rPr sz="2500" spc="-5" dirty="0" err="1">
                <a:latin typeface="Arial"/>
                <a:cs typeface="Arial"/>
              </a:rPr>
              <a:t>Cần</a:t>
            </a:r>
            <a:r>
              <a:rPr sz="2500" spc="-5" dirty="0">
                <a:latin typeface="Arial"/>
                <a:cs typeface="Arial"/>
              </a:rPr>
              <a:t> làm rõ các công đoạn, các bước kiểm  thử</a:t>
            </a:r>
          </a:p>
          <a:p>
            <a:pPr marL="660400" marR="5080" indent="-342900" algn="just">
              <a:spcBef>
                <a:spcPts val="720"/>
              </a:spcBef>
              <a:buFont typeface="Arial" panose="020B0604020202020204" pitchFamily="34" charset="0"/>
              <a:buChar char="•"/>
              <a:tabLst>
                <a:tab pos="659765" algn="l"/>
                <a:tab pos="660400" algn="l"/>
              </a:tabLst>
            </a:pPr>
            <a:r>
              <a:rPr sz="2500" spc="-5" dirty="0">
                <a:latin typeface="Arial"/>
                <a:cs typeface="Arial"/>
              </a:rPr>
              <a:t>Cần hiểu và phân biệt các tính chất kiểm thử  (tại </a:t>
            </a:r>
            <a:r>
              <a:rPr sz="2500" spc="-5" dirty="0" err="1">
                <a:latin typeface="Arial"/>
                <a:cs typeface="Arial"/>
              </a:rPr>
              <a:t>sao</a:t>
            </a:r>
            <a:r>
              <a:rPr sz="2500" spc="-5" dirty="0">
                <a:latin typeface="Arial"/>
                <a:cs typeface="Arial"/>
              </a:rPr>
              <a:t> </a:t>
            </a:r>
            <a:r>
              <a:rPr sz="2500" spc="-5" dirty="0" err="1">
                <a:latin typeface="Arial"/>
                <a:cs typeface="Arial"/>
              </a:rPr>
              <a:t>phải</a:t>
            </a:r>
            <a:r>
              <a:rPr lang="en-US" sz="2500" spc="-5" dirty="0">
                <a:latin typeface="Arial"/>
                <a:cs typeface="Arial"/>
              </a:rPr>
              <a:t> </a:t>
            </a:r>
            <a:r>
              <a:rPr sz="2500" spc="-5" dirty="0" err="1">
                <a:latin typeface="Arial"/>
                <a:cs typeface="Arial"/>
              </a:rPr>
              <a:t>kiểm</a:t>
            </a:r>
            <a:r>
              <a:rPr sz="2500" spc="-5" dirty="0">
                <a:latin typeface="Arial"/>
                <a:cs typeface="Arial"/>
              </a:rPr>
              <a:t> thử), các bước kiểm thử  (khi nào thực hiện), và các kỹ thuật kiểm thử  (kiểm thử bằng cách nào?)</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6"/>
            <a:ext cx="9726349" cy="566822"/>
          </a:xfrm>
          <a:prstGeom prst="rect">
            <a:avLst/>
          </a:prstGeom>
        </p:spPr>
        <p:txBody>
          <a:bodyPr vert="horz" wrap="square" lIns="0" tIns="12700" rIns="0" bIns="0" rtlCol="0" anchor="ctr">
            <a:spAutoFit/>
          </a:bodyPr>
          <a:lstStyle/>
          <a:p>
            <a:pPr marL="12700" marR="5080">
              <a:lnSpc>
                <a:spcPct val="100000"/>
              </a:lnSpc>
              <a:spcBef>
                <a:spcPts val="100"/>
              </a:spcBef>
            </a:pPr>
            <a:r>
              <a:rPr sz="3600" dirty="0" err="1"/>
              <a:t>Vị</a:t>
            </a:r>
            <a:r>
              <a:rPr sz="3600" dirty="0"/>
              <a:t> </a:t>
            </a:r>
            <a:r>
              <a:rPr sz="3600" spc="-5" dirty="0"/>
              <a:t>trí của kiểm thử  </a:t>
            </a:r>
            <a:r>
              <a:rPr sz="3600" dirty="0"/>
              <a:t>trong </a:t>
            </a:r>
            <a:r>
              <a:rPr sz="3600" spc="-225" dirty="0"/>
              <a:t>vòng </a:t>
            </a:r>
            <a:r>
              <a:rPr sz="3600" spc="-5" dirty="0"/>
              <a:t>đời phần</a:t>
            </a:r>
            <a:r>
              <a:rPr sz="3600" spc="505" dirty="0"/>
              <a:t> </a:t>
            </a:r>
            <a:r>
              <a:rPr sz="3600" dirty="0"/>
              <a:t>mềm</a:t>
            </a:r>
          </a:p>
        </p:txBody>
      </p:sp>
      <p:sp>
        <p:nvSpPr>
          <p:cNvPr id="3" name="object 3"/>
          <p:cNvSpPr txBox="1"/>
          <p:nvPr/>
        </p:nvSpPr>
        <p:spPr>
          <a:xfrm>
            <a:off x="2059940" y="1318006"/>
            <a:ext cx="7689850" cy="940435"/>
          </a:xfrm>
          <a:prstGeom prst="rect">
            <a:avLst/>
          </a:prstGeom>
        </p:spPr>
        <p:txBody>
          <a:bodyPr vert="horz" wrap="square" lIns="0" tIns="12700" rIns="0" bIns="0" rtlCol="0">
            <a:spAutoFit/>
          </a:bodyPr>
          <a:lstStyle/>
          <a:p>
            <a:pPr marL="355600" marR="5080" indent="-342900">
              <a:spcBef>
                <a:spcPts val="100"/>
              </a:spcBef>
              <a:buChar char="•"/>
              <a:tabLst>
                <a:tab pos="354965" algn="l"/>
                <a:tab pos="355600" algn="l"/>
              </a:tabLst>
            </a:pPr>
            <a:r>
              <a:rPr sz="3000" dirty="0">
                <a:latin typeface="Arial"/>
                <a:cs typeface="Arial"/>
              </a:rPr>
              <a:t>Kiểm thử </a:t>
            </a:r>
            <a:r>
              <a:rPr sz="3000" spc="-5" dirty="0">
                <a:latin typeface="Arial"/>
                <a:cs typeface="Arial"/>
              </a:rPr>
              <a:t>được thực hiện sau mỗi bước </a:t>
            </a:r>
            <a:r>
              <a:rPr sz="3000" dirty="0">
                <a:latin typeface="Arial"/>
                <a:cs typeface="Arial"/>
              </a:rPr>
              <a:t>lặp  </a:t>
            </a:r>
            <a:r>
              <a:rPr sz="3000" spc="-5" dirty="0">
                <a:latin typeface="Arial"/>
                <a:cs typeface="Arial"/>
              </a:rPr>
              <a:t>với </a:t>
            </a:r>
            <a:r>
              <a:rPr sz="3000" dirty="0">
                <a:latin typeface="Arial"/>
                <a:cs typeface="Arial"/>
              </a:rPr>
              <a:t>qui </a:t>
            </a:r>
            <a:r>
              <a:rPr sz="3000" spc="25" dirty="0">
                <a:latin typeface="Arial"/>
                <a:cs typeface="Arial"/>
              </a:rPr>
              <a:t>trình</a:t>
            </a:r>
            <a:r>
              <a:rPr sz="3000" spc="-20" dirty="0">
                <a:latin typeface="Arial"/>
                <a:cs typeface="Arial"/>
              </a:rPr>
              <a:t> </a:t>
            </a:r>
            <a:r>
              <a:rPr sz="3000" dirty="0">
                <a:latin typeface="Arial"/>
                <a:cs typeface="Arial"/>
              </a:rPr>
              <a:t>RUP</a:t>
            </a:r>
            <a:endParaRPr sz="3000">
              <a:latin typeface="Arial"/>
              <a:cs typeface="Arial"/>
            </a:endParaRPr>
          </a:p>
        </p:txBody>
      </p:sp>
      <p:sp>
        <p:nvSpPr>
          <p:cNvPr id="4" name="object 4"/>
          <p:cNvSpPr/>
          <p:nvPr/>
        </p:nvSpPr>
        <p:spPr>
          <a:xfrm>
            <a:off x="3352800" y="2159394"/>
            <a:ext cx="6629400" cy="434073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z="3600" spc="-5" dirty="0"/>
              <a:t>2.1.3 </a:t>
            </a:r>
            <a:r>
              <a:rPr sz="3600" dirty="0"/>
              <a:t>Vị </a:t>
            </a:r>
            <a:r>
              <a:rPr sz="3600" spc="-5" dirty="0"/>
              <a:t>trí của kiểm thử</a:t>
            </a:r>
            <a:r>
              <a:rPr sz="3600" spc="-55" dirty="0"/>
              <a:t> </a:t>
            </a:r>
            <a:r>
              <a:rPr sz="3600" dirty="0"/>
              <a:t>trong</a:t>
            </a:r>
            <a:endParaRPr sz="3600"/>
          </a:p>
        </p:txBody>
      </p:sp>
      <p:sp>
        <p:nvSpPr>
          <p:cNvPr id="4" name="object 4"/>
          <p:cNvSpPr/>
          <p:nvPr/>
        </p:nvSpPr>
        <p:spPr>
          <a:xfrm>
            <a:off x="2965175" y="1770821"/>
            <a:ext cx="7395591" cy="4419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1.1.2 </a:t>
            </a:r>
            <a:r>
              <a:rPr spc="-105" dirty="0"/>
              <a:t>Khái </a:t>
            </a:r>
            <a:r>
              <a:rPr spc="-5" dirty="0"/>
              <a:t>niệm lỗi, sai </a:t>
            </a:r>
            <a:r>
              <a:rPr dirty="0"/>
              <a:t>sót,</a:t>
            </a:r>
            <a:r>
              <a:rPr spc="575" dirty="0"/>
              <a:t> </a:t>
            </a:r>
            <a:r>
              <a:rPr spc="-5" dirty="0"/>
              <a:t>hỏng</a:t>
            </a:r>
          </a:p>
        </p:txBody>
      </p:sp>
      <p:sp>
        <p:nvSpPr>
          <p:cNvPr id="3" name="object 3"/>
          <p:cNvSpPr txBox="1"/>
          <p:nvPr/>
        </p:nvSpPr>
        <p:spPr>
          <a:xfrm>
            <a:off x="2421615" y="940266"/>
            <a:ext cx="9083675" cy="5438668"/>
          </a:xfrm>
          <a:prstGeom prst="rect">
            <a:avLst/>
          </a:prstGeom>
        </p:spPr>
        <p:txBody>
          <a:bodyPr vert="horz" wrap="square" lIns="0" tIns="82550" rIns="0" bIns="0" rtlCol="0">
            <a:spAutoFit/>
          </a:bodyPr>
          <a:lstStyle/>
          <a:p>
            <a:pPr marL="406400" indent="-342900">
              <a:spcBef>
                <a:spcPts val="650"/>
              </a:spcBef>
              <a:buFont typeface="Arial"/>
              <a:buChar char="•"/>
              <a:tabLst>
                <a:tab pos="405765" algn="l"/>
                <a:tab pos="406400" algn="l"/>
              </a:tabLst>
            </a:pPr>
            <a:r>
              <a:rPr sz="2200" b="1" spc="-5" dirty="0">
                <a:latin typeface="Arial"/>
                <a:cs typeface="Arial"/>
              </a:rPr>
              <a:t>Lỗi phần mềm </a:t>
            </a:r>
            <a:r>
              <a:rPr sz="2200" b="1" dirty="0">
                <a:latin typeface="Arial"/>
                <a:cs typeface="Arial"/>
              </a:rPr>
              <a:t>(software</a:t>
            </a:r>
            <a:r>
              <a:rPr sz="2200" b="1" spc="-90" dirty="0">
                <a:latin typeface="Arial"/>
                <a:cs typeface="Arial"/>
              </a:rPr>
              <a:t> </a:t>
            </a:r>
            <a:r>
              <a:rPr sz="2200" b="1" dirty="0">
                <a:latin typeface="Arial"/>
                <a:cs typeface="Arial"/>
              </a:rPr>
              <a:t>error)</a:t>
            </a:r>
            <a:endParaRPr sz="2200" dirty="0">
              <a:latin typeface="Arial"/>
              <a:cs typeface="Arial"/>
            </a:endParaRPr>
          </a:p>
          <a:p>
            <a:pPr marL="807085" lvl="1" indent="-287020">
              <a:spcBef>
                <a:spcPts val="550"/>
              </a:spcBef>
              <a:buChar char="–"/>
              <a:tabLst>
                <a:tab pos="807720" algn="l"/>
              </a:tabLst>
            </a:pPr>
            <a:r>
              <a:rPr sz="2200" dirty="0">
                <a:latin typeface="Arial"/>
                <a:cs typeface="Arial"/>
              </a:rPr>
              <a:t>Là </a:t>
            </a:r>
            <a:r>
              <a:rPr sz="2200" spc="-70" dirty="0">
                <a:latin typeface="Arial"/>
                <a:cs typeface="Arial"/>
              </a:rPr>
              <a:t>lỗi </a:t>
            </a:r>
            <a:r>
              <a:rPr sz="2200" spc="-5" dirty="0">
                <a:latin typeface="Arial"/>
                <a:cs typeface="Arial"/>
              </a:rPr>
              <a:t>do </a:t>
            </a:r>
            <a:r>
              <a:rPr sz="2200" dirty="0">
                <a:latin typeface="Arial"/>
                <a:cs typeface="Arial"/>
              </a:rPr>
              <a:t>con người </a:t>
            </a:r>
            <a:r>
              <a:rPr sz="2200" spc="-5" dirty="0">
                <a:latin typeface="Arial"/>
                <a:cs typeface="Arial"/>
              </a:rPr>
              <a:t>gây </a:t>
            </a:r>
            <a:r>
              <a:rPr sz="2200" dirty="0">
                <a:latin typeface="Arial"/>
                <a:cs typeface="Arial"/>
              </a:rPr>
              <a:t>ra (thường </a:t>
            </a:r>
            <a:r>
              <a:rPr sz="2200" spc="-5" dirty="0">
                <a:latin typeface="Arial"/>
                <a:cs typeface="Arial"/>
              </a:rPr>
              <a:t>là </a:t>
            </a:r>
            <a:r>
              <a:rPr sz="2200" dirty="0">
                <a:latin typeface="Arial"/>
                <a:cs typeface="Arial"/>
              </a:rPr>
              <a:t>các </a:t>
            </a:r>
            <a:r>
              <a:rPr sz="2200" spc="-165" dirty="0" err="1">
                <a:latin typeface="Arial"/>
                <a:cs typeface="Arial"/>
              </a:rPr>
              <a:t>lập</a:t>
            </a:r>
            <a:r>
              <a:rPr sz="2200" spc="-165" dirty="0">
                <a:latin typeface="Arial"/>
                <a:cs typeface="Arial"/>
              </a:rPr>
              <a:t> </a:t>
            </a:r>
            <a:r>
              <a:rPr sz="2200" spc="-5" dirty="0" err="1">
                <a:latin typeface="Arial"/>
                <a:cs typeface="Arial"/>
              </a:rPr>
              <a:t>tr</a:t>
            </a:r>
            <a:r>
              <a:rPr lang="en-US" sz="2200" spc="-5" dirty="0" err="1">
                <a:latin typeface="Arial"/>
                <a:cs typeface="Arial"/>
              </a:rPr>
              <a:t>ì</a:t>
            </a:r>
            <a:r>
              <a:rPr sz="2200" spc="-5" dirty="0" err="1">
                <a:latin typeface="Arial"/>
                <a:cs typeface="Arial"/>
              </a:rPr>
              <a:t>nh</a:t>
            </a:r>
            <a:r>
              <a:rPr sz="2200" spc="-40" dirty="0">
                <a:latin typeface="Arial"/>
                <a:cs typeface="Arial"/>
              </a:rPr>
              <a:t> </a:t>
            </a:r>
            <a:r>
              <a:rPr sz="2200" dirty="0">
                <a:latin typeface="Arial"/>
                <a:cs typeface="Arial"/>
              </a:rPr>
              <a:t>viên)</a:t>
            </a:r>
          </a:p>
          <a:p>
            <a:pPr marL="807085" lvl="1" indent="-287020">
              <a:spcBef>
                <a:spcPts val="555"/>
              </a:spcBef>
              <a:buChar char="–"/>
              <a:tabLst>
                <a:tab pos="807720" algn="l"/>
              </a:tabLst>
            </a:pPr>
            <a:r>
              <a:rPr sz="2200" spc="-5" dirty="0">
                <a:latin typeface="Arial"/>
                <a:cs typeface="Arial"/>
              </a:rPr>
              <a:t>Lỗi phần </a:t>
            </a:r>
            <a:r>
              <a:rPr sz="2200" dirty="0">
                <a:latin typeface="Arial"/>
                <a:cs typeface="Arial"/>
              </a:rPr>
              <a:t>mềm có thể </a:t>
            </a:r>
            <a:r>
              <a:rPr sz="2200" spc="-5" dirty="0">
                <a:latin typeface="Arial"/>
                <a:cs typeface="Arial"/>
              </a:rPr>
              <a:t>là </a:t>
            </a:r>
            <a:r>
              <a:rPr sz="2200" spc="-70" dirty="0">
                <a:latin typeface="Arial"/>
                <a:cs typeface="Arial"/>
              </a:rPr>
              <a:t>lỗi </a:t>
            </a:r>
            <a:r>
              <a:rPr sz="2200" dirty="0">
                <a:latin typeface="Arial"/>
                <a:cs typeface="Arial"/>
              </a:rPr>
              <a:t>cú </a:t>
            </a:r>
            <a:r>
              <a:rPr sz="2200" spc="-130" dirty="0">
                <a:latin typeface="Arial"/>
                <a:cs typeface="Arial"/>
              </a:rPr>
              <a:t>pháp </a:t>
            </a:r>
            <a:r>
              <a:rPr sz="2200" spc="-5" dirty="0">
                <a:latin typeface="Arial"/>
                <a:cs typeface="Arial"/>
              </a:rPr>
              <a:t>hoặc </a:t>
            </a:r>
            <a:r>
              <a:rPr sz="2200" spc="-70" dirty="0">
                <a:latin typeface="Arial"/>
                <a:cs typeface="Arial"/>
              </a:rPr>
              <a:t>lỗi</a:t>
            </a:r>
            <a:r>
              <a:rPr sz="2200" spc="345" dirty="0">
                <a:latin typeface="Arial"/>
                <a:cs typeface="Arial"/>
              </a:rPr>
              <a:t> </a:t>
            </a:r>
            <a:r>
              <a:rPr sz="2200" spc="-5" dirty="0">
                <a:latin typeface="Arial"/>
                <a:cs typeface="Arial"/>
              </a:rPr>
              <a:t>logic</a:t>
            </a:r>
            <a:endParaRPr sz="2200" dirty="0">
              <a:latin typeface="Arial"/>
              <a:cs typeface="Arial"/>
            </a:endParaRPr>
          </a:p>
          <a:p>
            <a:pPr marL="406400" indent="-342900">
              <a:spcBef>
                <a:spcPts val="555"/>
              </a:spcBef>
              <a:buFont typeface="Arial"/>
              <a:buChar char="•"/>
              <a:tabLst>
                <a:tab pos="405765" algn="l"/>
                <a:tab pos="406400" algn="l"/>
              </a:tabLst>
            </a:pPr>
            <a:r>
              <a:rPr sz="2200" b="1" dirty="0">
                <a:latin typeface="Arial"/>
                <a:cs typeface="Arial"/>
              </a:rPr>
              <a:t>Sai </a:t>
            </a:r>
            <a:r>
              <a:rPr sz="2200" b="1" spc="-5" dirty="0">
                <a:latin typeface="Arial"/>
                <a:cs typeface="Arial"/>
              </a:rPr>
              <a:t>sót của phần mềm (software</a:t>
            </a:r>
            <a:r>
              <a:rPr sz="2200" b="1" spc="-114" dirty="0">
                <a:latin typeface="Arial"/>
                <a:cs typeface="Arial"/>
              </a:rPr>
              <a:t> </a:t>
            </a:r>
            <a:r>
              <a:rPr sz="2200" b="1" dirty="0">
                <a:latin typeface="Arial"/>
                <a:cs typeface="Arial"/>
              </a:rPr>
              <a:t>fault)</a:t>
            </a:r>
            <a:endParaRPr sz="2200" dirty="0">
              <a:latin typeface="Arial"/>
              <a:cs typeface="Arial"/>
            </a:endParaRPr>
          </a:p>
          <a:p>
            <a:pPr marL="807085" marR="617855" lvl="1" indent="-287020">
              <a:spcBef>
                <a:spcPts val="550"/>
              </a:spcBef>
              <a:buChar char="–"/>
              <a:tabLst>
                <a:tab pos="807720" algn="l"/>
              </a:tabLst>
            </a:pPr>
            <a:r>
              <a:rPr sz="2200" dirty="0">
                <a:latin typeface="Arial"/>
                <a:cs typeface="Arial"/>
              </a:rPr>
              <a:t>Sai sót của </a:t>
            </a:r>
            <a:r>
              <a:rPr sz="2200" spc="-5" dirty="0">
                <a:latin typeface="Arial"/>
                <a:cs typeface="Arial"/>
              </a:rPr>
              <a:t>phần </a:t>
            </a:r>
            <a:r>
              <a:rPr sz="2200" dirty="0">
                <a:latin typeface="Arial"/>
                <a:cs typeface="Arial"/>
              </a:rPr>
              <a:t>mềm không phải lúc </a:t>
            </a:r>
            <a:r>
              <a:rPr sz="2200" spc="-5" dirty="0" err="1">
                <a:latin typeface="Arial"/>
                <a:cs typeface="Arial"/>
              </a:rPr>
              <a:t>nào</a:t>
            </a:r>
            <a:r>
              <a:rPr sz="2200" spc="-5" dirty="0">
                <a:latin typeface="Arial"/>
                <a:cs typeface="Arial"/>
              </a:rPr>
              <a:t> </a:t>
            </a:r>
            <a:r>
              <a:rPr sz="2200" dirty="0" err="1">
                <a:latin typeface="Arial"/>
                <a:cs typeface="Arial"/>
              </a:rPr>
              <a:t>c</a:t>
            </a:r>
            <a:r>
              <a:rPr lang="en-US" sz="2200" dirty="0" err="1">
                <a:latin typeface="Arial"/>
                <a:cs typeface="Arial"/>
              </a:rPr>
              <a:t>ũ</a:t>
            </a:r>
            <a:r>
              <a:rPr sz="2200" dirty="0" err="1">
                <a:latin typeface="Arial"/>
                <a:cs typeface="Arial"/>
              </a:rPr>
              <a:t>ng</a:t>
            </a:r>
            <a:r>
              <a:rPr sz="2200" dirty="0">
                <a:latin typeface="Arial"/>
                <a:cs typeface="Arial"/>
              </a:rPr>
              <a:t> </a:t>
            </a:r>
            <a:r>
              <a:rPr sz="2200" spc="-5" dirty="0">
                <a:latin typeface="Arial"/>
                <a:cs typeface="Arial"/>
              </a:rPr>
              <a:t>do </a:t>
            </a:r>
            <a:r>
              <a:rPr sz="2200" spc="-70" dirty="0">
                <a:latin typeface="Arial"/>
                <a:cs typeface="Arial"/>
              </a:rPr>
              <a:t>lỗi </a:t>
            </a:r>
            <a:r>
              <a:rPr sz="2200" spc="-5" dirty="0">
                <a:latin typeface="Arial"/>
                <a:cs typeface="Arial"/>
              </a:rPr>
              <a:t>phần  </a:t>
            </a:r>
            <a:r>
              <a:rPr sz="2200" dirty="0">
                <a:latin typeface="Arial"/>
                <a:cs typeface="Arial"/>
              </a:rPr>
              <a:t>mềm</a:t>
            </a:r>
          </a:p>
          <a:p>
            <a:pPr marL="807085" marR="68580" lvl="1" indent="-287020">
              <a:spcBef>
                <a:spcPts val="555"/>
              </a:spcBef>
              <a:buChar char="–"/>
              <a:tabLst>
                <a:tab pos="807720" algn="l"/>
              </a:tabLst>
            </a:pPr>
            <a:r>
              <a:rPr sz="2200" dirty="0">
                <a:latin typeface="Arial"/>
                <a:cs typeface="Arial"/>
              </a:rPr>
              <a:t>Có thể có sai sót do dư thừa </a:t>
            </a:r>
            <a:r>
              <a:rPr sz="2200" spc="-5" dirty="0">
                <a:latin typeface="Arial"/>
                <a:cs typeface="Arial"/>
              </a:rPr>
              <a:t>hoặc bỏ </a:t>
            </a:r>
            <a:r>
              <a:rPr sz="2200" dirty="0">
                <a:latin typeface="Arial"/>
                <a:cs typeface="Arial"/>
              </a:rPr>
              <a:t>sót yêu cầu </a:t>
            </a:r>
            <a:r>
              <a:rPr sz="2200" spc="-5" dirty="0">
                <a:latin typeface="Arial"/>
                <a:cs typeface="Arial"/>
              </a:rPr>
              <a:t>phần </a:t>
            </a:r>
            <a:r>
              <a:rPr sz="2200" dirty="0">
                <a:latin typeface="Arial"/>
                <a:cs typeface="Arial"/>
              </a:rPr>
              <a:t>mềm  (từ khâu khảo sát, phân </a:t>
            </a:r>
            <a:r>
              <a:rPr sz="2200" spc="-5" dirty="0">
                <a:latin typeface="Arial"/>
                <a:cs typeface="Arial"/>
              </a:rPr>
              <a:t>tích, đưa </a:t>
            </a:r>
            <a:r>
              <a:rPr sz="2200" dirty="0">
                <a:latin typeface="Arial"/>
                <a:cs typeface="Arial"/>
              </a:rPr>
              <a:t>ra yêu cầu </a:t>
            </a:r>
            <a:r>
              <a:rPr sz="2200" spc="-5" dirty="0">
                <a:latin typeface="Arial"/>
                <a:cs typeface="Arial"/>
              </a:rPr>
              <a:t>phần </a:t>
            </a:r>
            <a:r>
              <a:rPr sz="2200" dirty="0">
                <a:latin typeface="Arial"/>
                <a:cs typeface="Arial"/>
              </a:rPr>
              <a:t>mềm </a:t>
            </a:r>
            <a:r>
              <a:rPr sz="2200" spc="-5" dirty="0">
                <a:latin typeface="Arial"/>
                <a:cs typeface="Arial"/>
              </a:rPr>
              <a:t>bị</a:t>
            </a:r>
            <a:r>
              <a:rPr sz="2200" spc="-240" dirty="0">
                <a:latin typeface="Arial"/>
                <a:cs typeface="Arial"/>
              </a:rPr>
              <a:t> </a:t>
            </a:r>
            <a:r>
              <a:rPr sz="2200" dirty="0">
                <a:latin typeface="Arial"/>
                <a:cs typeface="Arial"/>
              </a:rPr>
              <a:t>thừa  </a:t>
            </a:r>
            <a:r>
              <a:rPr sz="2200" spc="-5" dirty="0">
                <a:latin typeface="Arial"/>
                <a:cs typeface="Arial"/>
              </a:rPr>
              <a:t>hoặc bị </a:t>
            </a:r>
            <a:r>
              <a:rPr sz="2200" dirty="0">
                <a:latin typeface="Arial"/>
                <a:cs typeface="Arial"/>
              </a:rPr>
              <a:t>sót so </a:t>
            </a:r>
            <a:r>
              <a:rPr sz="2200" spc="-5" dirty="0">
                <a:latin typeface="Arial"/>
                <a:cs typeface="Arial"/>
              </a:rPr>
              <a:t>với </a:t>
            </a:r>
            <a:r>
              <a:rPr sz="2200" dirty="0">
                <a:latin typeface="Arial"/>
                <a:cs typeface="Arial"/>
              </a:rPr>
              <a:t>yêu cầu của khách</a:t>
            </a:r>
            <a:r>
              <a:rPr sz="2200" spc="-125" dirty="0">
                <a:latin typeface="Arial"/>
                <a:cs typeface="Arial"/>
              </a:rPr>
              <a:t> </a:t>
            </a:r>
            <a:r>
              <a:rPr sz="2200" spc="-5" dirty="0">
                <a:latin typeface="Arial"/>
                <a:cs typeface="Arial"/>
              </a:rPr>
              <a:t>hàng)</a:t>
            </a:r>
            <a:endParaRPr sz="2200" dirty="0">
              <a:latin typeface="Arial"/>
              <a:cs typeface="Arial"/>
            </a:endParaRPr>
          </a:p>
          <a:p>
            <a:pPr marL="406400" indent="-342900">
              <a:spcBef>
                <a:spcPts val="550"/>
              </a:spcBef>
              <a:buFont typeface="Arial"/>
              <a:buChar char="•"/>
              <a:tabLst>
                <a:tab pos="405765" algn="l"/>
                <a:tab pos="406400" algn="l"/>
              </a:tabLst>
            </a:pPr>
            <a:r>
              <a:rPr sz="2200" b="1" spc="-5" dirty="0">
                <a:latin typeface="Arial"/>
                <a:cs typeface="Arial"/>
              </a:rPr>
              <a:t>Hỏng </a:t>
            </a:r>
            <a:r>
              <a:rPr sz="2200" b="1" dirty="0">
                <a:latin typeface="Arial"/>
                <a:cs typeface="Arial"/>
              </a:rPr>
              <a:t>hóc </a:t>
            </a:r>
            <a:r>
              <a:rPr sz="2200" b="1" spc="-5" dirty="0">
                <a:latin typeface="Arial"/>
                <a:cs typeface="Arial"/>
              </a:rPr>
              <a:t>của phần mềm(software</a:t>
            </a:r>
            <a:r>
              <a:rPr sz="2200" b="1" spc="-120" dirty="0">
                <a:latin typeface="Arial"/>
                <a:cs typeface="Arial"/>
              </a:rPr>
              <a:t> </a:t>
            </a:r>
            <a:r>
              <a:rPr sz="2200" b="1" spc="-5" dirty="0">
                <a:latin typeface="Arial"/>
                <a:cs typeface="Arial"/>
              </a:rPr>
              <a:t>failure)</a:t>
            </a:r>
            <a:endParaRPr sz="2200" dirty="0">
              <a:latin typeface="Arial"/>
              <a:cs typeface="Arial"/>
            </a:endParaRPr>
          </a:p>
          <a:p>
            <a:pPr marL="807085" lvl="1" indent="-287020">
              <a:spcBef>
                <a:spcPts val="555"/>
              </a:spcBef>
              <a:buChar char="–"/>
              <a:tabLst>
                <a:tab pos="807720" algn="l"/>
              </a:tabLst>
            </a:pPr>
            <a:r>
              <a:rPr sz="2200" dirty="0">
                <a:latin typeface="Arial"/>
                <a:cs typeface="Arial"/>
              </a:rPr>
              <a:t>Một sai sót của </a:t>
            </a:r>
            <a:r>
              <a:rPr sz="2200" spc="-5" dirty="0">
                <a:latin typeface="Arial"/>
                <a:cs typeface="Arial"/>
              </a:rPr>
              <a:t>phần </a:t>
            </a:r>
            <a:r>
              <a:rPr sz="2200" dirty="0">
                <a:latin typeface="Arial"/>
                <a:cs typeface="Arial"/>
              </a:rPr>
              <a:t>mềm dẫn </a:t>
            </a:r>
            <a:r>
              <a:rPr sz="2200" spc="-5" dirty="0">
                <a:latin typeface="Arial"/>
                <a:cs typeface="Arial"/>
              </a:rPr>
              <a:t>đến hỏng </a:t>
            </a:r>
            <a:r>
              <a:rPr sz="2200" dirty="0">
                <a:latin typeface="Arial"/>
                <a:cs typeface="Arial"/>
              </a:rPr>
              <a:t>hóc khi nó sai sót</a:t>
            </a:r>
            <a:r>
              <a:rPr sz="2200" spc="-265" dirty="0">
                <a:latin typeface="Arial"/>
                <a:cs typeface="Arial"/>
              </a:rPr>
              <a:t> </a:t>
            </a:r>
            <a:r>
              <a:rPr sz="2200" spc="-5" dirty="0">
                <a:latin typeface="Arial"/>
                <a:cs typeface="Arial"/>
              </a:rPr>
              <a:t>đó</a:t>
            </a:r>
            <a:endParaRPr sz="2200" dirty="0">
              <a:latin typeface="Arial"/>
              <a:cs typeface="Arial"/>
            </a:endParaRPr>
          </a:p>
          <a:p>
            <a:pPr marL="807085"/>
            <a:r>
              <a:rPr sz="2200" spc="-5" dirty="0">
                <a:latin typeface="Arial"/>
                <a:cs typeface="Arial"/>
              </a:rPr>
              <a:t>bị phát</a:t>
            </a:r>
            <a:r>
              <a:rPr sz="2200" spc="-45" dirty="0">
                <a:latin typeface="Arial"/>
                <a:cs typeface="Arial"/>
              </a:rPr>
              <a:t> </a:t>
            </a:r>
            <a:r>
              <a:rPr sz="2200" spc="-5" dirty="0">
                <a:latin typeface="Arial"/>
                <a:cs typeface="Arial"/>
              </a:rPr>
              <a:t>hiện</a:t>
            </a:r>
            <a:endParaRPr sz="2200" dirty="0">
              <a:latin typeface="Arial"/>
              <a:cs typeface="Arial"/>
            </a:endParaRPr>
          </a:p>
          <a:p>
            <a:pPr marL="807085" marR="168910" lvl="1" indent="-287020">
              <a:spcBef>
                <a:spcPts val="555"/>
              </a:spcBef>
              <a:buChar char="–"/>
              <a:tabLst>
                <a:tab pos="807720" algn="l"/>
              </a:tabLst>
            </a:pPr>
            <a:r>
              <a:rPr sz="2200" dirty="0">
                <a:latin typeface="Arial"/>
                <a:cs typeface="Arial"/>
              </a:rPr>
              <a:t>Một sai sót của </a:t>
            </a:r>
            <a:r>
              <a:rPr sz="2200" spc="-5" dirty="0">
                <a:latin typeface="Arial"/>
                <a:cs typeface="Arial"/>
              </a:rPr>
              <a:t>phần </a:t>
            </a:r>
            <a:r>
              <a:rPr sz="2200" dirty="0">
                <a:latin typeface="Arial"/>
                <a:cs typeface="Arial"/>
              </a:rPr>
              <a:t>mềm </a:t>
            </a:r>
            <a:r>
              <a:rPr sz="2200" spc="-5" dirty="0">
                <a:latin typeface="Arial"/>
                <a:cs typeface="Arial"/>
              </a:rPr>
              <a:t>nếu </a:t>
            </a:r>
            <a:r>
              <a:rPr sz="2200" dirty="0">
                <a:latin typeface="Arial"/>
                <a:cs typeface="Arial"/>
              </a:rPr>
              <a:t>không </a:t>
            </a:r>
            <a:r>
              <a:rPr sz="2200" spc="-5" dirty="0">
                <a:latin typeface="Arial"/>
                <a:cs typeface="Arial"/>
              </a:rPr>
              <a:t>bị phát hiện hoặc </a:t>
            </a:r>
            <a:r>
              <a:rPr sz="2200" dirty="0">
                <a:latin typeface="Arial"/>
                <a:cs typeface="Arial"/>
              </a:rPr>
              <a:t>ko</a:t>
            </a:r>
            <a:r>
              <a:rPr sz="2200" spc="-204" dirty="0">
                <a:latin typeface="Arial"/>
                <a:cs typeface="Arial"/>
              </a:rPr>
              <a:t> </a:t>
            </a:r>
            <a:r>
              <a:rPr sz="2200" spc="-5" dirty="0">
                <a:latin typeface="Arial"/>
                <a:cs typeface="Arial"/>
              </a:rPr>
              <a:t>gây  </a:t>
            </a:r>
            <a:r>
              <a:rPr sz="2200" dirty="0">
                <a:latin typeface="Arial"/>
                <a:cs typeface="Arial"/>
              </a:rPr>
              <a:t>ảnh</a:t>
            </a:r>
            <a:r>
              <a:rPr sz="2200" spc="-25" dirty="0">
                <a:latin typeface="Arial"/>
                <a:cs typeface="Arial"/>
              </a:rPr>
              <a:t> </a:t>
            </a:r>
            <a:r>
              <a:rPr sz="2200" spc="-5" dirty="0">
                <a:latin typeface="Arial"/>
                <a:cs typeface="Arial"/>
              </a:rPr>
              <a:t>h</a:t>
            </a:r>
            <a:r>
              <a:rPr sz="2200" spc="5" dirty="0">
                <a:latin typeface="Arial"/>
                <a:cs typeface="Arial"/>
              </a:rPr>
              <a:t>ư</a:t>
            </a:r>
            <a:r>
              <a:rPr sz="2200" dirty="0">
                <a:latin typeface="Arial"/>
                <a:cs typeface="Arial"/>
              </a:rPr>
              <a:t>ởng</a:t>
            </a:r>
            <a:r>
              <a:rPr sz="2200" spc="-35" dirty="0">
                <a:latin typeface="Arial"/>
                <a:cs typeface="Arial"/>
              </a:rPr>
              <a:t> </a:t>
            </a:r>
            <a:r>
              <a:rPr sz="2200" dirty="0">
                <a:latin typeface="Arial"/>
                <a:cs typeface="Arial"/>
              </a:rPr>
              <a:t>tới</a:t>
            </a:r>
            <a:r>
              <a:rPr sz="2200" spc="-5" dirty="0">
                <a:latin typeface="Arial"/>
                <a:cs typeface="Arial"/>
              </a:rPr>
              <a:t> phâ</a:t>
            </a:r>
            <a:r>
              <a:rPr sz="2200" spc="5" dirty="0">
                <a:latin typeface="Arial"/>
                <a:cs typeface="Arial"/>
              </a:rPr>
              <a:t>̀</a:t>
            </a:r>
            <a:r>
              <a:rPr sz="2200" dirty="0">
                <a:latin typeface="Arial"/>
                <a:cs typeface="Arial"/>
              </a:rPr>
              <a:t>n</a:t>
            </a:r>
            <a:r>
              <a:rPr sz="2200" spc="-40" dirty="0">
                <a:latin typeface="Arial"/>
                <a:cs typeface="Arial"/>
              </a:rPr>
              <a:t> </a:t>
            </a:r>
            <a:r>
              <a:rPr sz="2200" dirty="0">
                <a:latin typeface="Arial"/>
                <a:cs typeface="Arial"/>
              </a:rPr>
              <a:t>mềm</a:t>
            </a:r>
            <a:r>
              <a:rPr sz="2200" spc="-25" dirty="0">
                <a:latin typeface="Arial"/>
                <a:cs typeface="Arial"/>
              </a:rPr>
              <a:t> </a:t>
            </a:r>
            <a:r>
              <a:rPr sz="2200" spc="30" dirty="0">
                <a:latin typeface="Arial"/>
                <a:cs typeface="Arial"/>
              </a:rPr>
              <a:t>thì</a:t>
            </a:r>
            <a:r>
              <a:rPr sz="2200" spc="-10" dirty="0">
                <a:latin typeface="Arial"/>
                <a:cs typeface="Arial"/>
              </a:rPr>
              <a:t> </a:t>
            </a:r>
            <a:r>
              <a:rPr sz="2200" dirty="0">
                <a:latin typeface="Arial"/>
                <a:cs typeface="Arial"/>
              </a:rPr>
              <a:t>sẽ</a:t>
            </a:r>
            <a:r>
              <a:rPr sz="2200" spc="-15" dirty="0">
                <a:latin typeface="Arial"/>
                <a:cs typeface="Arial"/>
              </a:rPr>
              <a:t> </a:t>
            </a:r>
            <a:r>
              <a:rPr sz="2200" dirty="0">
                <a:latin typeface="Arial"/>
                <a:cs typeface="Arial"/>
              </a:rPr>
              <a:t>khô</a:t>
            </a:r>
            <a:r>
              <a:rPr sz="2200" spc="5" dirty="0">
                <a:latin typeface="Arial"/>
                <a:cs typeface="Arial"/>
              </a:rPr>
              <a:t>n</a:t>
            </a:r>
            <a:r>
              <a:rPr sz="2200" dirty="0">
                <a:latin typeface="Arial"/>
                <a:cs typeface="Arial"/>
              </a:rPr>
              <a:t>g</a:t>
            </a:r>
            <a:r>
              <a:rPr sz="2200" spc="-40" dirty="0">
                <a:latin typeface="Arial"/>
                <a:cs typeface="Arial"/>
              </a:rPr>
              <a:t> </a:t>
            </a:r>
            <a:r>
              <a:rPr sz="2200" spc="-5" dirty="0" err="1">
                <a:latin typeface="Arial"/>
                <a:cs typeface="Arial"/>
              </a:rPr>
              <a:t>đ</a:t>
            </a:r>
            <a:r>
              <a:rPr sz="2200" spc="5" dirty="0" err="1">
                <a:latin typeface="Arial"/>
                <a:cs typeface="Arial"/>
              </a:rPr>
              <a:t>ư</a:t>
            </a:r>
            <a:r>
              <a:rPr sz="2200" dirty="0" err="1">
                <a:latin typeface="Arial"/>
                <a:cs typeface="Arial"/>
              </a:rPr>
              <a:t>ợc</a:t>
            </a:r>
            <a:r>
              <a:rPr sz="2200" spc="-30" dirty="0">
                <a:latin typeface="Arial"/>
                <a:cs typeface="Arial"/>
              </a:rPr>
              <a:t> </a:t>
            </a:r>
            <a:r>
              <a:rPr lang="en-US" sz="2200" spc="-30" dirty="0" err="1">
                <a:latin typeface="Arial"/>
                <a:cs typeface="Arial"/>
              </a:rPr>
              <a:t>coi</a:t>
            </a:r>
            <a:r>
              <a:rPr lang="en-US" sz="2200" spc="-30" dirty="0">
                <a:latin typeface="Arial"/>
                <a:cs typeface="Arial"/>
              </a:rPr>
              <a:t> </a:t>
            </a:r>
            <a:r>
              <a:rPr lang="en-US" sz="2200" spc="-30" dirty="0" err="1">
                <a:latin typeface="Arial"/>
                <a:cs typeface="Arial"/>
              </a:rPr>
              <a:t>là</a:t>
            </a:r>
            <a:r>
              <a:rPr lang="en-US" sz="2200" spc="-30" dirty="0">
                <a:latin typeface="Arial"/>
                <a:cs typeface="Arial"/>
              </a:rPr>
              <a:t> </a:t>
            </a:r>
            <a:r>
              <a:rPr sz="2200" spc="-5" dirty="0" err="1">
                <a:latin typeface="Arial"/>
                <a:cs typeface="Arial"/>
              </a:rPr>
              <a:t>hỏ</a:t>
            </a:r>
            <a:r>
              <a:rPr sz="2200" spc="5" dirty="0" err="1">
                <a:latin typeface="Arial"/>
                <a:cs typeface="Arial"/>
              </a:rPr>
              <a:t>n</a:t>
            </a:r>
            <a:r>
              <a:rPr sz="2200" dirty="0" err="1">
                <a:latin typeface="Arial"/>
                <a:cs typeface="Arial"/>
              </a:rPr>
              <a:t>g</a:t>
            </a:r>
            <a:r>
              <a:rPr sz="2200" spc="-40" dirty="0">
                <a:latin typeface="Arial"/>
                <a:cs typeface="Arial"/>
              </a:rPr>
              <a:t> </a:t>
            </a:r>
            <a:r>
              <a:rPr sz="2200" spc="-5" dirty="0" err="1">
                <a:latin typeface="Arial"/>
                <a:cs typeface="Arial"/>
              </a:rPr>
              <a:t>hó</a:t>
            </a:r>
            <a:r>
              <a:rPr sz="2200" spc="-1080" dirty="0" err="1">
                <a:latin typeface="Arial"/>
                <a:cs typeface="Arial"/>
              </a:rPr>
              <a:t>c</a:t>
            </a:r>
            <a:endParaRPr sz="2200" dirty="0">
              <a:latin typeface="Arial"/>
              <a:cs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dirty="0" err="1"/>
              <a:t>Quy</a:t>
            </a:r>
            <a:r>
              <a:rPr sz="3600" dirty="0"/>
              <a:t> </a:t>
            </a:r>
            <a:r>
              <a:rPr sz="3600" spc="-5" dirty="0"/>
              <a:t>trình kiểm thử tổng</a:t>
            </a:r>
            <a:r>
              <a:rPr sz="3600" spc="575" dirty="0"/>
              <a:t> </a:t>
            </a:r>
            <a:r>
              <a:rPr sz="3600" spc="-125" dirty="0"/>
              <a:t>quát</a:t>
            </a:r>
            <a:endParaRPr sz="3600" dirty="0"/>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150</a:t>
            </a:fld>
            <a:endParaRPr sz="1000">
              <a:latin typeface="Arial"/>
              <a:cs typeface="Arial"/>
            </a:endParaRPr>
          </a:p>
        </p:txBody>
      </p:sp>
      <p:sp>
        <p:nvSpPr>
          <p:cNvPr id="3" name="object 3"/>
          <p:cNvSpPr txBox="1"/>
          <p:nvPr/>
        </p:nvSpPr>
        <p:spPr>
          <a:xfrm>
            <a:off x="3829106" y="1404357"/>
            <a:ext cx="5027930" cy="2220595"/>
          </a:xfrm>
          <a:prstGeom prst="rect">
            <a:avLst/>
          </a:prstGeom>
        </p:spPr>
        <p:txBody>
          <a:bodyPr vert="horz" wrap="square" lIns="0" tIns="104140" rIns="0" bIns="0" rtlCol="0">
            <a:spAutoFit/>
          </a:bodyPr>
          <a:lstStyle/>
          <a:p>
            <a:pPr marL="12700">
              <a:spcBef>
                <a:spcPts val="820"/>
              </a:spcBef>
              <a:tabLst>
                <a:tab pos="354965" algn="l"/>
                <a:tab pos="355600" algn="l"/>
              </a:tabLst>
            </a:pPr>
            <a:r>
              <a:rPr sz="3000" dirty="0">
                <a:latin typeface="Arial"/>
                <a:cs typeface="Arial"/>
              </a:rPr>
              <a:t>1. Test</a:t>
            </a:r>
            <a:r>
              <a:rPr sz="3000" spc="-10" dirty="0">
                <a:latin typeface="Arial"/>
                <a:cs typeface="Arial"/>
              </a:rPr>
              <a:t> </a:t>
            </a:r>
            <a:r>
              <a:rPr sz="3000" dirty="0">
                <a:latin typeface="Arial"/>
                <a:cs typeface="Arial"/>
              </a:rPr>
              <a:t>Planning</a:t>
            </a:r>
          </a:p>
          <a:p>
            <a:pPr marL="12700">
              <a:spcBef>
                <a:spcPts val="720"/>
              </a:spcBef>
              <a:tabLst>
                <a:tab pos="354965" algn="l"/>
                <a:tab pos="355600" algn="l"/>
              </a:tabLst>
            </a:pPr>
            <a:r>
              <a:rPr sz="3000" dirty="0">
                <a:latin typeface="Arial"/>
                <a:cs typeface="Arial"/>
              </a:rPr>
              <a:t>2. Test Analysis &amp;</a:t>
            </a:r>
            <a:r>
              <a:rPr sz="3000" spc="-75" dirty="0">
                <a:latin typeface="Arial"/>
                <a:cs typeface="Arial"/>
              </a:rPr>
              <a:t> </a:t>
            </a:r>
            <a:r>
              <a:rPr sz="3000" dirty="0">
                <a:latin typeface="Arial"/>
                <a:cs typeface="Arial"/>
              </a:rPr>
              <a:t>Design</a:t>
            </a:r>
          </a:p>
          <a:p>
            <a:pPr marL="12700">
              <a:spcBef>
                <a:spcPts val="720"/>
              </a:spcBef>
              <a:tabLst>
                <a:tab pos="354965" algn="l"/>
                <a:tab pos="355600" algn="l"/>
                <a:tab pos="1696720" algn="l"/>
              </a:tabLst>
            </a:pPr>
            <a:r>
              <a:rPr sz="3000" dirty="0">
                <a:latin typeface="Arial"/>
                <a:cs typeface="Arial"/>
              </a:rPr>
              <a:t>3. Test</a:t>
            </a:r>
            <a:r>
              <a:rPr lang="en-US" sz="3000" dirty="0">
                <a:latin typeface="Arial"/>
                <a:cs typeface="Arial"/>
              </a:rPr>
              <a:t> </a:t>
            </a:r>
            <a:r>
              <a:rPr sz="3000" spc="-5" dirty="0">
                <a:latin typeface="Arial"/>
                <a:cs typeface="Arial"/>
              </a:rPr>
              <a:t>Executing</a:t>
            </a:r>
            <a:endParaRPr sz="3000" dirty="0">
              <a:latin typeface="Arial"/>
              <a:cs typeface="Arial"/>
            </a:endParaRPr>
          </a:p>
          <a:p>
            <a:pPr marL="12700">
              <a:spcBef>
                <a:spcPts val="720"/>
              </a:spcBef>
              <a:tabLst>
                <a:tab pos="354965" algn="l"/>
                <a:tab pos="355600" algn="l"/>
              </a:tabLst>
            </a:pPr>
            <a:r>
              <a:rPr sz="3000" dirty="0">
                <a:latin typeface="Arial"/>
                <a:cs typeface="Arial"/>
              </a:rPr>
              <a:t>4. Test Report &amp;</a:t>
            </a:r>
            <a:r>
              <a:rPr sz="3000" spc="-105" dirty="0">
                <a:latin typeface="Arial"/>
                <a:cs typeface="Arial"/>
              </a:rPr>
              <a:t> </a:t>
            </a:r>
            <a:r>
              <a:rPr sz="3000" dirty="0">
                <a:latin typeface="Arial"/>
                <a:cs typeface="Arial"/>
              </a:rPr>
              <a:t>Evaluation</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393679"/>
            <a:ext cx="9726349" cy="690574"/>
          </a:xfrm>
          <a:prstGeom prst="rect">
            <a:avLst/>
          </a:prstGeom>
        </p:spPr>
        <p:txBody>
          <a:bodyPr vert="horz" wrap="square" lIns="0" tIns="13335" rIns="0" bIns="0" rtlCol="0" anchor="ctr">
            <a:spAutoFit/>
          </a:bodyPr>
          <a:lstStyle/>
          <a:p>
            <a:pPr marL="12700">
              <a:lnSpc>
                <a:spcPct val="100000"/>
              </a:lnSpc>
              <a:spcBef>
                <a:spcPts val="105"/>
              </a:spcBef>
            </a:pPr>
            <a:r>
              <a:rPr lang="en-US" sz="4400" dirty="0"/>
              <a:t>T</a:t>
            </a:r>
            <a:r>
              <a:rPr sz="4400" dirty="0"/>
              <a:t>est</a:t>
            </a:r>
            <a:r>
              <a:rPr sz="4400" spc="-60" dirty="0"/>
              <a:t> </a:t>
            </a:r>
            <a:r>
              <a:rPr sz="4400" dirty="0"/>
              <a:t>Process</a:t>
            </a:r>
          </a:p>
        </p:txBody>
      </p:sp>
      <p:sp>
        <p:nvSpPr>
          <p:cNvPr id="3" name="object 3"/>
          <p:cNvSpPr/>
          <p:nvPr/>
        </p:nvSpPr>
        <p:spPr>
          <a:xfrm>
            <a:off x="3096953" y="2996295"/>
            <a:ext cx="1575842" cy="63864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301590" y="3066801"/>
            <a:ext cx="1028065" cy="438150"/>
          </a:xfrm>
          <a:prstGeom prst="rect">
            <a:avLst/>
          </a:prstGeom>
        </p:spPr>
        <p:txBody>
          <a:bodyPr vert="horz" wrap="square" lIns="0" tIns="13335" rIns="0" bIns="0" rtlCol="0">
            <a:spAutoFit/>
          </a:bodyPr>
          <a:lstStyle/>
          <a:p>
            <a:pPr marL="236854" marR="5080" indent="-224790">
              <a:spcBef>
                <a:spcPts val="105"/>
              </a:spcBef>
            </a:pPr>
            <a:r>
              <a:rPr sz="1350" dirty="0">
                <a:solidFill>
                  <a:srgbClr val="FFFFFF"/>
                </a:solidFill>
                <a:latin typeface="Arial"/>
                <a:cs typeface="Arial"/>
              </a:rPr>
              <a:t>Planning</a:t>
            </a:r>
            <a:r>
              <a:rPr sz="1350" spc="-95" dirty="0">
                <a:solidFill>
                  <a:srgbClr val="FFFFFF"/>
                </a:solidFill>
                <a:latin typeface="Arial"/>
                <a:cs typeface="Arial"/>
              </a:rPr>
              <a:t> </a:t>
            </a:r>
            <a:r>
              <a:rPr sz="1350" dirty="0">
                <a:solidFill>
                  <a:srgbClr val="FFFFFF"/>
                </a:solidFill>
                <a:latin typeface="Arial"/>
                <a:cs typeface="Arial"/>
              </a:rPr>
              <a:t>and  Control</a:t>
            </a:r>
            <a:endParaRPr sz="1350">
              <a:latin typeface="Arial"/>
              <a:cs typeface="Arial"/>
            </a:endParaRPr>
          </a:p>
        </p:txBody>
      </p:sp>
      <p:sp>
        <p:nvSpPr>
          <p:cNvPr id="5" name="object 5"/>
          <p:cNvSpPr/>
          <p:nvPr/>
        </p:nvSpPr>
        <p:spPr>
          <a:xfrm>
            <a:off x="4608774" y="2987171"/>
            <a:ext cx="1603248" cy="69037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837121" y="3077850"/>
            <a:ext cx="998219" cy="438150"/>
          </a:xfrm>
          <a:prstGeom prst="rect">
            <a:avLst/>
          </a:prstGeom>
        </p:spPr>
        <p:txBody>
          <a:bodyPr vert="horz" wrap="square" lIns="0" tIns="13335" rIns="0" bIns="0" rtlCol="0">
            <a:spAutoFit/>
          </a:bodyPr>
          <a:lstStyle/>
          <a:p>
            <a:pPr marL="230504" marR="5080" indent="-218440">
              <a:spcBef>
                <a:spcPts val="105"/>
              </a:spcBef>
            </a:pPr>
            <a:r>
              <a:rPr sz="1350" spc="-5" dirty="0">
                <a:solidFill>
                  <a:srgbClr val="FFFFFF"/>
                </a:solidFill>
                <a:latin typeface="Arial"/>
                <a:cs typeface="Arial"/>
              </a:rPr>
              <a:t>Analysis</a:t>
            </a:r>
            <a:r>
              <a:rPr sz="1350" spc="-65" dirty="0">
                <a:solidFill>
                  <a:srgbClr val="FFFFFF"/>
                </a:solidFill>
                <a:latin typeface="Arial"/>
                <a:cs typeface="Arial"/>
              </a:rPr>
              <a:t> </a:t>
            </a:r>
            <a:r>
              <a:rPr sz="1350" dirty="0">
                <a:solidFill>
                  <a:srgbClr val="FFFFFF"/>
                </a:solidFill>
                <a:latin typeface="Arial"/>
                <a:cs typeface="Arial"/>
              </a:rPr>
              <a:t>and  Design</a:t>
            </a:r>
            <a:endParaRPr sz="1350">
              <a:latin typeface="Arial"/>
              <a:cs typeface="Arial"/>
            </a:endParaRPr>
          </a:p>
        </p:txBody>
      </p:sp>
      <p:sp>
        <p:nvSpPr>
          <p:cNvPr id="7" name="object 7"/>
          <p:cNvSpPr/>
          <p:nvPr/>
        </p:nvSpPr>
        <p:spPr>
          <a:xfrm>
            <a:off x="6134299" y="2987171"/>
            <a:ext cx="1627632" cy="67970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276413" y="3066801"/>
            <a:ext cx="1202055" cy="438150"/>
          </a:xfrm>
          <a:prstGeom prst="rect">
            <a:avLst/>
          </a:prstGeom>
        </p:spPr>
        <p:txBody>
          <a:bodyPr vert="horz" wrap="square" lIns="0" tIns="13335" rIns="0" bIns="0" rtlCol="0">
            <a:spAutoFit/>
          </a:bodyPr>
          <a:lstStyle/>
          <a:p>
            <a:pPr marL="56515" marR="5080" indent="-44450">
              <a:spcBef>
                <a:spcPts val="105"/>
              </a:spcBef>
            </a:pPr>
            <a:r>
              <a:rPr sz="1350" spc="-10" dirty="0">
                <a:solidFill>
                  <a:srgbClr val="FFFFFF"/>
                </a:solidFill>
                <a:latin typeface="Arial"/>
                <a:cs typeface="Arial"/>
              </a:rPr>
              <a:t>I</a:t>
            </a:r>
            <a:r>
              <a:rPr sz="1350" dirty="0">
                <a:solidFill>
                  <a:srgbClr val="FFFFFF"/>
                </a:solidFill>
                <a:latin typeface="Arial"/>
                <a:cs typeface="Arial"/>
              </a:rPr>
              <a:t>mplemen</a:t>
            </a:r>
            <a:r>
              <a:rPr sz="1350" spc="-10" dirty="0">
                <a:solidFill>
                  <a:srgbClr val="FFFFFF"/>
                </a:solidFill>
                <a:latin typeface="Arial"/>
                <a:cs typeface="Arial"/>
              </a:rPr>
              <a:t>t</a:t>
            </a:r>
            <a:r>
              <a:rPr sz="1350" dirty="0">
                <a:solidFill>
                  <a:srgbClr val="FFFFFF"/>
                </a:solidFill>
                <a:latin typeface="Arial"/>
                <a:cs typeface="Arial"/>
              </a:rPr>
              <a:t>ation  and</a:t>
            </a:r>
            <a:r>
              <a:rPr sz="1350" spc="-60" dirty="0">
                <a:solidFill>
                  <a:srgbClr val="FFFFFF"/>
                </a:solidFill>
                <a:latin typeface="Arial"/>
                <a:cs typeface="Arial"/>
              </a:rPr>
              <a:t> </a:t>
            </a:r>
            <a:r>
              <a:rPr sz="1350" dirty="0">
                <a:solidFill>
                  <a:srgbClr val="FFFFFF"/>
                </a:solidFill>
                <a:latin typeface="Arial"/>
                <a:cs typeface="Arial"/>
              </a:rPr>
              <a:t>Execution</a:t>
            </a:r>
            <a:endParaRPr sz="1350">
              <a:latin typeface="Arial"/>
              <a:cs typeface="Arial"/>
            </a:endParaRPr>
          </a:p>
        </p:txBody>
      </p:sp>
      <p:sp>
        <p:nvSpPr>
          <p:cNvPr id="9" name="object 9"/>
          <p:cNvSpPr/>
          <p:nvPr/>
        </p:nvSpPr>
        <p:spPr>
          <a:xfrm>
            <a:off x="7675063" y="2987171"/>
            <a:ext cx="1612392" cy="679704"/>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7830639" y="3066801"/>
            <a:ext cx="1160145" cy="438150"/>
          </a:xfrm>
          <a:prstGeom prst="rect">
            <a:avLst/>
          </a:prstGeom>
        </p:spPr>
        <p:txBody>
          <a:bodyPr vert="horz" wrap="square" lIns="0" tIns="13335" rIns="0" bIns="0" rtlCol="0">
            <a:spAutoFit/>
          </a:bodyPr>
          <a:lstStyle/>
          <a:p>
            <a:pPr marL="12700" marR="5080" indent="127635">
              <a:spcBef>
                <a:spcPts val="105"/>
              </a:spcBef>
            </a:pPr>
            <a:r>
              <a:rPr sz="1350" spc="-35" dirty="0">
                <a:solidFill>
                  <a:srgbClr val="FFFFFF"/>
                </a:solidFill>
                <a:latin typeface="Arial"/>
                <a:cs typeface="Arial"/>
              </a:rPr>
              <a:t>Test </a:t>
            </a:r>
            <a:r>
              <a:rPr sz="1350" dirty="0">
                <a:solidFill>
                  <a:srgbClr val="FFFFFF"/>
                </a:solidFill>
                <a:latin typeface="Arial"/>
                <a:cs typeface="Arial"/>
              </a:rPr>
              <a:t>Report  and</a:t>
            </a:r>
            <a:r>
              <a:rPr sz="1350" spc="-65" dirty="0">
                <a:solidFill>
                  <a:srgbClr val="FFFFFF"/>
                </a:solidFill>
                <a:latin typeface="Arial"/>
                <a:cs typeface="Arial"/>
              </a:rPr>
              <a:t> </a:t>
            </a:r>
            <a:r>
              <a:rPr sz="1350" spc="-5" dirty="0">
                <a:solidFill>
                  <a:srgbClr val="FFFFFF"/>
                </a:solidFill>
                <a:latin typeface="Arial"/>
                <a:cs typeface="Arial"/>
              </a:rPr>
              <a:t>Evaluation</a:t>
            </a:r>
            <a:endParaRPr sz="1350">
              <a:latin typeface="Arial"/>
              <a:cs typeface="Arial"/>
            </a:endParaRPr>
          </a:p>
        </p:txBody>
      </p:sp>
      <p:sp>
        <p:nvSpPr>
          <p:cNvPr id="11" name="object 11"/>
          <p:cNvSpPr/>
          <p:nvPr/>
        </p:nvSpPr>
        <p:spPr>
          <a:xfrm>
            <a:off x="9200587" y="2987171"/>
            <a:ext cx="1682496" cy="653796"/>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9479605" y="3169797"/>
            <a:ext cx="982980" cy="221214"/>
          </a:xfrm>
          <a:prstGeom prst="rect">
            <a:avLst/>
          </a:prstGeom>
        </p:spPr>
        <p:txBody>
          <a:bodyPr vert="horz" wrap="square" lIns="0" tIns="13335" rIns="0" bIns="0" rtlCol="0">
            <a:spAutoFit/>
          </a:bodyPr>
          <a:lstStyle/>
          <a:p>
            <a:pPr marL="12700">
              <a:spcBef>
                <a:spcPts val="105"/>
              </a:spcBef>
            </a:pPr>
            <a:r>
              <a:rPr sz="1350" spc="-35" dirty="0">
                <a:solidFill>
                  <a:srgbClr val="FFFFFF"/>
                </a:solidFill>
                <a:latin typeface="Arial"/>
                <a:cs typeface="Arial"/>
              </a:rPr>
              <a:t>Test</a:t>
            </a:r>
            <a:r>
              <a:rPr sz="1350" spc="-75" dirty="0">
                <a:solidFill>
                  <a:srgbClr val="FFFFFF"/>
                </a:solidFill>
                <a:latin typeface="Arial"/>
                <a:cs typeface="Arial"/>
              </a:rPr>
              <a:t> </a:t>
            </a:r>
            <a:r>
              <a:rPr sz="1350" dirty="0">
                <a:solidFill>
                  <a:srgbClr val="FFFFFF"/>
                </a:solidFill>
                <a:latin typeface="Arial"/>
                <a:cs typeface="Arial"/>
              </a:rPr>
              <a:t>Closure</a:t>
            </a:r>
            <a:endParaRPr sz="1350">
              <a:latin typeface="Arial"/>
              <a:cs typeface="Arial"/>
            </a:endParaRPr>
          </a:p>
        </p:txBody>
      </p:sp>
      <p:sp>
        <p:nvSpPr>
          <p:cNvPr id="13" name="object 13"/>
          <p:cNvSpPr txBox="1"/>
          <p:nvPr/>
        </p:nvSpPr>
        <p:spPr>
          <a:xfrm>
            <a:off x="3156199" y="1743079"/>
            <a:ext cx="1407160" cy="711200"/>
          </a:xfrm>
          <a:prstGeom prst="rect">
            <a:avLst/>
          </a:prstGeom>
        </p:spPr>
        <p:txBody>
          <a:bodyPr vert="horz" wrap="square" lIns="0" tIns="12700" rIns="0" bIns="0" rtlCol="0">
            <a:spAutoFit/>
          </a:bodyPr>
          <a:lstStyle/>
          <a:p>
            <a:pPr marL="184785" indent="-172720">
              <a:spcBef>
                <a:spcPts val="100"/>
              </a:spcBef>
              <a:buAutoNum type="arabicPeriod"/>
              <a:tabLst>
                <a:tab pos="185420" algn="l"/>
              </a:tabLst>
            </a:pPr>
            <a:r>
              <a:rPr sz="900" dirty="0">
                <a:solidFill>
                  <a:srgbClr val="001F5F"/>
                </a:solidFill>
                <a:latin typeface="Arial"/>
                <a:cs typeface="Arial"/>
              </a:rPr>
              <a:t>Business</a:t>
            </a:r>
            <a:r>
              <a:rPr sz="900" spc="-85" dirty="0">
                <a:solidFill>
                  <a:srgbClr val="001F5F"/>
                </a:solidFill>
                <a:latin typeface="Arial"/>
                <a:cs typeface="Arial"/>
              </a:rPr>
              <a:t> </a:t>
            </a:r>
            <a:r>
              <a:rPr sz="900" dirty="0">
                <a:solidFill>
                  <a:srgbClr val="001F5F"/>
                </a:solidFill>
                <a:latin typeface="Arial"/>
                <a:cs typeface="Arial"/>
              </a:rPr>
              <a:t>Requirements</a:t>
            </a:r>
            <a:endParaRPr sz="900" dirty="0">
              <a:latin typeface="Arial"/>
              <a:cs typeface="Arial"/>
            </a:endParaRPr>
          </a:p>
          <a:p>
            <a:pPr marL="184785" indent="-172720">
              <a:buAutoNum type="arabicPeriod"/>
              <a:tabLst>
                <a:tab pos="185420" algn="l"/>
              </a:tabLst>
            </a:pPr>
            <a:r>
              <a:rPr sz="900" dirty="0">
                <a:solidFill>
                  <a:srgbClr val="001F5F"/>
                </a:solidFill>
                <a:latin typeface="Arial"/>
                <a:cs typeface="Arial"/>
              </a:rPr>
              <a:t>Functional</a:t>
            </a:r>
            <a:r>
              <a:rPr sz="900" spc="-90" dirty="0">
                <a:solidFill>
                  <a:srgbClr val="001F5F"/>
                </a:solidFill>
                <a:latin typeface="Arial"/>
                <a:cs typeface="Arial"/>
              </a:rPr>
              <a:t> </a:t>
            </a:r>
            <a:r>
              <a:rPr sz="900" dirty="0">
                <a:solidFill>
                  <a:srgbClr val="001F5F"/>
                </a:solidFill>
                <a:latin typeface="Arial"/>
                <a:cs typeface="Arial"/>
              </a:rPr>
              <a:t>Specification</a:t>
            </a:r>
            <a:endParaRPr sz="900" dirty="0">
              <a:latin typeface="Arial"/>
              <a:cs typeface="Arial"/>
            </a:endParaRPr>
          </a:p>
          <a:p>
            <a:pPr marL="184785" indent="-172720">
              <a:buAutoNum type="arabicPeriod"/>
              <a:tabLst>
                <a:tab pos="185420" algn="l"/>
              </a:tabLst>
            </a:pPr>
            <a:r>
              <a:rPr sz="900" spc="-5" dirty="0">
                <a:solidFill>
                  <a:srgbClr val="001F5F"/>
                </a:solidFill>
                <a:latin typeface="Arial"/>
                <a:cs typeface="Arial"/>
              </a:rPr>
              <a:t>User </a:t>
            </a:r>
            <a:r>
              <a:rPr sz="900" dirty="0">
                <a:solidFill>
                  <a:srgbClr val="001F5F"/>
                </a:solidFill>
                <a:latin typeface="Arial"/>
                <a:cs typeface="Arial"/>
              </a:rPr>
              <a:t>Stories</a:t>
            </a:r>
            <a:r>
              <a:rPr sz="900" spc="-45" dirty="0">
                <a:solidFill>
                  <a:srgbClr val="001F5F"/>
                </a:solidFill>
                <a:latin typeface="Arial"/>
                <a:cs typeface="Arial"/>
              </a:rPr>
              <a:t> </a:t>
            </a:r>
            <a:r>
              <a:rPr sz="900" dirty="0">
                <a:solidFill>
                  <a:srgbClr val="001F5F"/>
                </a:solidFill>
                <a:latin typeface="Arial"/>
                <a:cs typeface="Arial"/>
              </a:rPr>
              <a:t>(Draft)</a:t>
            </a:r>
            <a:endParaRPr sz="900" dirty="0">
              <a:latin typeface="Arial"/>
              <a:cs typeface="Arial"/>
            </a:endParaRPr>
          </a:p>
          <a:p>
            <a:pPr marL="184785" indent="-172720">
              <a:buAutoNum type="arabicPeriod"/>
              <a:tabLst>
                <a:tab pos="185420" algn="l"/>
              </a:tabLst>
            </a:pPr>
            <a:r>
              <a:rPr sz="900" dirty="0">
                <a:solidFill>
                  <a:srgbClr val="001F5F"/>
                </a:solidFill>
                <a:latin typeface="Arial"/>
                <a:cs typeface="Arial"/>
              </a:rPr>
              <a:t>Project </a:t>
            </a:r>
            <a:r>
              <a:rPr sz="900" spc="-5" dirty="0">
                <a:solidFill>
                  <a:srgbClr val="001F5F"/>
                </a:solidFill>
                <a:latin typeface="Arial"/>
                <a:cs typeface="Arial"/>
              </a:rPr>
              <a:t>Plan</a:t>
            </a:r>
            <a:r>
              <a:rPr sz="900" spc="-70" dirty="0">
                <a:solidFill>
                  <a:srgbClr val="001F5F"/>
                </a:solidFill>
                <a:latin typeface="Arial"/>
                <a:cs typeface="Arial"/>
              </a:rPr>
              <a:t> </a:t>
            </a:r>
            <a:r>
              <a:rPr sz="900" dirty="0">
                <a:solidFill>
                  <a:srgbClr val="001F5F"/>
                </a:solidFill>
                <a:latin typeface="Arial"/>
                <a:cs typeface="Arial"/>
              </a:rPr>
              <a:t>Document</a:t>
            </a:r>
            <a:endParaRPr sz="900" dirty="0">
              <a:latin typeface="Arial"/>
              <a:cs typeface="Arial"/>
            </a:endParaRPr>
          </a:p>
          <a:p>
            <a:pPr marL="184785" indent="-172720">
              <a:buAutoNum type="arabicPeriod"/>
              <a:tabLst>
                <a:tab pos="185420" algn="l"/>
              </a:tabLst>
            </a:pPr>
            <a:r>
              <a:rPr sz="900" dirty="0">
                <a:solidFill>
                  <a:srgbClr val="001F5F"/>
                </a:solidFill>
                <a:latin typeface="Arial"/>
                <a:cs typeface="Arial"/>
              </a:rPr>
              <a:t>Solution</a:t>
            </a:r>
            <a:r>
              <a:rPr sz="900" spc="-30" dirty="0">
                <a:solidFill>
                  <a:srgbClr val="001F5F"/>
                </a:solidFill>
                <a:latin typeface="Arial"/>
                <a:cs typeface="Arial"/>
              </a:rPr>
              <a:t> </a:t>
            </a:r>
            <a:r>
              <a:rPr sz="900" dirty="0">
                <a:solidFill>
                  <a:srgbClr val="001F5F"/>
                </a:solidFill>
                <a:latin typeface="Arial"/>
                <a:cs typeface="Arial"/>
              </a:rPr>
              <a:t>Document</a:t>
            </a:r>
            <a:endParaRPr sz="900" dirty="0">
              <a:latin typeface="Arial"/>
              <a:cs typeface="Arial"/>
            </a:endParaRPr>
          </a:p>
        </p:txBody>
      </p:sp>
      <p:sp>
        <p:nvSpPr>
          <p:cNvPr id="14" name="object 14"/>
          <p:cNvSpPr txBox="1"/>
          <p:nvPr/>
        </p:nvSpPr>
        <p:spPr>
          <a:xfrm>
            <a:off x="3392725" y="4098549"/>
            <a:ext cx="681355" cy="151323"/>
          </a:xfrm>
          <a:prstGeom prst="rect">
            <a:avLst/>
          </a:prstGeom>
        </p:spPr>
        <p:txBody>
          <a:bodyPr vert="horz" wrap="square" lIns="0" tIns="12700" rIns="0" bIns="0" rtlCol="0">
            <a:spAutoFit/>
          </a:bodyPr>
          <a:lstStyle/>
          <a:p>
            <a:pPr marL="12700">
              <a:spcBef>
                <a:spcPts val="100"/>
              </a:spcBef>
            </a:pPr>
            <a:r>
              <a:rPr sz="900" dirty="0">
                <a:solidFill>
                  <a:srgbClr val="001F5F"/>
                </a:solidFill>
                <a:latin typeface="Arial"/>
                <a:cs typeface="Arial"/>
              </a:rPr>
              <a:t>1. </a:t>
            </a:r>
            <a:r>
              <a:rPr sz="900" spc="-5" dirty="0">
                <a:solidFill>
                  <a:srgbClr val="001F5F"/>
                </a:solidFill>
                <a:latin typeface="Arial"/>
                <a:cs typeface="Arial"/>
              </a:rPr>
              <a:t>Test</a:t>
            </a:r>
            <a:r>
              <a:rPr sz="900" spc="40" dirty="0">
                <a:solidFill>
                  <a:srgbClr val="001F5F"/>
                </a:solidFill>
                <a:latin typeface="Arial"/>
                <a:cs typeface="Arial"/>
              </a:rPr>
              <a:t> </a:t>
            </a:r>
            <a:r>
              <a:rPr sz="900" spc="-5" dirty="0">
                <a:solidFill>
                  <a:srgbClr val="001F5F"/>
                </a:solidFill>
                <a:latin typeface="Arial"/>
                <a:cs typeface="Arial"/>
              </a:rPr>
              <a:t>Plan</a:t>
            </a:r>
            <a:endParaRPr sz="900">
              <a:latin typeface="Arial"/>
              <a:cs typeface="Arial"/>
            </a:endParaRPr>
          </a:p>
        </p:txBody>
      </p:sp>
      <p:sp>
        <p:nvSpPr>
          <p:cNvPr id="15" name="object 15"/>
          <p:cNvSpPr txBox="1"/>
          <p:nvPr/>
        </p:nvSpPr>
        <p:spPr>
          <a:xfrm>
            <a:off x="4759777" y="1600459"/>
            <a:ext cx="1407160" cy="848994"/>
          </a:xfrm>
          <a:prstGeom prst="rect">
            <a:avLst/>
          </a:prstGeom>
        </p:spPr>
        <p:txBody>
          <a:bodyPr vert="horz" wrap="square" lIns="0" tIns="12700" rIns="0" bIns="0" rtlCol="0">
            <a:spAutoFit/>
          </a:bodyPr>
          <a:lstStyle/>
          <a:p>
            <a:pPr marL="184785" indent="-172720">
              <a:spcBef>
                <a:spcPts val="100"/>
              </a:spcBef>
              <a:buAutoNum type="arabicPeriod"/>
              <a:tabLst>
                <a:tab pos="185420" algn="l"/>
              </a:tabLst>
            </a:pPr>
            <a:r>
              <a:rPr sz="900" dirty="0">
                <a:solidFill>
                  <a:srgbClr val="001F5F"/>
                </a:solidFill>
                <a:latin typeface="Arial"/>
                <a:cs typeface="Arial"/>
              </a:rPr>
              <a:t>Business</a:t>
            </a:r>
            <a:r>
              <a:rPr sz="900" spc="-85" dirty="0">
                <a:solidFill>
                  <a:srgbClr val="001F5F"/>
                </a:solidFill>
                <a:latin typeface="Arial"/>
                <a:cs typeface="Arial"/>
              </a:rPr>
              <a:t> </a:t>
            </a:r>
            <a:r>
              <a:rPr sz="900" dirty="0">
                <a:solidFill>
                  <a:srgbClr val="001F5F"/>
                </a:solidFill>
                <a:latin typeface="Arial"/>
                <a:cs typeface="Arial"/>
              </a:rPr>
              <a:t>Requirements</a:t>
            </a:r>
            <a:endParaRPr sz="900" dirty="0">
              <a:latin typeface="Arial"/>
              <a:cs typeface="Arial"/>
            </a:endParaRPr>
          </a:p>
          <a:p>
            <a:pPr marL="184785" indent="-172720">
              <a:buAutoNum type="arabicPeriod"/>
              <a:tabLst>
                <a:tab pos="185420" algn="l"/>
              </a:tabLst>
            </a:pPr>
            <a:r>
              <a:rPr sz="900" dirty="0">
                <a:solidFill>
                  <a:srgbClr val="001F5F"/>
                </a:solidFill>
                <a:latin typeface="Arial"/>
                <a:cs typeface="Arial"/>
              </a:rPr>
              <a:t>Functional</a:t>
            </a:r>
            <a:r>
              <a:rPr sz="900" spc="-90" dirty="0">
                <a:solidFill>
                  <a:srgbClr val="001F5F"/>
                </a:solidFill>
                <a:latin typeface="Arial"/>
                <a:cs typeface="Arial"/>
              </a:rPr>
              <a:t> </a:t>
            </a:r>
            <a:r>
              <a:rPr sz="900" dirty="0">
                <a:solidFill>
                  <a:srgbClr val="001F5F"/>
                </a:solidFill>
                <a:latin typeface="Arial"/>
                <a:cs typeface="Arial"/>
              </a:rPr>
              <a:t>Specification</a:t>
            </a:r>
            <a:endParaRPr sz="900" dirty="0">
              <a:latin typeface="Arial"/>
              <a:cs typeface="Arial"/>
            </a:endParaRPr>
          </a:p>
          <a:p>
            <a:pPr marL="184785" indent="-172720">
              <a:buAutoNum type="arabicPeriod"/>
              <a:tabLst>
                <a:tab pos="185420" algn="l"/>
              </a:tabLst>
            </a:pPr>
            <a:r>
              <a:rPr sz="900" spc="-5" dirty="0">
                <a:solidFill>
                  <a:srgbClr val="001F5F"/>
                </a:solidFill>
                <a:latin typeface="Arial"/>
                <a:cs typeface="Arial"/>
              </a:rPr>
              <a:t>User</a:t>
            </a:r>
            <a:r>
              <a:rPr sz="900" spc="-15" dirty="0">
                <a:solidFill>
                  <a:srgbClr val="001F5F"/>
                </a:solidFill>
                <a:latin typeface="Arial"/>
                <a:cs typeface="Arial"/>
              </a:rPr>
              <a:t> </a:t>
            </a:r>
            <a:r>
              <a:rPr sz="900" dirty="0">
                <a:solidFill>
                  <a:srgbClr val="001F5F"/>
                </a:solidFill>
                <a:latin typeface="Arial"/>
                <a:cs typeface="Arial"/>
              </a:rPr>
              <a:t>Stories</a:t>
            </a:r>
            <a:endParaRPr sz="900" dirty="0">
              <a:latin typeface="Arial"/>
              <a:cs typeface="Arial"/>
            </a:endParaRPr>
          </a:p>
          <a:p>
            <a:pPr marL="184785" indent="-172720">
              <a:buAutoNum type="arabicPeriod"/>
              <a:tabLst>
                <a:tab pos="185420" algn="l"/>
              </a:tabLst>
            </a:pPr>
            <a:r>
              <a:rPr sz="900" dirty="0">
                <a:solidFill>
                  <a:srgbClr val="001F5F"/>
                </a:solidFill>
                <a:latin typeface="Arial"/>
                <a:cs typeface="Arial"/>
              </a:rPr>
              <a:t>Project </a:t>
            </a:r>
            <a:r>
              <a:rPr sz="900" spc="-5" dirty="0">
                <a:solidFill>
                  <a:srgbClr val="001F5F"/>
                </a:solidFill>
                <a:latin typeface="Arial"/>
                <a:cs typeface="Arial"/>
              </a:rPr>
              <a:t>Plan</a:t>
            </a:r>
            <a:r>
              <a:rPr sz="900" spc="-70" dirty="0">
                <a:solidFill>
                  <a:srgbClr val="001F5F"/>
                </a:solidFill>
                <a:latin typeface="Arial"/>
                <a:cs typeface="Arial"/>
              </a:rPr>
              <a:t> </a:t>
            </a:r>
            <a:r>
              <a:rPr sz="900" dirty="0">
                <a:solidFill>
                  <a:srgbClr val="001F5F"/>
                </a:solidFill>
                <a:latin typeface="Arial"/>
                <a:cs typeface="Arial"/>
              </a:rPr>
              <a:t>Document</a:t>
            </a:r>
            <a:endParaRPr sz="900" dirty="0">
              <a:latin typeface="Arial"/>
              <a:cs typeface="Arial"/>
            </a:endParaRPr>
          </a:p>
          <a:p>
            <a:pPr marL="184785" indent="-172720">
              <a:buAutoNum type="arabicPeriod"/>
              <a:tabLst>
                <a:tab pos="185420" algn="l"/>
              </a:tabLst>
            </a:pPr>
            <a:r>
              <a:rPr sz="900" dirty="0">
                <a:solidFill>
                  <a:srgbClr val="001F5F"/>
                </a:solidFill>
                <a:latin typeface="Arial"/>
                <a:cs typeface="Arial"/>
              </a:rPr>
              <a:t>Solution</a:t>
            </a:r>
            <a:r>
              <a:rPr sz="900" spc="-30" dirty="0">
                <a:solidFill>
                  <a:srgbClr val="001F5F"/>
                </a:solidFill>
                <a:latin typeface="Arial"/>
                <a:cs typeface="Arial"/>
              </a:rPr>
              <a:t> </a:t>
            </a:r>
            <a:r>
              <a:rPr sz="900" dirty="0">
                <a:solidFill>
                  <a:srgbClr val="001F5F"/>
                </a:solidFill>
                <a:latin typeface="Arial"/>
                <a:cs typeface="Arial"/>
              </a:rPr>
              <a:t>Document</a:t>
            </a:r>
            <a:endParaRPr sz="900" dirty="0">
              <a:latin typeface="Arial"/>
              <a:cs typeface="Arial"/>
            </a:endParaRPr>
          </a:p>
          <a:p>
            <a:pPr marL="184785" indent="-172720">
              <a:buAutoNum type="arabicPeriod"/>
              <a:tabLst>
                <a:tab pos="185420" algn="l"/>
              </a:tabLst>
            </a:pPr>
            <a:r>
              <a:rPr sz="900" spc="-5" dirty="0">
                <a:solidFill>
                  <a:srgbClr val="001F5F"/>
                </a:solidFill>
                <a:latin typeface="Arial"/>
                <a:cs typeface="Arial"/>
              </a:rPr>
              <a:t>Test Plan</a:t>
            </a:r>
            <a:endParaRPr sz="900" dirty="0">
              <a:latin typeface="Arial"/>
              <a:cs typeface="Arial"/>
            </a:endParaRPr>
          </a:p>
        </p:txBody>
      </p:sp>
      <p:sp>
        <p:nvSpPr>
          <p:cNvPr id="16" name="object 16"/>
          <p:cNvSpPr txBox="1"/>
          <p:nvPr/>
        </p:nvSpPr>
        <p:spPr>
          <a:xfrm>
            <a:off x="4794830" y="4063242"/>
            <a:ext cx="1038860" cy="574040"/>
          </a:xfrm>
          <a:prstGeom prst="rect">
            <a:avLst/>
          </a:prstGeom>
        </p:spPr>
        <p:txBody>
          <a:bodyPr vert="horz" wrap="square" lIns="0" tIns="12700" rIns="0" bIns="0" rtlCol="0">
            <a:spAutoFit/>
          </a:bodyPr>
          <a:lstStyle/>
          <a:p>
            <a:pPr marL="184785" indent="-172720">
              <a:spcBef>
                <a:spcPts val="100"/>
              </a:spcBef>
              <a:buAutoNum type="arabicPeriod"/>
              <a:tabLst>
                <a:tab pos="185420" algn="l"/>
              </a:tabLst>
            </a:pPr>
            <a:r>
              <a:rPr sz="900" spc="-5" dirty="0">
                <a:solidFill>
                  <a:srgbClr val="001F5F"/>
                </a:solidFill>
                <a:latin typeface="Arial"/>
                <a:cs typeface="Arial"/>
              </a:rPr>
              <a:t>Test</a:t>
            </a:r>
            <a:r>
              <a:rPr sz="900" spc="-15" dirty="0">
                <a:solidFill>
                  <a:srgbClr val="001F5F"/>
                </a:solidFill>
                <a:latin typeface="Arial"/>
                <a:cs typeface="Arial"/>
              </a:rPr>
              <a:t> </a:t>
            </a:r>
            <a:r>
              <a:rPr sz="900" dirty="0">
                <a:solidFill>
                  <a:srgbClr val="001F5F"/>
                </a:solidFill>
                <a:latin typeface="Arial"/>
                <a:cs typeface="Arial"/>
              </a:rPr>
              <a:t>Designs</a:t>
            </a:r>
            <a:endParaRPr sz="900">
              <a:latin typeface="Arial"/>
              <a:cs typeface="Arial"/>
            </a:endParaRPr>
          </a:p>
          <a:p>
            <a:pPr marL="184785" indent="-172720">
              <a:buAutoNum type="arabicPeriod"/>
              <a:tabLst>
                <a:tab pos="185420" algn="l"/>
              </a:tabLst>
            </a:pPr>
            <a:r>
              <a:rPr sz="900" spc="-5" dirty="0">
                <a:solidFill>
                  <a:srgbClr val="001F5F"/>
                </a:solidFill>
                <a:latin typeface="Arial"/>
                <a:cs typeface="Arial"/>
              </a:rPr>
              <a:t>Test</a:t>
            </a:r>
            <a:r>
              <a:rPr sz="900" spc="-10" dirty="0">
                <a:solidFill>
                  <a:srgbClr val="001F5F"/>
                </a:solidFill>
                <a:latin typeface="Arial"/>
                <a:cs typeface="Arial"/>
              </a:rPr>
              <a:t> </a:t>
            </a:r>
            <a:r>
              <a:rPr sz="900" dirty="0">
                <a:solidFill>
                  <a:srgbClr val="001F5F"/>
                </a:solidFill>
                <a:latin typeface="Arial"/>
                <a:cs typeface="Arial"/>
              </a:rPr>
              <a:t>cases</a:t>
            </a:r>
            <a:endParaRPr sz="900">
              <a:latin typeface="Arial"/>
              <a:cs typeface="Arial"/>
            </a:endParaRPr>
          </a:p>
          <a:p>
            <a:pPr marL="184785" indent="-172720">
              <a:buAutoNum type="arabicPeriod"/>
              <a:tabLst>
                <a:tab pos="185420" algn="l"/>
              </a:tabLst>
            </a:pPr>
            <a:r>
              <a:rPr sz="900" spc="-5" dirty="0">
                <a:solidFill>
                  <a:srgbClr val="001F5F"/>
                </a:solidFill>
                <a:latin typeface="Arial"/>
                <a:cs typeface="Arial"/>
              </a:rPr>
              <a:t>Test</a:t>
            </a:r>
            <a:r>
              <a:rPr sz="900" spc="-55" dirty="0">
                <a:solidFill>
                  <a:srgbClr val="001F5F"/>
                </a:solidFill>
                <a:latin typeface="Arial"/>
                <a:cs typeface="Arial"/>
              </a:rPr>
              <a:t> </a:t>
            </a:r>
            <a:r>
              <a:rPr sz="900" dirty="0">
                <a:solidFill>
                  <a:srgbClr val="001F5F"/>
                </a:solidFill>
                <a:latin typeface="Arial"/>
                <a:cs typeface="Arial"/>
              </a:rPr>
              <a:t>Procedures</a:t>
            </a:r>
            <a:endParaRPr sz="900">
              <a:latin typeface="Arial"/>
              <a:cs typeface="Arial"/>
            </a:endParaRPr>
          </a:p>
          <a:p>
            <a:pPr marL="184785" indent="-172720">
              <a:buAutoNum type="arabicPeriod"/>
              <a:tabLst>
                <a:tab pos="185420" algn="l"/>
              </a:tabLst>
            </a:pPr>
            <a:r>
              <a:rPr sz="900" spc="-5" dirty="0">
                <a:solidFill>
                  <a:srgbClr val="001F5F"/>
                </a:solidFill>
                <a:latin typeface="Arial"/>
                <a:cs typeface="Arial"/>
              </a:rPr>
              <a:t>Test</a:t>
            </a:r>
            <a:r>
              <a:rPr sz="900" spc="-10" dirty="0">
                <a:solidFill>
                  <a:srgbClr val="001F5F"/>
                </a:solidFill>
                <a:latin typeface="Arial"/>
                <a:cs typeface="Arial"/>
              </a:rPr>
              <a:t> </a:t>
            </a:r>
            <a:r>
              <a:rPr sz="900" dirty="0">
                <a:solidFill>
                  <a:srgbClr val="001F5F"/>
                </a:solidFill>
                <a:latin typeface="Arial"/>
                <a:cs typeface="Arial"/>
              </a:rPr>
              <a:t>Data</a:t>
            </a:r>
            <a:endParaRPr sz="900">
              <a:latin typeface="Arial"/>
              <a:cs typeface="Arial"/>
            </a:endParaRPr>
          </a:p>
        </p:txBody>
      </p:sp>
      <p:sp>
        <p:nvSpPr>
          <p:cNvPr id="17" name="object 17"/>
          <p:cNvSpPr txBox="1"/>
          <p:nvPr/>
        </p:nvSpPr>
        <p:spPr>
          <a:xfrm>
            <a:off x="6322131" y="1876558"/>
            <a:ext cx="1038860" cy="574675"/>
          </a:xfrm>
          <a:prstGeom prst="rect">
            <a:avLst/>
          </a:prstGeom>
        </p:spPr>
        <p:txBody>
          <a:bodyPr vert="horz" wrap="square" lIns="0" tIns="12700" rIns="0" bIns="0" rtlCol="0">
            <a:spAutoFit/>
          </a:bodyPr>
          <a:lstStyle/>
          <a:p>
            <a:pPr marL="184785" indent="-172720">
              <a:spcBef>
                <a:spcPts val="100"/>
              </a:spcBef>
              <a:buAutoNum type="arabicPeriod"/>
              <a:tabLst>
                <a:tab pos="185420" algn="l"/>
              </a:tabLst>
            </a:pPr>
            <a:r>
              <a:rPr sz="900" spc="-5" dirty="0">
                <a:solidFill>
                  <a:srgbClr val="001F5F"/>
                </a:solidFill>
                <a:latin typeface="Arial"/>
                <a:cs typeface="Arial"/>
              </a:rPr>
              <a:t>Test</a:t>
            </a:r>
            <a:r>
              <a:rPr sz="900" spc="-15" dirty="0">
                <a:solidFill>
                  <a:srgbClr val="001F5F"/>
                </a:solidFill>
                <a:latin typeface="Arial"/>
                <a:cs typeface="Arial"/>
              </a:rPr>
              <a:t> </a:t>
            </a:r>
            <a:r>
              <a:rPr sz="900" dirty="0">
                <a:solidFill>
                  <a:srgbClr val="001F5F"/>
                </a:solidFill>
                <a:latin typeface="Arial"/>
                <a:cs typeface="Arial"/>
              </a:rPr>
              <a:t>Designs</a:t>
            </a:r>
            <a:endParaRPr sz="900">
              <a:latin typeface="Arial"/>
              <a:cs typeface="Arial"/>
            </a:endParaRPr>
          </a:p>
          <a:p>
            <a:pPr marL="184785" indent="-172720">
              <a:buAutoNum type="arabicPeriod"/>
              <a:tabLst>
                <a:tab pos="185420" algn="l"/>
              </a:tabLst>
            </a:pPr>
            <a:r>
              <a:rPr sz="900" spc="-5" dirty="0">
                <a:solidFill>
                  <a:srgbClr val="001F5F"/>
                </a:solidFill>
                <a:latin typeface="Arial"/>
                <a:cs typeface="Arial"/>
              </a:rPr>
              <a:t>Test</a:t>
            </a:r>
            <a:r>
              <a:rPr sz="900" spc="-10" dirty="0">
                <a:solidFill>
                  <a:srgbClr val="001F5F"/>
                </a:solidFill>
                <a:latin typeface="Arial"/>
                <a:cs typeface="Arial"/>
              </a:rPr>
              <a:t> </a:t>
            </a:r>
            <a:r>
              <a:rPr sz="900" dirty="0">
                <a:solidFill>
                  <a:srgbClr val="001F5F"/>
                </a:solidFill>
                <a:latin typeface="Arial"/>
                <a:cs typeface="Arial"/>
              </a:rPr>
              <a:t>Cases</a:t>
            </a:r>
            <a:endParaRPr sz="900">
              <a:latin typeface="Arial"/>
              <a:cs typeface="Arial"/>
            </a:endParaRPr>
          </a:p>
          <a:p>
            <a:pPr marL="184785" indent="-172720">
              <a:buAutoNum type="arabicPeriod"/>
              <a:tabLst>
                <a:tab pos="185420" algn="l"/>
              </a:tabLst>
            </a:pPr>
            <a:r>
              <a:rPr sz="900" spc="-5" dirty="0">
                <a:solidFill>
                  <a:srgbClr val="001F5F"/>
                </a:solidFill>
                <a:latin typeface="Arial"/>
                <a:cs typeface="Arial"/>
              </a:rPr>
              <a:t>Test</a:t>
            </a:r>
            <a:r>
              <a:rPr sz="900" spc="-55" dirty="0">
                <a:solidFill>
                  <a:srgbClr val="001F5F"/>
                </a:solidFill>
                <a:latin typeface="Arial"/>
                <a:cs typeface="Arial"/>
              </a:rPr>
              <a:t> </a:t>
            </a:r>
            <a:r>
              <a:rPr sz="900" dirty="0">
                <a:solidFill>
                  <a:srgbClr val="001F5F"/>
                </a:solidFill>
                <a:latin typeface="Arial"/>
                <a:cs typeface="Arial"/>
              </a:rPr>
              <a:t>Procedures</a:t>
            </a:r>
            <a:endParaRPr sz="900">
              <a:latin typeface="Arial"/>
              <a:cs typeface="Arial"/>
            </a:endParaRPr>
          </a:p>
          <a:p>
            <a:pPr marL="184785" indent="-172720">
              <a:buAutoNum type="arabicPeriod"/>
              <a:tabLst>
                <a:tab pos="185420" algn="l"/>
              </a:tabLst>
            </a:pPr>
            <a:r>
              <a:rPr sz="900" spc="-5" dirty="0">
                <a:solidFill>
                  <a:srgbClr val="001F5F"/>
                </a:solidFill>
                <a:latin typeface="Arial"/>
                <a:cs typeface="Arial"/>
              </a:rPr>
              <a:t>Test</a:t>
            </a:r>
            <a:r>
              <a:rPr sz="900" spc="-10" dirty="0">
                <a:solidFill>
                  <a:srgbClr val="001F5F"/>
                </a:solidFill>
                <a:latin typeface="Arial"/>
                <a:cs typeface="Arial"/>
              </a:rPr>
              <a:t> </a:t>
            </a:r>
            <a:r>
              <a:rPr sz="900" dirty="0">
                <a:solidFill>
                  <a:srgbClr val="001F5F"/>
                </a:solidFill>
                <a:latin typeface="Arial"/>
                <a:cs typeface="Arial"/>
              </a:rPr>
              <a:t>Data</a:t>
            </a:r>
            <a:endParaRPr sz="900">
              <a:latin typeface="Arial"/>
              <a:cs typeface="Arial"/>
            </a:endParaRPr>
          </a:p>
        </p:txBody>
      </p:sp>
      <p:sp>
        <p:nvSpPr>
          <p:cNvPr id="18" name="object 18"/>
          <p:cNvSpPr txBox="1"/>
          <p:nvPr/>
        </p:nvSpPr>
        <p:spPr>
          <a:xfrm>
            <a:off x="6330133" y="4099184"/>
            <a:ext cx="835025" cy="436880"/>
          </a:xfrm>
          <a:prstGeom prst="rect">
            <a:avLst/>
          </a:prstGeom>
        </p:spPr>
        <p:txBody>
          <a:bodyPr vert="horz" wrap="square" lIns="0" tIns="12700" rIns="0" bIns="0" rtlCol="0">
            <a:spAutoFit/>
          </a:bodyPr>
          <a:lstStyle/>
          <a:p>
            <a:pPr marL="184785" indent="-172720">
              <a:spcBef>
                <a:spcPts val="100"/>
              </a:spcBef>
              <a:buAutoNum type="arabicPeriod"/>
              <a:tabLst>
                <a:tab pos="185420" algn="l"/>
              </a:tabLst>
            </a:pPr>
            <a:r>
              <a:rPr sz="900" spc="-5" dirty="0">
                <a:solidFill>
                  <a:srgbClr val="001F5F"/>
                </a:solidFill>
                <a:latin typeface="Arial"/>
                <a:cs typeface="Arial"/>
              </a:rPr>
              <a:t>Test</a:t>
            </a:r>
            <a:r>
              <a:rPr sz="900" spc="-55" dirty="0">
                <a:solidFill>
                  <a:srgbClr val="001F5F"/>
                </a:solidFill>
                <a:latin typeface="Arial"/>
                <a:cs typeface="Arial"/>
              </a:rPr>
              <a:t> </a:t>
            </a:r>
            <a:r>
              <a:rPr sz="900" dirty="0">
                <a:solidFill>
                  <a:srgbClr val="001F5F"/>
                </a:solidFill>
                <a:latin typeface="Arial"/>
                <a:cs typeface="Arial"/>
              </a:rPr>
              <a:t>Results</a:t>
            </a:r>
            <a:endParaRPr sz="900">
              <a:latin typeface="Arial"/>
              <a:cs typeface="Arial"/>
            </a:endParaRPr>
          </a:p>
          <a:p>
            <a:pPr marL="184785" indent="-172720">
              <a:buAutoNum type="arabicPeriod"/>
              <a:tabLst>
                <a:tab pos="185420" algn="l"/>
              </a:tabLst>
            </a:pPr>
            <a:r>
              <a:rPr sz="900" spc="-5" dirty="0">
                <a:solidFill>
                  <a:srgbClr val="001F5F"/>
                </a:solidFill>
                <a:latin typeface="Arial"/>
                <a:cs typeface="Arial"/>
              </a:rPr>
              <a:t>Test</a:t>
            </a:r>
            <a:r>
              <a:rPr sz="900" spc="-35" dirty="0">
                <a:solidFill>
                  <a:srgbClr val="001F5F"/>
                </a:solidFill>
                <a:latin typeface="Arial"/>
                <a:cs typeface="Arial"/>
              </a:rPr>
              <a:t> </a:t>
            </a:r>
            <a:r>
              <a:rPr sz="900" dirty="0">
                <a:solidFill>
                  <a:srgbClr val="001F5F"/>
                </a:solidFill>
                <a:latin typeface="Arial"/>
                <a:cs typeface="Arial"/>
              </a:rPr>
              <a:t>Scripts</a:t>
            </a:r>
            <a:endParaRPr sz="900">
              <a:latin typeface="Arial"/>
              <a:cs typeface="Arial"/>
            </a:endParaRPr>
          </a:p>
          <a:p>
            <a:pPr marL="184785" indent="-172720">
              <a:buAutoNum type="arabicPeriod"/>
              <a:tabLst>
                <a:tab pos="185420" algn="l"/>
              </a:tabLst>
            </a:pPr>
            <a:r>
              <a:rPr sz="900" dirty="0">
                <a:solidFill>
                  <a:srgbClr val="001F5F"/>
                </a:solidFill>
                <a:latin typeface="Arial"/>
                <a:cs typeface="Arial"/>
              </a:rPr>
              <a:t>Defects</a:t>
            </a:r>
            <a:endParaRPr sz="900">
              <a:latin typeface="Arial"/>
              <a:cs typeface="Arial"/>
            </a:endParaRPr>
          </a:p>
        </p:txBody>
      </p:sp>
      <p:grpSp>
        <p:nvGrpSpPr>
          <p:cNvPr id="19" name="object 19"/>
          <p:cNvGrpSpPr/>
          <p:nvPr/>
        </p:nvGrpSpPr>
        <p:grpSpPr>
          <a:xfrm>
            <a:off x="2900383" y="2479680"/>
            <a:ext cx="4792980" cy="376555"/>
            <a:chOff x="516648" y="2897123"/>
            <a:chExt cx="4792980" cy="376555"/>
          </a:xfrm>
        </p:grpSpPr>
        <p:sp>
          <p:nvSpPr>
            <p:cNvPr id="20" name="object 20"/>
            <p:cNvSpPr/>
            <p:nvPr/>
          </p:nvSpPr>
          <p:spPr>
            <a:xfrm>
              <a:off x="516648" y="2913849"/>
              <a:ext cx="1683995" cy="341453"/>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698499" y="2946399"/>
              <a:ext cx="1320800" cy="236854"/>
            </a:xfrm>
            <a:custGeom>
              <a:avLst/>
              <a:gdLst/>
              <a:ahLst/>
              <a:cxnLst/>
              <a:rect l="l" t="t" r="r" b="b"/>
              <a:pathLst>
                <a:path w="1320800" h="236855">
                  <a:moveTo>
                    <a:pt x="990600" y="0"/>
                  </a:moveTo>
                  <a:lnTo>
                    <a:pt x="330200" y="0"/>
                  </a:lnTo>
                  <a:lnTo>
                    <a:pt x="330200" y="118237"/>
                  </a:lnTo>
                  <a:lnTo>
                    <a:pt x="0" y="118237"/>
                  </a:lnTo>
                  <a:lnTo>
                    <a:pt x="660400" y="236474"/>
                  </a:lnTo>
                  <a:lnTo>
                    <a:pt x="1320800" y="118237"/>
                  </a:lnTo>
                  <a:lnTo>
                    <a:pt x="990600" y="118237"/>
                  </a:lnTo>
                  <a:lnTo>
                    <a:pt x="990600" y="0"/>
                  </a:lnTo>
                  <a:close/>
                </a:path>
              </a:pathLst>
            </a:custGeom>
            <a:solidFill>
              <a:srgbClr val="92D050"/>
            </a:solidFill>
          </p:spPr>
          <p:txBody>
            <a:bodyPr wrap="square" lIns="0" tIns="0" rIns="0" bIns="0" rtlCol="0"/>
            <a:lstStyle/>
            <a:p>
              <a:endParaRPr/>
            </a:p>
          </p:txBody>
        </p:sp>
        <p:sp>
          <p:nvSpPr>
            <p:cNvPr id="22" name="object 22"/>
            <p:cNvSpPr/>
            <p:nvPr/>
          </p:nvSpPr>
          <p:spPr>
            <a:xfrm>
              <a:off x="698499" y="2946399"/>
              <a:ext cx="1320800" cy="236854"/>
            </a:xfrm>
            <a:custGeom>
              <a:avLst/>
              <a:gdLst/>
              <a:ahLst/>
              <a:cxnLst/>
              <a:rect l="l" t="t" r="r" b="b"/>
              <a:pathLst>
                <a:path w="1320800" h="236855">
                  <a:moveTo>
                    <a:pt x="0" y="118237"/>
                  </a:moveTo>
                  <a:lnTo>
                    <a:pt x="330200" y="118237"/>
                  </a:lnTo>
                  <a:lnTo>
                    <a:pt x="330200" y="0"/>
                  </a:lnTo>
                  <a:lnTo>
                    <a:pt x="990600" y="0"/>
                  </a:lnTo>
                  <a:lnTo>
                    <a:pt x="990600" y="118237"/>
                  </a:lnTo>
                  <a:lnTo>
                    <a:pt x="1320800" y="118237"/>
                  </a:lnTo>
                  <a:lnTo>
                    <a:pt x="660400" y="236474"/>
                  </a:lnTo>
                  <a:lnTo>
                    <a:pt x="0" y="118237"/>
                  </a:lnTo>
                  <a:close/>
                </a:path>
              </a:pathLst>
            </a:custGeom>
            <a:ln w="38100">
              <a:solidFill>
                <a:srgbClr val="92D050"/>
              </a:solidFill>
            </a:ln>
          </p:spPr>
          <p:txBody>
            <a:bodyPr wrap="square" lIns="0" tIns="0" rIns="0" bIns="0" rtlCol="0"/>
            <a:lstStyle/>
            <a:p>
              <a:endParaRPr/>
            </a:p>
          </p:txBody>
        </p:sp>
        <p:sp>
          <p:nvSpPr>
            <p:cNvPr id="23" name="object 23"/>
            <p:cNvSpPr/>
            <p:nvPr/>
          </p:nvSpPr>
          <p:spPr>
            <a:xfrm>
              <a:off x="2125980" y="2897123"/>
              <a:ext cx="1656588" cy="367284"/>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2320924" y="2938525"/>
              <a:ext cx="1266825" cy="244475"/>
            </a:xfrm>
            <a:custGeom>
              <a:avLst/>
              <a:gdLst/>
              <a:ahLst/>
              <a:cxnLst/>
              <a:rect l="l" t="t" r="r" b="b"/>
              <a:pathLst>
                <a:path w="1266825" h="244475">
                  <a:moveTo>
                    <a:pt x="950087" y="0"/>
                  </a:moveTo>
                  <a:lnTo>
                    <a:pt x="316738" y="0"/>
                  </a:lnTo>
                  <a:lnTo>
                    <a:pt x="316738" y="122174"/>
                  </a:lnTo>
                  <a:lnTo>
                    <a:pt x="0" y="122174"/>
                  </a:lnTo>
                  <a:lnTo>
                    <a:pt x="633476" y="244475"/>
                  </a:lnTo>
                  <a:lnTo>
                    <a:pt x="1266825" y="122174"/>
                  </a:lnTo>
                  <a:lnTo>
                    <a:pt x="950087" y="122174"/>
                  </a:lnTo>
                  <a:lnTo>
                    <a:pt x="950087" y="0"/>
                  </a:lnTo>
                  <a:close/>
                </a:path>
              </a:pathLst>
            </a:custGeom>
            <a:solidFill>
              <a:srgbClr val="92D050"/>
            </a:solidFill>
          </p:spPr>
          <p:txBody>
            <a:bodyPr wrap="square" lIns="0" tIns="0" rIns="0" bIns="0" rtlCol="0"/>
            <a:lstStyle/>
            <a:p>
              <a:endParaRPr/>
            </a:p>
          </p:txBody>
        </p:sp>
        <p:sp>
          <p:nvSpPr>
            <p:cNvPr id="25" name="object 25"/>
            <p:cNvSpPr/>
            <p:nvPr/>
          </p:nvSpPr>
          <p:spPr>
            <a:xfrm>
              <a:off x="2320924" y="2938525"/>
              <a:ext cx="1266825" cy="244475"/>
            </a:xfrm>
            <a:custGeom>
              <a:avLst/>
              <a:gdLst/>
              <a:ahLst/>
              <a:cxnLst/>
              <a:rect l="l" t="t" r="r" b="b"/>
              <a:pathLst>
                <a:path w="1266825" h="244475">
                  <a:moveTo>
                    <a:pt x="0" y="122174"/>
                  </a:moveTo>
                  <a:lnTo>
                    <a:pt x="316738" y="122174"/>
                  </a:lnTo>
                  <a:lnTo>
                    <a:pt x="316738" y="0"/>
                  </a:lnTo>
                  <a:lnTo>
                    <a:pt x="950087" y="0"/>
                  </a:lnTo>
                  <a:lnTo>
                    <a:pt x="950087" y="122174"/>
                  </a:lnTo>
                  <a:lnTo>
                    <a:pt x="1266825" y="122174"/>
                  </a:lnTo>
                  <a:lnTo>
                    <a:pt x="633476" y="244475"/>
                  </a:lnTo>
                  <a:lnTo>
                    <a:pt x="0" y="122174"/>
                  </a:lnTo>
                  <a:close/>
                </a:path>
              </a:pathLst>
            </a:custGeom>
            <a:ln w="38100">
              <a:solidFill>
                <a:srgbClr val="92D050"/>
              </a:solidFill>
            </a:ln>
          </p:spPr>
          <p:txBody>
            <a:bodyPr wrap="square" lIns="0" tIns="0" rIns="0" bIns="0" rtlCol="0"/>
            <a:lstStyle/>
            <a:p>
              <a:endParaRPr/>
            </a:p>
          </p:txBody>
        </p:sp>
        <p:sp>
          <p:nvSpPr>
            <p:cNvPr id="26" name="object 26"/>
            <p:cNvSpPr/>
            <p:nvPr/>
          </p:nvSpPr>
          <p:spPr>
            <a:xfrm>
              <a:off x="3599687" y="2904743"/>
              <a:ext cx="1709927" cy="368808"/>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3794124" y="2946399"/>
              <a:ext cx="1320800" cy="244475"/>
            </a:xfrm>
            <a:custGeom>
              <a:avLst/>
              <a:gdLst/>
              <a:ahLst/>
              <a:cxnLst/>
              <a:rect l="l" t="t" r="r" b="b"/>
              <a:pathLst>
                <a:path w="1320800" h="244475">
                  <a:moveTo>
                    <a:pt x="990600" y="0"/>
                  </a:moveTo>
                  <a:lnTo>
                    <a:pt x="330200" y="0"/>
                  </a:lnTo>
                  <a:lnTo>
                    <a:pt x="330200" y="122300"/>
                  </a:lnTo>
                  <a:lnTo>
                    <a:pt x="0" y="122300"/>
                  </a:lnTo>
                  <a:lnTo>
                    <a:pt x="660400" y="244475"/>
                  </a:lnTo>
                  <a:lnTo>
                    <a:pt x="1320800" y="122300"/>
                  </a:lnTo>
                  <a:lnTo>
                    <a:pt x="990600" y="122300"/>
                  </a:lnTo>
                  <a:lnTo>
                    <a:pt x="990600" y="0"/>
                  </a:lnTo>
                  <a:close/>
                </a:path>
              </a:pathLst>
            </a:custGeom>
            <a:solidFill>
              <a:srgbClr val="92D050"/>
            </a:solidFill>
          </p:spPr>
          <p:txBody>
            <a:bodyPr wrap="square" lIns="0" tIns="0" rIns="0" bIns="0" rtlCol="0"/>
            <a:lstStyle/>
            <a:p>
              <a:endParaRPr/>
            </a:p>
          </p:txBody>
        </p:sp>
        <p:sp>
          <p:nvSpPr>
            <p:cNvPr id="28" name="object 28"/>
            <p:cNvSpPr/>
            <p:nvPr/>
          </p:nvSpPr>
          <p:spPr>
            <a:xfrm>
              <a:off x="3794124" y="2946399"/>
              <a:ext cx="1320800" cy="244475"/>
            </a:xfrm>
            <a:custGeom>
              <a:avLst/>
              <a:gdLst/>
              <a:ahLst/>
              <a:cxnLst/>
              <a:rect l="l" t="t" r="r" b="b"/>
              <a:pathLst>
                <a:path w="1320800" h="244475">
                  <a:moveTo>
                    <a:pt x="0" y="122300"/>
                  </a:moveTo>
                  <a:lnTo>
                    <a:pt x="330200" y="122300"/>
                  </a:lnTo>
                  <a:lnTo>
                    <a:pt x="330200" y="0"/>
                  </a:lnTo>
                  <a:lnTo>
                    <a:pt x="990600" y="0"/>
                  </a:lnTo>
                  <a:lnTo>
                    <a:pt x="990600" y="122300"/>
                  </a:lnTo>
                  <a:lnTo>
                    <a:pt x="1320800" y="122300"/>
                  </a:lnTo>
                  <a:lnTo>
                    <a:pt x="660400" y="244475"/>
                  </a:lnTo>
                  <a:lnTo>
                    <a:pt x="0" y="122300"/>
                  </a:lnTo>
                  <a:close/>
                </a:path>
              </a:pathLst>
            </a:custGeom>
            <a:ln w="38100">
              <a:solidFill>
                <a:srgbClr val="92D050"/>
              </a:solidFill>
            </a:ln>
          </p:spPr>
          <p:txBody>
            <a:bodyPr wrap="square" lIns="0" tIns="0" rIns="0" bIns="0" rtlCol="0"/>
            <a:lstStyle/>
            <a:p>
              <a:endParaRPr/>
            </a:p>
          </p:txBody>
        </p:sp>
      </p:grpSp>
      <p:grpSp>
        <p:nvGrpSpPr>
          <p:cNvPr id="29" name="object 29"/>
          <p:cNvGrpSpPr/>
          <p:nvPr/>
        </p:nvGrpSpPr>
        <p:grpSpPr>
          <a:xfrm>
            <a:off x="2877511" y="3782701"/>
            <a:ext cx="4815840" cy="368935"/>
            <a:chOff x="493776" y="4200144"/>
            <a:chExt cx="4815840" cy="368935"/>
          </a:xfrm>
        </p:grpSpPr>
        <p:sp>
          <p:nvSpPr>
            <p:cNvPr id="30" name="object 30"/>
            <p:cNvSpPr/>
            <p:nvPr/>
          </p:nvSpPr>
          <p:spPr>
            <a:xfrm>
              <a:off x="493776" y="4200144"/>
              <a:ext cx="1709927" cy="368807"/>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688975" y="4241800"/>
              <a:ext cx="1319530" cy="244475"/>
            </a:xfrm>
            <a:custGeom>
              <a:avLst/>
              <a:gdLst/>
              <a:ahLst/>
              <a:cxnLst/>
              <a:rect l="l" t="t" r="r" b="b"/>
              <a:pathLst>
                <a:path w="1319530" h="244475">
                  <a:moveTo>
                    <a:pt x="989457" y="0"/>
                  </a:moveTo>
                  <a:lnTo>
                    <a:pt x="329806" y="0"/>
                  </a:lnTo>
                  <a:lnTo>
                    <a:pt x="329806" y="122174"/>
                  </a:lnTo>
                  <a:lnTo>
                    <a:pt x="0" y="122174"/>
                  </a:lnTo>
                  <a:lnTo>
                    <a:pt x="659638" y="244475"/>
                  </a:lnTo>
                  <a:lnTo>
                    <a:pt x="1319276" y="122174"/>
                  </a:lnTo>
                  <a:lnTo>
                    <a:pt x="989457" y="122174"/>
                  </a:lnTo>
                  <a:lnTo>
                    <a:pt x="989457" y="0"/>
                  </a:lnTo>
                  <a:close/>
                </a:path>
              </a:pathLst>
            </a:custGeom>
            <a:solidFill>
              <a:srgbClr val="92D050"/>
            </a:solidFill>
          </p:spPr>
          <p:txBody>
            <a:bodyPr wrap="square" lIns="0" tIns="0" rIns="0" bIns="0" rtlCol="0"/>
            <a:lstStyle/>
            <a:p>
              <a:endParaRPr/>
            </a:p>
          </p:txBody>
        </p:sp>
        <p:sp>
          <p:nvSpPr>
            <p:cNvPr id="32" name="object 32"/>
            <p:cNvSpPr/>
            <p:nvPr/>
          </p:nvSpPr>
          <p:spPr>
            <a:xfrm>
              <a:off x="688975" y="4241800"/>
              <a:ext cx="1319530" cy="244475"/>
            </a:xfrm>
            <a:custGeom>
              <a:avLst/>
              <a:gdLst/>
              <a:ahLst/>
              <a:cxnLst/>
              <a:rect l="l" t="t" r="r" b="b"/>
              <a:pathLst>
                <a:path w="1319530" h="244475">
                  <a:moveTo>
                    <a:pt x="0" y="122174"/>
                  </a:moveTo>
                  <a:lnTo>
                    <a:pt x="329806" y="122174"/>
                  </a:lnTo>
                  <a:lnTo>
                    <a:pt x="329806" y="0"/>
                  </a:lnTo>
                  <a:lnTo>
                    <a:pt x="989457" y="0"/>
                  </a:lnTo>
                  <a:lnTo>
                    <a:pt x="989457" y="122174"/>
                  </a:lnTo>
                  <a:lnTo>
                    <a:pt x="1319276" y="122174"/>
                  </a:lnTo>
                  <a:lnTo>
                    <a:pt x="659638" y="244475"/>
                  </a:lnTo>
                  <a:lnTo>
                    <a:pt x="0" y="122174"/>
                  </a:lnTo>
                  <a:close/>
                </a:path>
              </a:pathLst>
            </a:custGeom>
            <a:ln w="38100">
              <a:solidFill>
                <a:srgbClr val="92D050"/>
              </a:solidFill>
            </a:ln>
          </p:spPr>
          <p:txBody>
            <a:bodyPr wrap="square" lIns="0" tIns="0" rIns="0" bIns="0" rtlCol="0"/>
            <a:lstStyle/>
            <a:p>
              <a:endParaRPr/>
            </a:p>
          </p:txBody>
        </p:sp>
        <p:sp>
          <p:nvSpPr>
            <p:cNvPr id="33" name="object 33"/>
            <p:cNvSpPr/>
            <p:nvPr/>
          </p:nvSpPr>
          <p:spPr>
            <a:xfrm>
              <a:off x="2125980" y="4200144"/>
              <a:ext cx="1708404" cy="368807"/>
            </a:xfrm>
            <a:prstGeom prst="rect">
              <a:avLst/>
            </a:prstGeom>
            <a:blipFill>
              <a:blip r:embed="rId11" cstate="print"/>
              <a:stretch>
                <a:fillRect/>
              </a:stretch>
            </a:blipFill>
          </p:spPr>
          <p:txBody>
            <a:bodyPr wrap="square" lIns="0" tIns="0" rIns="0" bIns="0" rtlCol="0"/>
            <a:lstStyle/>
            <a:p>
              <a:endParaRPr/>
            </a:p>
          </p:txBody>
        </p:sp>
        <p:sp>
          <p:nvSpPr>
            <p:cNvPr id="34" name="object 34"/>
            <p:cNvSpPr/>
            <p:nvPr/>
          </p:nvSpPr>
          <p:spPr>
            <a:xfrm>
              <a:off x="2320924" y="4241800"/>
              <a:ext cx="1319530" cy="244475"/>
            </a:xfrm>
            <a:custGeom>
              <a:avLst/>
              <a:gdLst/>
              <a:ahLst/>
              <a:cxnLst/>
              <a:rect l="l" t="t" r="r" b="b"/>
              <a:pathLst>
                <a:path w="1319529" h="244475">
                  <a:moveTo>
                    <a:pt x="989457" y="0"/>
                  </a:moveTo>
                  <a:lnTo>
                    <a:pt x="329819" y="0"/>
                  </a:lnTo>
                  <a:lnTo>
                    <a:pt x="329819" y="122174"/>
                  </a:lnTo>
                  <a:lnTo>
                    <a:pt x="0" y="122174"/>
                  </a:lnTo>
                  <a:lnTo>
                    <a:pt x="659638" y="244475"/>
                  </a:lnTo>
                  <a:lnTo>
                    <a:pt x="1319276" y="122174"/>
                  </a:lnTo>
                  <a:lnTo>
                    <a:pt x="989457" y="122174"/>
                  </a:lnTo>
                  <a:lnTo>
                    <a:pt x="989457" y="0"/>
                  </a:lnTo>
                  <a:close/>
                </a:path>
              </a:pathLst>
            </a:custGeom>
            <a:solidFill>
              <a:srgbClr val="92D050"/>
            </a:solidFill>
          </p:spPr>
          <p:txBody>
            <a:bodyPr wrap="square" lIns="0" tIns="0" rIns="0" bIns="0" rtlCol="0"/>
            <a:lstStyle/>
            <a:p>
              <a:endParaRPr/>
            </a:p>
          </p:txBody>
        </p:sp>
        <p:sp>
          <p:nvSpPr>
            <p:cNvPr id="35" name="object 35"/>
            <p:cNvSpPr/>
            <p:nvPr/>
          </p:nvSpPr>
          <p:spPr>
            <a:xfrm>
              <a:off x="2320924" y="4241800"/>
              <a:ext cx="1319530" cy="244475"/>
            </a:xfrm>
            <a:custGeom>
              <a:avLst/>
              <a:gdLst/>
              <a:ahLst/>
              <a:cxnLst/>
              <a:rect l="l" t="t" r="r" b="b"/>
              <a:pathLst>
                <a:path w="1319529" h="244475">
                  <a:moveTo>
                    <a:pt x="0" y="122174"/>
                  </a:moveTo>
                  <a:lnTo>
                    <a:pt x="329819" y="122174"/>
                  </a:lnTo>
                  <a:lnTo>
                    <a:pt x="329819" y="0"/>
                  </a:lnTo>
                  <a:lnTo>
                    <a:pt x="989457" y="0"/>
                  </a:lnTo>
                  <a:lnTo>
                    <a:pt x="989457" y="122174"/>
                  </a:lnTo>
                  <a:lnTo>
                    <a:pt x="1319276" y="122174"/>
                  </a:lnTo>
                  <a:lnTo>
                    <a:pt x="659638" y="244475"/>
                  </a:lnTo>
                  <a:lnTo>
                    <a:pt x="0" y="122174"/>
                  </a:lnTo>
                  <a:close/>
                </a:path>
              </a:pathLst>
            </a:custGeom>
            <a:ln w="38100">
              <a:solidFill>
                <a:srgbClr val="92D050"/>
              </a:solidFill>
            </a:ln>
          </p:spPr>
          <p:txBody>
            <a:bodyPr wrap="square" lIns="0" tIns="0" rIns="0" bIns="0" rtlCol="0"/>
            <a:lstStyle/>
            <a:p>
              <a:endParaRPr/>
            </a:p>
          </p:txBody>
        </p:sp>
        <p:sp>
          <p:nvSpPr>
            <p:cNvPr id="36" name="object 36"/>
            <p:cNvSpPr/>
            <p:nvPr/>
          </p:nvSpPr>
          <p:spPr>
            <a:xfrm>
              <a:off x="3599687" y="4200144"/>
              <a:ext cx="1709927" cy="368807"/>
            </a:xfrm>
            <a:prstGeom prst="rect">
              <a:avLst/>
            </a:prstGeom>
            <a:blipFill>
              <a:blip r:embed="rId9" cstate="print"/>
              <a:stretch>
                <a:fillRect/>
              </a:stretch>
            </a:blipFill>
          </p:spPr>
          <p:txBody>
            <a:bodyPr wrap="square" lIns="0" tIns="0" rIns="0" bIns="0" rtlCol="0"/>
            <a:lstStyle/>
            <a:p>
              <a:endParaRPr/>
            </a:p>
          </p:txBody>
        </p:sp>
        <p:sp>
          <p:nvSpPr>
            <p:cNvPr id="37" name="object 37"/>
            <p:cNvSpPr/>
            <p:nvPr/>
          </p:nvSpPr>
          <p:spPr>
            <a:xfrm>
              <a:off x="3794124" y="4241800"/>
              <a:ext cx="1320800" cy="244475"/>
            </a:xfrm>
            <a:custGeom>
              <a:avLst/>
              <a:gdLst/>
              <a:ahLst/>
              <a:cxnLst/>
              <a:rect l="l" t="t" r="r" b="b"/>
              <a:pathLst>
                <a:path w="1320800" h="244475">
                  <a:moveTo>
                    <a:pt x="990600" y="0"/>
                  </a:moveTo>
                  <a:lnTo>
                    <a:pt x="330200" y="0"/>
                  </a:lnTo>
                  <a:lnTo>
                    <a:pt x="330200" y="122174"/>
                  </a:lnTo>
                  <a:lnTo>
                    <a:pt x="0" y="122174"/>
                  </a:lnTo>
                  <a:lnTo>
                    <a:pt x="660400" y="244475"/>
                  </a:lnTo>
                  <a:lnTo>
                    <a:pt x="1320800" y="122174"/>
                  </a:lnTo>
                  <a:lnTo>
                    <a:pt x="990600" y="122174"/>
                  </a:lnTo>
                  <a:lnTo>
                    <a:pt x="990600" y="0"/>
                  </a:lnTo>
                  <a:close/>
                </a:path>
              </a:pathLst>
            </a:custGeom>
            <a:solidFill>
              <a:srgbClr val="92D050"/>
            </a:solidFill>
          </p:spPr>
          <p:txBody>
            <a:bodyPr wrap="square" lIns="0" tIns="0" rIns="0" bIns="0" rtlCol="0"/>
            <a:lstStyle/>
            <a:p>
              <a:endParaRPr/>
            </a:p>
          </p:txBody>
        </p:sp>
        <p:sp>
          <p:nvSpPr>
            <p:cNvPr id="38" name="object 38"/>
            <p:cNvSpPr/>
            <p:nvPr/>
          </p:nvSpPr>
          <p:spPr>
            <a:xfrm>
              <a:off x="3794124" y="4241800"/>
              <a:ext cx="1320800" cy="244475"/>
            </a:xfrm>
            <a:custGeom>
              <a:avLst/>
              <a:gdLst/>
              <a:ahLst/>
              <a:cxnLst/>
              <a:rect l="l" t="t" r="r" b="b"/>
              <a:pathLst>
                <a:path w="1320800" h="244475">
                  <a:moveTo>
                    <a:pt x="0" y="122174"/>
                  </a:moveTo>
                  <a:lnTo>
                    <a:pt x="330200" y="122174"/>
                  </a:lnTo>
                  <a:lnTo>
                    <a:pt x="330200" y="0"/>
                  </a:lnTo>
                  <a:lnTo>
                    <a:pt x="990600" y="0"/>
                  </a:lnTo>
                  <a:lnTo>
                    <a:pt x="990600" y="122174"/>
                  </a:lnTo>
                  <a:lnTo>
                    <a:pt x="1320800" y="122174"/>
                  </a:lnTo>
                  <a:lnTo>
                    <a:pt x="660400" y="244475"/>
                  </a:lnTo>
                  <a:lnTo>
                    <a:pt x="0" y="122174"/>
                  </a:lnTo>
                  <a:close/>
                </a:path>
              </a:pathLst>
            </a:custGeom>
            <a:ln w="38100">
              <a:solidFill>
                <a:srgbClr val="92D050"/>
              </a:solidFill>
            </a:ln>
          </p:spPr>
          <p:txBody>
            <a:bodyPr wrap="square" lIns="0" tIns="0" rIns="0" bIns="0" rtlCol="0"/>
            <a:lstStyle/>
            <a:p>
              <a:endParaRPr/>
            </a:p>
          </p:txBody>
        </p:sp>
      </p:grpSp>
      <p:sp>
        <p:nvSpPr>
          <p:cNvPr id="39" name="object 39"/>
          <p:cNvSpPr txBox="1"/>
          <p:nvPr/>
        </p:nvSpPr>
        <p:spPr>
          <a:xfrm>
            <a:off x="7996374" y="2215520"/>
            <a:ext cx="835025" cy="299720"/>
          </a:xfrm>
          <a:prstGeom prst="rect">
            <a:avLst/>
          </a:prstGeom>
        </p:spPr>
        <p:txBody>
          <a:bodyPr vert="horz" wrap="square" lIns="0" tIns="12700" rIns="0" bIns="0" rtlCol="0">
            <a:spAutoFit/>
          </a:bodyPr>
          <a:lstStyle/>
          <a:p>
            <a:pPr marL="184785" indent="-172720">
              <a:spcBef>
                <a:spcPts val="100"/>
              </a:spcBef>
              <a:buAutoNum type="arabicPeriod"/>
              <a:tabLst>
                <a:tab pos="185420" algn="l"/>
              </a:tabLst>
            </a:pPr>
            <a:r>
              <a:rPr sz="900" spc="-5" dirty="0">
                <a:solidFill>
                  <a:srgbClr val="001F5F"/>
                </a:solidFill>
                <a:latin typeface="Arial"/>
                <a:cs typeface="Arial"/>
              </a:rPr>
              <a:t>Test</a:t>
            </a:r>
            <a:r>
              <a:rPr sz="900" spc="-55" dirty="0">
                <a:solidFill>
                  <a:srgbClr val="001F5F"/>
                </a:solidFill>
                <a:latin typeface="Arial"/>
                <a:cs typeface="Arial"/>
              </a:rPr>
              <a:t> </a:t>
            </a:r>
            <a:r>
              <a:rPr sz="900" dirty="0">
                <a:solidFill>
                  <a:srgbClr val="001F5F"/>
                </a:solidFill>
                <a:latin typeface="Arial"/>
                <a:cs typeface="Arial"/>
              </a:rPr>
              <a:t>Results</a:t>
            </a:r>
            <a:endParaRPr sz="900">
              <a:latin typeface="Arial"/>
              <a:cs typeface="Arial"/>
            </a:endParaRPr>
          </a:p>
          <a:p>
            <a:pPr marL="184785" indent="-172720">
              <a:buAutoNum type="arabicPeriod"/>
              <a:tabLst>
                <a:tab pos="185420" algn="l"/>
              </a:tabLst>
            </a:pPr>
            <a:r>
              <a:rPr sz="900" spc="-5" dirty="0">
                <a:solidFill>
                  <a:srgbClr val="001F5F"/>
                </a:solidFill>
                <a:latin typeface="Arial"/>
                <a:cs typeface="Arial"/>
              </a:rPr>
              <a:t>Test</a:t>
            </a:r>
            <a:r>
              <a:rPr sz="900" spc="-35" dirty="0">
                <a:solidFill>
                  <a:srgbClr val="001F5F"/>
                </a:solidFill>
                <a:latin typeface="Arial"/>
                <a:cs typeface="Arial"/>
              </a:rPr>
              <a:t> </a:t>
            </a:r>
            <a:r>
              <a:rPr sz="900" dirty="0">
                <a:solidFill>
                  <a:srgbClr val="001F5F"/>
                </a:solidFill>
                <a:latin typeface="Arial"/>
                <a:cs typeface="Arial"/>
              </a:rPr>
              <a:t>Scripts</a:t>
            </a:r>
            <a:endParaRPr sz="900">
              <a:latin typeface="Arial"/>
              <a:cs typeface="Arial"/>
            </a:endParaRPr>
          </a:p>
        </p:txBody>
      </p:sp>
      <p:grpSp>
        <p:nvGrpSpPr>
          <p:cNvPr id="40" name="object 40"/>
          <p:cNvGrpSpPr/>
          <p:nvPr/>
        </p:nvGrpSpPr>
        <p:grpSpPr>
          <a:xfrm>
            <a:off x="7545524" y="2487301"/>
            <a:ext cx="1710055" cy="368935"/>
            <a:chOff x="5161788" y="2904744"/>
            <a:chExt cx="1710055" cy="368935"/>
          </a:xfrm>
        </p:grpSpPr>
        <p:sp>
          <p:nvSpPr>
            <p:cNvPr id="41" name="object 41"/>
            <p:cNvSpPr/>
            <p:nvPr/>
          </p:nvSpPr>
          <p:spPr>
            <a:xfrm>
              <a:off x="5161788" y="2904744"/>
              <a:ext cx="1709927" cy="368808"/>
            </a:xfrm>
            <a:prstGeom prst="rect">
              <a:avLst/>
            </a:prstGeom>
            <a:blipFill>
              <a:blip r:embed="rId9" cstate="print"/>
              <a:stretch>
                <a:fillRect/>
              </a:stretch>
            </a:blipFill>
          </p:spPr>
          <p:txBody>
            <a:bodyPr wrap="square" lIns="0" tIns="0" rIns="0" bIns="0" rtlCol="0"/>
            <a:lstStyle/>
            <a:p>
              <a:endParaRPr/>
            </a:p>
          </p:txBody>
        </p:sp>
        <p:sp>
          <p:nvSpPr>
            <p:cNvPr id="42" name="object 42"/>
            <p:cNvSpPr/>
            <p:nvPr/>
          </p:nvSpPr>
          <p:spPr>
            <a:xfrm>
              <a:off x="5356225" y="2946400"/>
              <a:ext cx="1320800" cy="244475"/>
            </a:xfrm>
            <a:custGeom>
              <a:avLst/>
              <a:gdLst/>
              <a:ahLst/>
              <a:cxnLst/>
              <a:rect l="l" t="t" r="r" b="b"/>
              <a:pathLst>
                <a:path w="1320800" h="244475">
                  <a:moveTo>
                    <a:pt x="990600" y="0"/>
                  </a:moveTo>
                  <a:lnTo>
                    <a:pt x="330200" y="0"/>
                  </a:lnTo>
                  <a:lnTo>
                    <a:pt x="330200" y="122300"/>
                  </a:lnTo>
                  <a:lnTo>
                    <a:pt x="0" y="122300"/>
                  </a:lnTo>
                  <a:lnTo>
                    <a:pt x="660400" y="244475"/>
                  </a:lnTo>
                  <a:lnTo>
                    <a:pt x="1320800" y="122300"/>
                  </a:lnTo>
                  <a:lnTo>
                    <a:pt x="990600" y="122300"/>
                  </a:lnTo>
                  <a:lnTo>
                    <a:pt x="990600" y="0"/>
                  </a:lnTo>
                  <a:close/>
                </a:path>
              </a:pathLst>
            </a:custGeom>
            <a:solidFill>
              <a:srgbClr val="92D050"/>
            </a:solidFill>
          </p:spPr>
          <p:txBody>
            <a:bodyPr wrap="square" lIns="0" tIns="0" rIns="0" bIns="0" rtlCol="0"/>
            <a:lstStyle/>
            <a:p>
              <a:endParaRPr/>
            </a:p>
          </p:txBody>
        </p:sp>
        <p:sp>
          <p:nvSpPr>
            <p:cNvPr id="43" name="object 43"/>
            <p:cNvSpPr/>
            <p:nvPr/>
          </p:nvSpPr>
          <p:spPr>
            <a:xfrm>
              <a:off x="5356225" y="2946400"/>
              <a:ext cx="1320800" cy="244475"/>
            </a:xfrm>
            <a:custGeom>
              <a:avLst/>
              <a:gdLst/>
              <a:ahLst/>
              <a:cxnLst/>
              <a:rect l="l" t="t" r="r" b="b"/>
              <a:pathLst>
                <a:path w="1320800" h="244475">
                  <a:moveTo>
                    <a:pt x="0" y="122300"/>
                  </a:moveTo>
                  <a:lnTo>
                    <a:pt x="330200" y="122300"/>
                  </a:lnTo>
                  <a:lnTo>
                    <a:pt x="330200" y="0"/>
                  </a:lnTo>
                  <a:lnTo>
                    <a:pt x="990600" y="0"/>
                  </a:lnTo>
                  <a:lnTo>
                    <a:pt x="990600" y="122300"/>
                  </a:lnTo>
                  <a:lnTo>
                    <a:pt x="1320800" y="122300"/>
                  </a:lnTo>
                  <a:lnTo>
                    <a:pt x="660400" y="244475"/>
                  </a:lnTo>
                  <a:lnTo>
                    <a:pt x="0" y="122300"/>
                  </a:lnTo>
                  <a:close/>
                </a:path>
              </a:pathLst>
            </a:custGeom>
            <a:ln w="38100">
              <a:solidFill>
                <a:srgbClr val="92D050"/>
              </a:solidFill>
            </a:ln>
          </p:spPr>
          <p:txBody>
            <a:bodyPr wrap="square" lIns="0" tIns="0" rIns="0" bIns="0" rtlCol="0"/>
            <a:lstStyle/>
            <a:p>
              <a:endParaRPr/>
            </a:p>
          </p:txBody>
        </p:sp>
      </p:grpSp>
      <p:sp>
        <p:nvSpPr>
          <p:cNvPr id="44" name="object 44"/>
          <p:cNvSpPr txBox="1"/>
          <p:nvPr/>
        </p:nvSpPr>
        <p:spPr>
          <a:xfrm>
            <a:off x="7976052" y="4102233"/>
            <a:ext cx="853440" cy="437515"/>
          </a:xfrm>
          <a:prstGeom prst="rect">
            <a:avLst/>
          </a:prstGeom>
        </p:spPr>
        <p:txBody>
          <a:bodyPr vert="horz" wrap="square" lIns="0" tIns="12700" rIns="0" bIns="0" rtlCol="0">
            <a:spAutoFit/>
          </a:bodyPr>
          <a:lstStyle/>
          <a:p>
            <a:pPr marL="184785" indent="-172720">
              <a:spcBef>
                <a:spcPts val="100"/>
              </a:spcBef>
              <a:buAutoNum type="arabicPeriod"/>
              <a:tabLst>
                <a:tab pos="185420" algn="l"/>
              </a:tabLst>
            </a:pPr>
            <a:r>
              <a:rPr sz="900" spc="-5" dirty="0">
                <a:solidFill>
                  <a:srgbClr val="001F5F"/>
                </a:solidFill>
                <a:latin typeface="Arial"/>
                <a:cs typeface="Arial"/>
              </a:rPr>
              <a:t>Test</a:t>
            </a:r>
            <a:r>
              <a:rPr sz="900" spc="-35" dirty="0">
                <a:solidFill>
                  <a:srgbClr val="001F5F"/>
                </a:solidFill>
                <a:latin typeface="Arial"/>
                <a:cs typeface="Arial"/>
              </a:rPr>
              <a:t> </a:t>
            </a:r>
            <a:r>
              <a:rPr sz="900" spc="-5" dirty="0">
                <a:solidFill>
                  <a:srgbClr val="001F5F"/>
                </a:solidFill>
                <a:latin typeface="Arial"/>
                <a:cs typeface="Arial"/>
              </a:rPr>
              <a:t>Reports</a:t>
            </a:r>
            <a:endParaRPr sz="900" dirty="0">
              <a:latin typeface="Arial"/>
              <a:cs typeface="Arial"/>
            </a:endParaRPr>
          </a:p>
          <a:p>
            <a:pPr marL="184785" indent="-172720">
              <a:buAutoNum type="arabicPeriod"/>
              <a:tabLst>
                <a:tab pos="185420" algn="l"/>
              </a:tabLst>
            </a:pPr>
            <a:r>
              <a:rPr sz="900" spc="-5" dirty="0">
                <a:solidFill>
                  <a:srgbClr val="001F5F"/>
                </a:solidFill>
                <a:latin typeface="Arial"/>
                <a:cs typeface="Arial"/>
              </a:rPr>
              <a:t>Exit</a:t>
            </a:r>
            <a:r>
              <a:rPr sz="900" spc="-10" dirty="0">
                <a:solidFill>
                  <a:srgbClr val="001F5F"/>
                </a:solidFill>
                <a:latin typeface="Arial"/>
                <a:cs typeface="Arial"/>
              </a:rPr>
              <a:t> </a:t>
            </a:r>
            <a:r>
              <a:rPr sz="900" spc="-5" dirty="0">
                <a:solidFill>
                  <a:srgbClr val="001F5F"/>
                </a:solidFill>
                <a:latin typeface="Arial"/>
                <a:cs typeface="Arial"/>
              </a:rPr>
              <a:t>Criteria</a:t>
            </a:r>
            <a:endParaRPr sz="900" dirty="0">
              <a:latin typeface="Arial"/>
              <a:cs typeface="Arial"/>
            </a:endParaRPr>
          </a:p>
          <a:p>
            <a:pPr marL="184785"/>
            <a:r>
              <a:rPr sz="900" dirty="0">
                <a:solidFill>
                  <a:srgbClr val="001F5F"/>
                </a:solidFill>
                <a:latin typeface="Arial"/>
                <a:cs typeface="Arial"/>
              </a:rPr>
              <a:t>Evaluation</a:t>
            </a:r>
            <a:endParaRPr sz="900" dirty="0">
              <a:latin typeface="Arial"/>
              <a:cs typeface="Arial"/>
            </a:endParaRPr>
          </a:p>
        </p:txBody>
      </p:sp>
      <p:grpSp>
        <p:nvGrpSpPr>
          <p:cNvPr id="45" name="object 45"/>
          <p:cNvGrpSpPr/>
          <p:nvPr/>
        </p:nvGrpSpPr>
        <p:grpSpPr>
          <a:xfrm>
            <a:off x="7545523" y="3782701"/>
            <a:ext cx="3253740" cy="368935"/>
            <a:chOff x="5161788" y="4200144"/>
            <a:chExt cx="3253740" cy="368935"/>
          </a:xfrm>
        </p:grpSpPr>
        <p:sp>
          <p:nvSpPr>
            <p:cNvPr id="46" name="object 46"/>
            <p:cNvSpPr/>
            <p:nvPr/>
          </p:nvSpPr>
          <p:spPr>
            <a:xfrm>
              <a:off x="5161788" y="4200144"/>
              <a:ext cx="1709927" cy="368807"/>
            </a:xfrm>
            <a:prstGeom prst="rect">
              <a:avLst/>
            </a:prstGeom>
            <a:blipFill>
              <a:blip r:embed="rId9" cstate="print"/>
              <a:stretch>
                <a:fillRect/>
              </a:stretch>
            </a:blipFill>
          </p:spPr>
          <p:txBody>
            <a:bodyPr wrap="square" lIns="0" tIns="0" rIns="0" bIns="0" rtlCol="0"/>
            <a:lstStyle/>
            <a:p>
              <a:endParaRPr/>
            </a:p>
          </p:txBody>
        </p:sp>
        <p:sp>
          <p:nvSpPr>
            <p:cNvPr id="47" name="object 47"/>
            <p:cNvSpPr/>
            <p:nvPr/>
          </p:nvSpPr>
          <p:spPr>
            <a:xfrm>
              <a:off x="5356225" y="4241800"/>
              <a:ext cx="1320800" cy="244475"/>
            </a:xfrm>
            <a:custGeom>
              <a:avLst/>
              <a:gdLst/>
              <a:ahLst/>
              <a:cxnLst/>
              <a:rect l="l" t="t" r="r" b="b"/>
              <a:pathLst>
                <a:path w="1320800" h="244475">
                  <a:moveTo>
                    <a:pt x="990600" y="0"/>
                  </a:moveTo>
                  <a:lnTo>
                    <a:pt x="330200" y="0"/>
                  </a:lnTo>
                  <a:lnTo>
                    <a:pt x="330200" y="122174"/>
                  </a:lnTo>
                  <a:lnTo>
                    <a:pt x="0" y="122174"/>
                  </a:lnTo>
                  <a:lnTo>
                    <a:pt x="660400" y="244475"/>
                  </a:lnTo>
                  <a:lnTo>
                    <a:pt x="1320800" y="122174"/>
                  </a:lnTo>
                  <a:lnTo>
                    <a:pt x="990600" y="122174"/>
                  </a:lnTo>
                  <a:lnTo>
                    <a:pt x="990600" y="0"/>
                  </a:lnTo>
                  <a:close/>
                </a:path>
              </a:pathLst>
            </a:custGeom>
            <a:solidFill>
              <a:srgbClr val="92D050"/>
            </a:solidFill>
          </p:spPr>
          <p:txBody>
            <a:bodyPr wrap="square" lIns="0" tIns="0" rIns="0" bIns="0" rtlCol="0"/>
            <a:lstStyle/>
            <a:p>
              <a:endParaRPr/>
            </a:p>
          </p:txBody>
        </p:sp>
        <p:sp>
          <p:nvSpPr>
            <p:cNvPr id="48" name="object 48"/>
            <p:cNvSpPr/>
            <p:nvPr/>
          </p:nvSpPr>
          <p:spPr>
            <a:xfrm>
              <a:off x="5356225" y="4241800"/>
              <a:ext cx="1320800" cy="244475"/>
            </a:xfrm>
            <a:custGeom>
              <a:avLst/>
              <a:gdLst/>
              <a:ahLst/>
              <a:cxnLst/>
              <a:rect l="l" t="t" r="r" b="b"/>
              <a:pathLst>
                <a:path w="1320800" h="244475">
                  <a:moveTo>
                    <a:pt x="0" y="122174"/>
                  </a:moveTo>
                  <a:lnTo>
                    <a:pt x="330200" y="122174"/>
                  </a:lnTo>
                  <a:lnTo>
                    <a:pt x="330200" y="0"/>
                  </a:lnTo>
                  <a:lnTo>
                    <a:pt x="990600" y="0"/>
                  </a:lnTo>
                  <a:lnTo>
                    <a:pt x="990600" y="122174"/>
                  </a:lnTo>
                  <a:lnTo>
                    <a:pt x="1320800" y="122174"/>
                  </a:lnTo>
                  <a:lnTo>
                    <a:pt x="660400" y="244475"/>
                  </a:lnTo>
                  <a:lnTo>
                    <a:pt x="0" y="122174"/>
                  </a:lnTo>
                  <a:close/>
                </a:path>
              </a:pathLst>
            </a:custGeom>
            <a:ln w="38100">
              <a:solidFill>
                <a:srgbClr val="92D050"/>
              </a:solidFill>
            </a:ln>
          </p:spPr>
          <p:txBody>
            <a:bodyPr wrap="square" lIns="0" tIns="0" rIns="0" bIns="0" rtlCol="0"/>
            <a:lstStyle/>
            <a:p>
              <a:endParaRPr/>
            </a:p>
          </p:txBody>
        </p:sp>
        <p:sp>
          <p:nvSpPr>
            <p:cNvPr id="49" name="object 49"/>
            <p:cNvSpPr/>
            <p:nvPr/>
          </p:nvSpPr>
          <p:spPr>
            <a:xfrm>
              <a:off x="6705600" y="4200144"/>
              <a:ext cx="1709927" cy="368807"/>
            </a:xfrm>
            <a:prstGeom prst="rect">
              <a:avLst/>
            </a:prstGeom>
            <a:blipFill>
              <a:blip r:embed="rId12" cstate="print"/>
              <a:stretch>
                <a:fillRect/>
              </a:stretch>
            </a:blipFill>
          </p:spPr>
          <p:txBody>
            <a:bodyPr wrap="square" lIns="0" tIns="0" rIns="0" bIns="0" rtlCol="0"/>
            <a:lstStyle/>
            <a:p>
              <a:endParaRPr/>
            </a:p>
          </p:txBody>
        </p:sp>
        <p:sp>
          <p:nvSpPr>
            <p:cNvPr id="50" name="object 50"/>
            <p:cNvSpPr/>
            <p:nvPr/>
          </p:nvSpPr>
          <p:spPr>
            <a:xfrm>
              <a:off x="6900926" y="4241800"/>
              <a:ext cx="1319530" cy="244475"/>
            </a:xfrm>
            <a:custGeom>
              <a:avLst/>
              <a:gdLst/>
              <a:ahLst/>
              <a:cxnLst/>
              <a:rect l="l" t="t" r="r" b="b"/>
              <a:pathLst>
                <a:path w="1319529" h="244475">
                  <a:moveTo>
                    <a:pt x="989329" y="0"/>
                  </a:moveTo>
                  <a:lnTo>
                    <a:pt x="329692" y="0"/>
                  </a:lnTo>
                  <a:lnTo>
                    <a:pt x="329692" y="122174"/>
                  </a:lnTo>
                  <a:lnTo>
                    <a:pt x="0" y="122174"/>
                  </a:lnTo>
                  <a:lnTo>
                    <a:pt x="659510" y="244475"/>
                  </a:lnTo>
                  <a:lnTo>
                    <a:pt x="1319149" y="122174"/>
                  </a:lnTo>
                  <a:lnTo>
                    <a:pt x="989329" y="122174"/>
                  </a:lnTo>
                  <a:lnTo>
                    <a:pt x="989329" y="0"/>
                  </a:lnTo>
                  <a:close/>
                </a:path>
              </a:pathLst>
            </a:custGeom>
            <a:solidFill>
              <a:srgbClr val="92D050"/>
            </a:solidFill>
          </p:spPr>
          <p:txBody>
            <a:bodyPr wrap="square" lIns="0" tIns="0" rIns="0" bIns="0" rtlCol="0"/>
            <a:lstStyle/>
            <a:p>
              <a:endParaRPr/>
            </a:p>
          </p:txBody>
        </p:sp>
        <p:sp>
          <p:nvSpPr>
            <p:cNvPr id="51" name="object 51"/>
            <p:cNvSpPr/>
            <p:nvPr/>
          </p:nvSpPr>
          <p:spPr>
            <a:xfrm>
              <a:off x="6900926" y="4241800"/>
              <a:ext cx="1319530" cy="244475"/>
            </a:xfrm>
            <a:custGeom>
              <a:avLst/>
              <a:gdLst/>
              <a:ahLst/>
              <a:cxnLst/>
              <a:rect l="l" t="t" r="r" b="b"/>
              <a:pathLst>
                <a:path w="1319529" h="244475">
                  <a:moveTo>
                    <a:pt x="0" y="122174"/>
                  </a:moveTo>
                  <a:lnTo>
                    <a:pt x="329692" y="122174"/>
                  </a:lnTo>
                  <a:lnTo>
                    <a:pt x="329692" y="0"/>
                  </a:lnTo>
                  <a:lnTo>
                    <a:pt x="989329" y="0"/>
                  </a:lnTo>
                  <a:lnTo>
                    <a:pt x="989329" y="122174"/>
                  </a:lnTo>
                  <a:lnTo>
                    <a:pt x="1319149" y="122174"/>
                  </a:lnTo>
                  <a:lnTo>
                    <a:pt x="659510" y="244475"/>
                  </a:lnTo>
                  <a:lnTo>
                    <a:pt x="0" y="122174"/>
                  </a:lnTo>
                  <a:close/>
                </a:path>
              </a:pathLst>
            </a:custGeom>
            <a:ln w="38100">
              <a:solidFill>
                <a:srgbClr val="92D050"/>
              </a:solidFill>
            </a:ln>
          </p:spPr>
          <p:txBody>
            <a:bodyPr wrap="square" lIns="0" tIns="0" rIns="0" bIns="0" rtlCol="0"/>
            <a:lstStyle/>
            <a:p>
              <a:endParaRPr/>
            </a:p>
          </p:txBody>
        </p:sp>
      </p:grpSp>
      <p:sp>
        <p:nvSpPr>
          <p:cNvPr id="52" name="object 52"/>
          <p:cNvSpPr txBox="1"/>
          <p:nvPr/>
        </p:nvSpPr>
        <p:spPr>
          <a:xfrm>
            <a:off x="9548440" y="4170176"/>
            <a:ext cx="796290" cy="299720"/>
          </a:xfrm>
          <a:prstGeom prst="rect">
            <a:avLst/>
          </a:prstGeom>
        </p:spPr>
        <p:txBody>
          <a:bodyPr vert="horz" wrap="square" lIns="0" tIns="12700" rIns="0" bIns="0" rtlCol="0">
            <a:spAutoFit/>
          </a:bodyPr>
          <a:lstStyle/>
          <a:p>
            <a:pPr marL="184785" marR="5080" indent="-172720">
              <a:spcBef>
                <a:spcPts val="100"/>
              </a:spcBef>
            </a:pPr>
            <a:r>
              <a:rPr sz="900" dirty="0">
                <a:solidFill>
                  <a:srgbClr val="001F5F"/>
                </a:solidFill>
                <a:latin typeface="Arial"/>
                <a:cs typeface="Arial"/>
              </a:rPr>
              <a:t>1. </a:t>
            </a:r>
            <a:r>
              <a:rPr sz="900" spc="-5" dirty="0">
                <a:solidFill>
                  <a:srgbClr val="001F5F"/>
                </a:solidFill>
                <a:latin typeface="Arial"/>
                <a:cs typeface="Arial"/>
              </a:rPr>
              <a:t>Test Report  </a:t>
            </a:r>
            <a:r>
              <a:rPr sz="900" dirty="0">
                <a:solidFill>
                  <a:srgbClr val="001F5F"/>
                </a:solidFill>
                <a:latin typeface="Arial"/>
                <a:cs typeface="Arial"/>
              </a:rPr>
              <a:t>Summary</a:t>
            </a:r>
            <a:endParaRPr sz="900">
              <a:latin typeface="Arial"/>
              <a:cs typeface="Arial"/>
            </a:endParaRPr>
          </a:p>
        </p:txBody>
      </p:sp>
      <p:sp>
        <p:nvSpPr>
          <p:cNvPr id="53" name="object 53"/>
          <p:cNvSpPr txBox="1"/>
          <p:nvPr/>
        </p:nvSpPr>
        <p:spPr>
          <a:xfrm>
            <a:off x="9479605" y="2215520"/>
            <a:ext cx="853440" cy="299720"/>
          </a:xfrm>
          <a:prstGeom prst="rect">
            <a:avLst/>
          </a:prstGeom>
        </p:spPr>
        <p:txBody>
          <a:bodyPr vert="horz" wrap="square" lIns="0" tIns="12700" rIns="0" bIns="0" rtlCol="0">
            <a:spAutoFit/>
          </a:bodyPr>
          <a:lstStyle/>
          <a:p>
            <a:pPr marL="184785" indent="-172720">
              <a:spcBef>
                <a:spcPts val="100"/>
              </a:spcBef>
              <a:buAutoNum type="arabicPeriod"/>
              <a:tabLst>
                <a:tab pos="185420" algn="l"/>
              </a:tabLst>
            </a:pPr>
            <a:r>
              <a:rPr sz="900" spc="-5" dirty="0">
                <a:solidFill>
                  <a:srgbClr val="001F5F"/>
                </a:solidFill>
                <a:latin typeface="Arial"/>
                <a:cs typeface="Arial"/>
              </a:rPr>
              <a:t>Test</a:t>
            </a:r>
            <a:r>
              <a:rPr sz="900" spc="-10" dirty="0">
                <a:solidFill>
                  <a:srgbClr val="001F5F"/>
                </a:solidFill>
                <a:latin typeface="Arial"/>
                <a:cs typeface="Arial"/>
              </a:rPr>
              <a:t> </a:t>
            </a:r>
            <a:r>
              <a:rPr sz="900" spc="-5" dirty="0">
                <a:solidFill>
                  <a:srgbClr val="001F5F"/>
                </a:solidFill>
                <a:latin typeface="Arial"/>
                <a:cs typeface="Arial"/>
              </a:rPr>
              <a:t>Plan</a:t>
            </a:r>
            <a:endParaRPr sz="900">
              <a:latin typeface="Arial"/>
              <a:cs typeface="Arial"/>
            </a:endParaRPr>
          </a:p>
          <a:p>
            <a:pPr marL="184785" indent="-172720">
              <a:buAutoNum type="arabicPeriod"/>
              <a:tabLst>
                <a:tab pos="185420" algn="l"/>
              </a:tabLst>
            </a:pPr>
            <a:r>
              <a:rPr sz="900" spc="-5" dirty="0">
                <a:solidFill>
                  <a:srgbClr val="001F5F"/>
                </a:solidFill>
                <a:latin typeface="Arial"/>
                <a:cs typeface="Arial"/>
              </a:rPr>
              <a:t>Test</a:t>
            </a:r>
            <a:r>
              <a:rPr sz="900" spc="-35" dirty="0">
                <a:solidFill>
                  <a:srgbClr val="001F5F"/>
                </a:solidFill>
                <a:latin typeface="Arial"/>
                <a:cs typeface="Arial"/>
              </a:rPr>
              <a:t> </a:t>
            </a:r>
            <a:r>
              <a:rPr sz="900" spc="-5" dirty="0">
                <a:solidFill>
                  <a:srgbClr val="001F5F"/>
                </a:solidFill>
                <a:latin typeface="Arial"/>
                <a:cs typeface="Arial"/>
              </a:rPr>
              <a:t>Reports</a:t>
            </a:r>
            <a:endParaRPr sz="900">
              <a:latin typeface="Arial"/>
              <a:cs typeface="Arial"/>
            </a:endParaRPr>
          </a:p>
        </p:txBody>
      </p:sp>
      <p:grpSp>
        <p:nvGrpSpPr>
          <p:cNvPr id="54" name="object 54"/>
          <p:cNvGrpSpPr/>
          <p:nvPr/>
        </p:nvGrpSpPr>
        <p:grpSpPr>
          <a:xfrm>
            <a:off x="9048187" y="2487301"/>
            <a:ext cx="1711960" cy="368935"/>
            <a:chOff x="6664452" y="2904744"/>
            <a:chExt cx="1711960" cy="368935"/>
          </a:xfrm>
        </p:grpSpPr>
        <p:sp>
          <p:nvSpPr>
            <p:cNvPr id="55" name="object 55"/>
            <p:cNvSpPr/>
            <p:nvPr/>
          </p:nvSpPr>
          <p:spPr>
            <a:xfrm>
              <a:off x="6664452" y="2904744"/>
              <a:ext cx="1711452" cy="368808"/>
            </a:xfrm>
            <a:prstGeom prst="rect">
              <a:avLst/>
            </a:prstGeom>
            <a:blipFill>
              <a:blip r:embed="rId13" cstate="print"/>
              <a:stretch>
                <a:fillRect/>
              </a:stretch>
            </a:blipFill>
          </p:spPr>
          <p:txBody>
            <a:bodyPr wrap="square" lIns="0" tIns="0" rIns="0" bIns="0" rtlCol="0"/>
            <a:lstStyle/>
            <a:p>
              <a:endParaRPr/>
            </a:p>
          </p:txBody>
        </p:sp>
        <p:sp>
          <p:nvSpPr>
            <p:cNvPr id="56" name="object 56"/>
            <p:cNvSpPr/>
            <p:nvPr/>
          </p:nvSpPr>
          <p:spPr>
            <a:xfrm>
              <a:off x="6859651" y="2946400"/>
              <a:ext cx="1320800" cy="244475"/>
            </a:xfrm>
            <a:custGeom>
              <a:avLst/>
              <a:gdLst/>
              <a:ahLst/>
              <a:cxnLst/>
              <a:rect l="l" t="t" r="r" b="b"/>
              <a:pathLst>
                <a:path w="1320800" h="244475">
                  <a:moveTo>
                    <a:pt x="990600" y="0"/>
                  </a:moveTo>
                  <a:lnTo>
                    <a:pt x="330200" y="0"/>
                  </a:lnTo>
                  <a:lnTo>
                    <a:pt x="330200" y="122300"/>
                  </a:lnTo>
                  <a:lnTo>
                    <a:pt x="0" y="122300"/>
                  </a:lnTo>
                  <a:lnTo>
                    <a:pt x="660400" y="244475"/>
                  </a:lnTo>
                  <a:lnTo>
                    <a:pt x="1320800" y="122300"/>
                  </a:lnTo>
                  <a:lnTo>
                    <a:pt x="990600" y="122300"/>
                  </a:lnTo>
                  <a:lnTo>
                    <a:pt x="990600" y="0"/>
                  </a:lnTo>
                  <a:close/>
                </a:path>
              </a:pathLst>
            </a:custGeom>
            <a:solidFill>
              <a:srgbClr val="92D050"/>
            </a:solidFill>
          </p:spPr>
          <p:txBody>
            <a:bodyPr wrap="square" lIns="0" tIns="0" rIns="0" bIns="0" rtlCol="0"/>
            <a:lstStyle/>
            <a:p>
              <a:endParaRPr/>
            </a:p>
          </p:txBody>
        </p:sp>
        <p:sp>
          <p:nvSpPr>
            <p:cNvPr id="57" name="object 57"/>
            <p:cNvSpPr/>
            <p:nvPr/>
          </p:nvSpPr>
          <p:spPr>
            <a:xfrm>
              <a:off x="6859651" y="2946400"/>
              <a:ext cx="1320800" cy="244475"/>
            </a:xfrm>
            <a:custGeom>
              <a:avLst/>
              <a:gdLst/>
              <a:ahLst/>
              <a:cxnLst/>
              <a:rect l="l" t="t" r="r" b="b"/>
              <a:pathLst>
                <a:path w="1320800" h="244475">
                  <a:moveTo>
                    <a:pt x="0" y="122300"/>
                  </a:moveTo>
                  <a:lnTo>
                    <a:pt x="330200" y="122300"/>
                  </a:lnTo>
                  <a:lnTo>
                    <a:pt x="330200" y="0"/>
                  </a:lnTo>
                  <a:lnTo>
                    <a:pt x="990600" y="0"/>
                  </a:lnTo>
                  <a:lnTo>
                    <a:pt x="990600" y="122300"/>
                  </a:lnTo>
                  <a:lnTo>
                    <a:pt x="1320800" y="122300"/>
                  </a:lnTo>
                  <a:lnTo>
                    <a:pt x="660400" y="244475"/>
                  </a:lnTo>
                  <a:lnTo>
                    <a:pt x="0" y="122300"/>
                  </a:lnTo>
                  <a:close/>
                </a:path>
              </a:pathLst>
            </a:custGeom>
            <a:ln w="38100">
              <a:solidFill>
                <a:srgbClr val="92D050"/>
              </a:solidFill>
            </a:ln>
          </p:spPr>
          <p:txBody>
            <a:bodyPr wrap="square" lIns="0" tIns="0" rIns="0" bIns="0" rtlCol="0"/>
            <a:lstStyle/>
            <a:p>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27350" y="1467012"/>
            <a:ext cx="8362315" cy="4656403"/>
          </a:xfrm>
          <a:prstGeom prst="rect">
            <a:avLst/>
          </a:prstGeom>
        </p:spPr>
        <p:txBody>
          <a:bodyPr vert="horz" wrap="square" lIns="0" tIns="105410" rIns="0" bIns="0" rtlCol="0">
            <a:spAutoFit/>
          </a:bodyPr>
          <a:lstStyle/>
          <a:p>
            <a:pPr marL="355600" indent="-342900">
              <a:spcBef>
                <a:spcPts val="830"/>
              </a:spcBef>
              <a:buChar char="•"/>
              <a:tabLst>
                <a:tab pos="354965" algn="l"/>
                <a:tab pos="355600" algn="l"/>
              </a:tabLst>
            </a:pPr>
            <a:r>
              <a:rPr sz="2500" dirty="0">
                <a:latin typeface="Arial"/>
                <a:cs typeface="Arial"/>
              </a:rPr>
              <a:t>Test</a:t>
            </a:r>
            <a:r>
              <a:rPr sz="2500" spc="-5" dirty="0">
                <a:latin typeface="Arial"/>
                <a:cs typeface="Arial"/>
              </a:rPr>
              <a:t> </a:t>
            </a:r>
            <a:r>
              <a:rPr sz="2500" dirty="0">
                <a:latin typeface="Arial"/>
                <a:cs typeface="Arial"/>
              </a:rPr>
              <a:t>Planning:</a:t>
            </a:r>
          </a:p>
          <a:p>
            <a:pPr marL="756285" marR="515620" lvl="1" indent="-287020">
              <a:spcBef>
                <a:spcPts val="680"/>
              </a:spcBef>
              <a:buChar char="–"/>
              <a:tabLst>
                <a:tab pos="756920" algn="l"/>
              </a:tabLst>
            </a:pPr>
            <a:r>
              <a:rPr sz="2500" dirty="0">
                <a:latin typeface="Arial"/>
                <a:cs typeface="Arial"/>
              </a:rPr>
              <a:t>Input: </a:t>
            </a:r>
            <a:r>
              <a:rPr sz="2500" spc="-5" dirty="0">
                <a:latin typeface="Arial"/>
                <a:cs typeface="Arial"/>
              </a:rPr>
              <a:t>Project </a:t>
            </a:r>
            <a:r>
              <a:rPr sz="2500" dirty="0">
                <a:latin typeface="Arial"/>
                <a:cs typeface="Arial"/>
              </a:rPr>
              <a:t>plan, </a:t>
            </a:r>
            <a:r>
              <a:rPr sz="2500" spc="-5" dirty="0">
                <a:latin typeface="Arial"/>
                <a:cs typeface="Arial"/>
              </a:rPr>
              <a:t>Customer Requirement &amp;  </a:t>
            </a:r>
            <a:r>
              <a:rPr sz="2500" dirty="0">
                <a:latin typeface="Arial"/>
                <a:cs typeface="Arial"/>
              </a:rPr>
              <a:t>Acceptance</a:t>
            </a:r>
            <a:r>
              <a:rPr sz="2500" spc="-15" dirty="0">
                <a:latin typeface="Arial"/>
                <a:cs typeface="Arial"/>
              </a:rPr>
              <a:t> </a:t>
            </a:r>
            <a:r>
              <a:rPr sz="2500" dirty="0">
                <a:latin typeface="Arial"/>
                <a:cs typeface="Arial"/>
              </a:rPr>
              <a:t>criteria/SRS</a:t>
            </a:r>
          </a:p>
          <a:p>
            <a:pPr marL="756285" lvl="1" indent="-287020">
              <a:spcBef>
                <a:spcPts val="675"/>
              </a:spcBef>
              <a:buChar char="–"/>
              <a:tabLst>
                <a:tab pos="756920" algn="l"/>
              </a:tabLst>
            </a:pPr>
            <a:r>
              <a:rPr sz="2500" spc="-5" dirty="0">
                <a:latin typeface="Arial"/>
                <a:cs typeface="Arial"/>
              </a:rPr>
              <a:t>Output: Test Plan</a:t>
            </a:r>
            <a:r>
              <a:rPr sz="2500" spc="15" dirty="0">
                <a:latin typeface="Arial"/>
                <a:cs typeface="Arial"/>
              </a:rPr>
              <a:t> </a:t>
            </a:r>
            <a:r>
              <a:rPr sz="2500" spc="-5" dirty="0">
                <a:latin typeface="Arial"/>
                <a:cs typeface="Arial"/>
              </a:rPr>
              <a:t>document</a:t>
            </a:r>
            <a:endParaRPr sz="2500" dirty="0">
              <a:latin typeface="Arial"/>
              <a:cs typeface="Arial"/>
            </a:endParaRPr>
          </a:p>
          <a:p>
            <a:pPr marL="355600" indent="-342900">
              <a:spcBef>
                <a:spcPts val="715"/>
              </a:spcBef>
              <a:buChar char="•"/>
              <a:tabLst>
                <a:tab pos="354965" algn="l"/>
                <a:tab pos="355600" algn="l"/>
              </a:tabLst>
            </a:pPr>
            <a:r>
              <a:rPr sz="2500" dirty="0">
                <a:latin typeface="Arial"/>
                <a:cs typeface="Arial"/>
              </a:rPr>
              <a:t>Test Design:</a:t>
            </a:r>
          </a:p>
          <a:p>
            <a:pPr marL="756285" lvl="1" indent="-287020">
              <a:spcBef>
                <a:spcPts val="680"/>
              </a:spcBef>
              <a:buChar char="–"/>
              <a:tabLst>
                <a:tab pos="756920" algn="l"/>
              </a:tabLst>
            </a:pPr>
            <a:r>
              <a:rPr sz="2500" dirty="0">
                <a:latin typeface="Arial"/>
                <a:cs typeface="Arial"/>
              </a:rPr>
              <a:t>Input: </a:t>
            </a:r>
            <a:r>
              <a:rPr sz="2500" spc="-5" dirty="0">
                <a:latin typeface="Arial"/>
                <a:cs typeface="Arial"/>
              </a:rPr>
              <a:t>Test </a:t>
            </a:r>
            <a:r>
              <a:rPr sz="2500" dirty="0">
                <a:latin typeface="Arial"/>
                <a:cs typeface="Arial"/>
              </a:rPr>
              <a:t>plan, Requirement, </a:t>
            </a:r>
            <a:r>
              <a:rPr sz="2500" spc="-5" dirty="0">
                <a:latin typeface="Arial"/>
                <a:cs typeface="Arial"/>
              </a:rPr>
              <a:t>detail</a:t>
            </a:r>
            <a:r>
              <a:rPr sz="2500" spc="10" dirty="0">
                <a:latin typeface="Arial"/>
                <a:cs typeface="Arial"/>
              </a:rPr>
              <a:t> </a:t>
            </a:r>
            <a:r>
              <a:rPr sz="2500" dirty="0">
                <a:latin typeface="Arial"/>
                <a:cs typeface="Arial"/>
              </a:rPr>
              <a:t>design</a:t>
            </a:r>
          </a:p>
          <a:p>
            <a:pPr marL="756285" marR="5080" lvl="1" indent="-287020">
              <a:spcBef>
                <a:spcPts val="675"/>
              </a:spcBef>
              <a:buChar char="–"/>
              <a:tabLst>
                <a:tab pos="756920" algn="l"/>
              </a:tabLst>
            </a:pPr>
            <a:r>
              <a:rPr sz="2500" spc="-5" dirty="0">
                <a:latin typeface="Arial"/>
                <a:cs typeface="Arial"/>
              </a:rPr>
              <a:t>Output: Test </a:t>
            </a:r>
            <a:r>
              <a:rPr sz="2500" dirty="0">
                <a:latin typeface="Arial"/>
                <a:cs typeface="Arial"/>
              </a:rPr>
              <a:t>cases, </a:t>
            </a:r>
            <a:r>
              <a:rPr sz="2500" spc="-5" dirty="0">
                <a:latin typeface="Arial"/>
                <a:cs typeface="Arial"/>
              </a:rPr>
              <a:t>test </a:t>
            </a:r>
            <a:r>
              <a:rPr sz="2500" dirty="0">
                <a:latin typeface="Arial"/>
                <a:cs typeface="Arial"/>
              </a:rPr>
              <a:t>scripts, test </a:t>
            </a:r>
            <a:r>
              <a:rPr sz="2500" spc="-5" dirty="0">
                <a:latin typeface="Arial"/>
                <a:cs typeface="Arial"/>
              </a:rPr>
              <a:t>data in high  </a:t>
            </a:r>
            <a:r>
              <a:rPr sz="2500" dirty="0">
                <a:latin typeface="Arial"/>
                <a:cs typeface="Arial"/>
              </a:rPr>
              <a:t>level</a:t>
            </a:r>
          </a:p>
          <a:p>
            <a:pPr marL="355600" indent="-342900">
              <a:spcBef>
                <a:spcPts val="715"/>
              </a:spcBef>
              <a:buChar char="•"/>
              <a:tabLst>
                <a:tab pos="354965" algn="l"/>
                <a:tab pos="355600" algn="l"/>
              </a:tabLst>
            </a:pPr>
            <a:r>
              <a:rPr sz="2500" dirty="0">
                <a:latin typeface="Arial"/>
                <a:cs typeface="Arial"/>
              </a:rPr>
              <a:t>Test </a:t>
            </a:r>
            <a:r>
              <a:rPr sz="2500" spc="-5" dirty="0">
                <a:latin typeface="Arial"/>
                <a:cs typeface="Arial"/>
              </a:rPr>
              <a:t>Implementation and</a:t>
            </a:r>
            <a:r>
              <a:rPr sz="2500" spc="-25" dirty="0">
                <a:latin typeface="Arial"/>
                <a:cs typeface="Arial"/>
              </a:rPr>
              <a:t> </a:t>
            </a:r>
            <a:r>
              <a:rPr sz="2500" dirty="0">
                <a:latin typeface="Arial"/>
                <a:cs typeface="Arial"/>
              </a:rPr>
              <a:t>Execution:</a:t>
            </a:r>
          </a:p>
          <a:p>
            <a:pPr marL="756285" lvl="1" indent="-287020">
              <a:spcBef>
                <a:spcPts val="680"/>
              </a:spcBef>
              <a:buChar char="–"/>
              <a:tabLst>
                <a:tab pos="756920" algn="l"/>
                <a:tab pos="1843405" algn="l"/>
              </a:tabLst>
            </a:pPr>
            <a:r>
              <a:rPr sz="2500" dirty="0">
                <a:latin typeface="Arial"/>
                <a:cs typeface="Arial"/>
              </a:rPr>
              <a:t>Input:	</a:t>
            </a:r>
            <a:r>
              <a:rPr sz="2500" spc="-5" dirty="0">
                <a:latin typeface="Arial"/>
                <a:cs typeface="Arial"/>
              </a:rPr>
              <a:t>Test cases, test data, </a:t>
            </a:r>
            <a:r>
              <a:rPr sz="2500" dirty="0">
                <a:latin typeface="Arial"/>
                <a:cs typeface="Arial"/>
              </a:rPr>
              <a:t>test</a:t>
            </a:r>
            <a:r>
              <a:rPr sz="2500" spc="-5" dirty="0">
                <a:latin typeface="Arial"/>
                <a:cs typeface="Arial"/>
              </a:rPr>
              <a:t> scripts</a:t>
            </a:r>
            <a:endParaRPr lang="en-US" sz="2500" spc="-5" dirty="0">
              <a:latin typeface="Arial"/>
              <a:cs typeface="Arial"/>
            </a:endParaRPr>
          </a:p>
          <a:p>
            <a:pPr marL="756285" lvl="1" indent="-287020">
              <a:spcBef>
                <a:spcPts val="680"/>
              </a:spcBef>
              <a:buFontTx/>
              <a:buChar char="–"/>
              <a:tabLst>
                <a:tab pos="756920" algn="l"/>
                <a:tab pos="1843405" algn="l"/>
              </a:tabLst>
            </a:pPr>
            <a:r>
              <a:rPr lang="en-US" sz="2400" spc="-5" dirty="0">
                <a:latin typeface="Arial"/>
                <a:cs typeface="Arial"/>
              </a:rPr>
              <a:t>Output: Test </a:t>
            </a:r>
            <a:r>
              <a:rPr lang="en-US" sz="2400" dirty="0">
                <a:latin typeface="Arial"/>
                <a:cs typeface="Arial"/>
              </a:rPr>
              <a:t>report, </a:t>
            </a:r>
            <a:r>
              <a:rPr lang="en-US" sz="2400" spc="-5" dirty="0">
                <a:latin typeface="Arial"/>
                <a:cs typeface="Arial"/>
              </a:rPr>
              <a:t>Defect</a:t>
            </a:r>
            <a:r>
              <a:rPr lang="en-US" sz="2400" spc="-70" dirty="0">
                <a:latin typeface="Arial"/>
                <a:cs typeface="Arial"/>
              </a:rPr>
              <a:t> </a:t>
            </a:r>
            <a:r>
              <a:rPr lang="en-US" sz="2400" spc="-5" dirty="0">
                <a:latin typeface="Arial"/>
                <a:cs typeface="Arial"/>
              </a:rPr>
              <a:t>list</a:t>
            </a:r>
            <a:endParaRPr sz="2500" dirty="0">
              <a:latin typeface="Arial"/>
              <a:cs typeface="Arial"/>
            </a:endParaRPr>
          </a:p>
        </p:txBody>
      </p:sp>
      <p:sp>
        <p:nvSpPr>
          <p:cNvPr id="9" name="Title 8">
            <a:extLst>
              <a:ext uri="{FF2B5EF4-FFF2-40B4-BE49-F238E27FC236}">
                <a16:creationId xmlns:a16="http://schemas.microsoft.com/office/drawing/2014/main" id="{390DB23D-9206-4B7D-AC47-6C50463AFA15}"/>
              </a:ext>
            </a:extLst>
          </p:cNvPr>
          <p:cNvSpPr>
            <a:spLocks noGrp="1"/>
          </p:cNvSpPr>
          <p:nvPr>
            <p:ph type="title"/>
          </p:nvPr>
        </p:nvSpPr>
        <p:spPr/>
        <p:txBody>
          <a:bodyPr/>
          <a:lstStyle/>
          <a:p>
            <a:r>
              <a:rPr lang="en-US" dirty="0"/>
              <a:t>1.Lập </a:t>
            </a:r>
            <a:r>
              <a:rPr lang="en-US" dirty="0" err="1"/>
              <a:t>kế</a:t>
            </a:r>
            <a:r>
              <a:rPr lang="en-US" dirty="0"/>
              <a:t> </a:t>
            </a:r>
            <a:r>
              <a:rPr lang="en-US" dirty="0" err="1"/>
              <a:t>hoạch</a:t>
            </a:r>
            <a:r>
              <a:rPr lang="en-US" dirty="0"/>
              <a:t> </a:t>
            </a:r>
            <a:r>
              <a:rPr lang="en-US" dirty="0" err="1"/>
              <a:t>kiểm</a:t>
            </a:r>
            <a:r>
              <a:rPr lang="en-US" dirty="0"/>
              <a:t> </a:t>
            </a:r>
            <a:r>
              <a:rPr lang="en-US" dirty="0" err="1"/>
              <a:t>thử</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lang="en-US" sz="3600" spc="-5" dirty="0"/>
              <a:t>1.</a:t>
            </a:r>
            <a:r>
              <a:rPr sz="3600" spc="-5" dirty="0"/>
              <a:t>Lập kế hoạch kiểm</a:t>
            </a:r>
            <a:r>
              <a:rPr sz="3600" spc="-50" dirty="0"/>
              <a:t> </a:t>
            </a:r>
            <a:r>
              <a:rPr sz="3600" dirty="0"/>
              <a:t>thử</a:t>
            </a:r>
          </a:p>
        </p:txBody>
      </p:sp>
      <p:sp>
        <p:nvSpPr>
          <p:cNvPr id="3" name="object 3"/>
          <p:cNvSpPr txBox="1"/>
          <p:nvPr/>
        </p:nvSpPr>
        <p:spPr>
          <a:xfrm>
            <a:off x="2230563" y="1223055"/>
            <a:ext cx="9169620" cy="4906471"/>
          </a:xfrm>
          <a:prstGeom prst="rect">
            <a:avLst/>
          </a:prstGeom>
        </p:spPr>
        <p:txBody>
          <a:bodyPr vert="horz" wrap="square" lIns="0" tIns="12700" rIns="0" bIns="0" rtlCol="0">
            <a:spAutoFit/>
          </a:bodyPr>
          <a:lstStyle/>
          <a:p>
            <a:pPr marL="355600" marR="5080" indent="-342900">
              <a:spcBef>
                <a:spcPts val="100"/>
              </a:spcBef>
              <a:buChar char="•"/>
              <a:tabLst>
                <a:tab pos="354965" algn="l"/>
                <a:tab pos="355600" algn="l"/>
              </a:tabLst>
            </a:pPr>
            <a:r>
              <a:rPr sz="2300" dirty="0">
                <a:latin typeface="Arial"/>
                <a:cs typeface="Arial"/>
              </a:rPr>
              <a:t>Test Manager </a:t>
            </a:r>
            <a:r>
              <a:rPr sz="2300" spc="-5" dirty="0">
                <a:latin typeface="Arial"/>
                <a:cs typeface="Arial"/>
              </a:rPr>
              <a:t>hoặc </a:t>
            </a:r>
            <a:r>
              <a:rPr sz="2300" dirty="0">
                <a:latin typeface="Arial"/>
                <a:cs typeface="Arial"/>
              </a:rPr>
              <a:t>Test </a:t>
            </a:r>
            <a:r>
              <a:rPr sz="2300" spc="-5" dirty="0">
                <a:latin typeface="Arial"/>
                <a:cs typeface="Arial"/>
              </a:rPr>
              <a:t>Leader </a:t>
            </a:r>
            <a:r>
              <a:rPr sz="2300" dirty="0">
                <a:latin typeface="Arial"/>
                <a:cs typeface="Arial"/>
              </a:rPr>
              <a:t>sẽ </a:t>
            </a:r>
            <a:r>
              <a:rPr sz="2300" spc="-5" dirty="0">
                <a:latin typeface="Arial"/>
                <a:cs typeface="Arial"/>
              </a:rPr>
              <a:t>xây dựng </a:t>
            </a:r>
            <a:r>
              <a:rPr sz="2300" dirty="0">
                <a:latin typeface="Arial"/>
                <a:cs typeface="Arial"/>
              </a:rPr>
              <a:t>kế </a:t>
            </a:r>
            <a:r>
              <a:rPr sz="2300" spc="-5" dirty="0">
                <a:latin typeface="Arial"/>
                <a:cs typeface="Arial"/>
              </a:rPr>
              <a:t>hoạch ban  đầu </a:t>
            </a:r>
            <a:r>
              <a:rPr sz="2300" dirty="0">
                <a:latin typeface="Arial"/>
                <a:cs typeface="Arial"/>
              </a:rPr>
              <a:t>về kiểm</a:t>
            </a:r>
            <a:r>
              <a:rPr sz="2300" spc="10" dirty="0">
                <a:latin typeface="Arial"/>
                <a:cs typeface="Arial"/>
              </a:rPr>
              <a:t> </a:t>
            </a:r>
            <a:r>
              <a:rPr sz="2300" dirty="0">
                <a:latin typeface="Arial"/>
                <a:cs typeface="Arial"/>
              </a:rPr>
              <a:t>thử:</a:t>
            </a:r>
          </a:p>
          <a:p>
            <a:pPr marL="756285" lvl="1" indent="-287020">
              <a:spcBef>
                <a:spcPts val="580"/>
              </a:spcBef>
              <a:buChar char="–"/>
              <a:tabLst>
                <a:tab pos="756920" algn="l"/>
              </a:tabLst>
            </a:pPr>
            <a:r>
              <a:rPr sz="2300" spc="-5" dirty="0">
                <a:latin typeface="Arial"/>
                <a:cs typeface="Arial"/>
              </a:rPr>
              <a:t>Định </a:t>
            </a:r>
            <a:r>
              <a:rPr sz="2300" spc="-10" dirty="0">
                <a:latin typeface="Arial"/>
                <a:cs typeface="Arial"/>
              </a:rPr>
              <a:t>nghĩa </a:t>
            </a:r>
            <a:r>
              <a:rPr sz="2300" spc="-5" dirty="0">
                <a:latin typeface="Arial"/>
                <a:cs typeface="Arial"/>
              </a:rPr>
              <a:t>phạm </a:t>
            </a:r>
            <a:r>
              <a:rPr sz="2300" dirty="0">
                <a:latin typeface="Arial"/>
                <a:cs typeface="Arial"/>
              </a:rPr>
              <a:t>vi kiểm</a:t>
            </a:r>
            <a:r>
              <a:rPr sz="2300" spc="55" dirty="0">
                <a:latin typeface="Arial"/>
                <a:cs typeface="Arial"/>
              </a:rPr>
              <a:t> </a:t>
            </a:r>
            <a:r>
              <a:rPr sz="2300" spc="-5" dirty="0">
                <a:latin typeface="Arial"/>
                <a:cs typeface="Arial"/>
              </a:rPr>
              <a:t>thử</a:t>
            </a:r>
            <a:endParaRPr sz="2300" dirty="0">
              <a:latin typeface="Arial"/>
              <a:cs typeface="Arial"/>
            </a:endParaRPr>
          </a:p>
          <a:p>
            <a:pPr marL="756285" lvl="1" indent="-287020">
              <a:spcBef>
                <a:spcPts val="575"/>
              </a:spcBef>
              <a:buChar char="–"/>
              <a:tabLst>
                <a:tab pos="756920" algn="l"/>
              </a:tabLst>
            </a:pPr>
            <a:r>
              <a:rPr sz="2300" spc="-5" dirty="0">
                <a:latin typeface="Arial"/>
                <a:cs typeface="Arial"/>
              </a:rPr>
              <a:t>Nhận dạng </a:t>
            </a:r>
            <a:r>
              <a:rPr sz="2300" dirty="0">
                <a:latin typeface="Arial"/>
                <a:cs typeface="Arial"/>
              </a:rPr>
              <a:t>các yếu tố </a:t>
            </a:r>
            <a:r>
              <a:rPr sz="2300" spc="-5" dirty="0">
                <a:latin typeface="Arial"/>
                <a:cs typeface="Arial"/>
              </a:rPr>
              <a:t>để </a:t>
            </a:r>
            <a:r>
              <a:rPr sz="2300" dirty="0">
                <a:latin typeface="Arial"/>
                <a:cs typeface="Arial"/>
              </a:rPr>
              <a:t>kiểm</a:t>
            </a:r>
            <a:r>
              <a:rPr sz="2300" spc="10" dirty="0">
                <a:latin typeface="Arial"/>
                <a:cs typeface="Arial"/>
              </a:rPr>
              <a:t> </a:t>
            </a:r>
            <a:r>
              <a:rPr sz="2300" dirty="0">
                <a:latin typeface="Arial"/>
                <a:cs typeface="Arial"/>
              </a:rPr>
              <a:t>thử</a:t>
            </a:r>
          </a:p>
          <a:p>
            <a:pPr marL="756285" lvl="1" indent="-287020">
              <a:spcBef>
                <a:spcPts val="575"/>
              </a:spcBef>
              <a:buChar char="–"/>
              <a:tabLst>
                <a:tab pos="756920" algn="l"/>
              </a:tabLst>
            </a:pPr>
            <a:r>
              <a:rPr sz="2300" dirty="0">
                <a:latin typeface="Arial"/>
                <a:cs typeface="Arial"/>
              </a:rPr>
              <a:t>Ước </a:t>
            </a:r>
            <a:r>
              <a:rPr sz="2300" spc="-5" dirty="0">
                <a:latin typeface="Arial"/>
                <a:cs typeface="Arial"/>
              </a:rPr>
              <a:t>lượng </a:t>
            </a:r>
            <a:r>
              <a:rPr sz="2300" dirty="0">
                <a:latin typeface="Arial"/>
                <a:cs typeface="Arial"/>
              </a:rPr>
              <a:t>kiểm</a:t>
            </a:r>
            <a:r>
              <a:rPr sz="2300" spc="-80" dirty="0">
                <a:latin typeface="Arial"/>
                <a:cs typeface="Arial"/>
              </a:rPr>
              <a:t> </a:t>
            </a:r>
            <a:r>
              <a:rPr sz="2300" dirty="0">
                <a:latin typeface="Arial"/>
                <a:cs typeface="Arial"/>
              </a:rPr>
              <a:t>thử</a:t>
            </a:r>
          </a:p>
          <a:p>
            <a:pPr marL="756285" lvl="1" indent="-287020">
              <a:spcBef>
                <a:spcPts val="575"/>
              </a:spcBef>
              <a:buChar char="–"/>
              <a:tabLst>
                <a:tab pos="756920" algn="l"/>
              </a:tabLst>
            </a:pPr>
            <a:r>
              <a:rPr sz="2300" spc="-5" dirty="0">
                <a:latin typeface="Arial"/>
                <a:cs typeface="Arial"/>
              </a:rPr>
              <a:t>Chiến lược </a:t>
            </a:r>
            <a:r>
              <a:rPr sz="2300" dirty="0">
                <a:latin typeface="Arial"/>
                <a:cs typeface="Arial"/>
              </a:rPr>
              <a:t>kiểm</a:t>
            </a:r>
            <a:r>
              <a:rPr sz="2300" spc="-45" dirty="0">
                <a:latin typeface="Arial"/>
                <a:cs typeface="Arial"/>
              </a:rPr>
              <a:t> </a:t>
            </a:r>
            <a:r>
              <a:rPr sz="2300" dirty="0">
                <a:latin typeface="Arial"/>
                <a:cs typeface="Arial"/>
              </a:rPr>
              <a:t>thử</a:t>
            </a:r>
          </a:p>
          <a:p>
            <a:pPr marL="756285" lvl="1" indent="-287020">
              <a:spcBef>
                <a:spcPts val="580"/>
              </a:spcBef>
              <a:buChar char="–"/>
              <a:tabLst>
                <a:tab pos="756920" algn="l"/>
              </a:tabLst>
            </a:pPr>
            <a:r>
              <a:rPr sz="2300" spc="-5" dirty="0">
                <a:latin typeface="Arial"/>
                <a:cs typeface="Arial"/>
              </a:rPr>
              <a:t>Xây dựng </a:t>
            </a:r>
            <a:r>
              <a:rPr sz="2300" dirty="0">
                <a:latin typeface="Arial"/>
                <a:cs typeface="Arial"/>
              </a:rPr>
              <a:t>môi trường kiểm</a:t>
            </a:r>
            <a:r>
              <a:rPr sz="2300" spc="5" dirty="0">
                <a:latin typeface="Arial"/>
                <a:cs typeface="Arial"/>
              </a:rPr>
              <a:t> </a:t>
            </a:r>
            <a:r>
              <a:rPr sz="2300" dirty="0">
                <a:latin typeface="Arial"/>
                <a:cs typeface="Arial"/>
              </a:rPr>
              <a:t>thử</a:t>
            </a:r>
          </a:p>
          <a:p>
            <a:pPr marL="355600" indent="-342900">
              <a:spcBef>
                <a:spcPts val="575"/>
              </a:spcBef>
              <a:buChar char="•"/>
              <a:tabLst>
                <a:tab pos="354965" algn="l"/>
                <a:tab pos="355600" algn="l"/>
              </a:tabLst>
            </a:pPr>
            <a:r>
              <a:rPr sz="2300" dirty="0" err="1">
                <a:latin typeface="Arial"/>
                <a:cs typeface="Arial"/>
              </a:rPr>
              <a:t>Kê</a:t>
            </a:r>
            <a:r>
              <a:rPr sz="2300" dirty="0">
                <a:latin typeface="Arial"/>
                <a:cs typeface="Arial"/>
              </a:rPr>
              <a:t>́ </a:t>
            </a:r>
            <a:r>
              <a:rPr sz="2300" spc="-5" dirty="0">
                <a:latin typeface="Arial"/>
                <a:cs typeface="Arial"/>
              </a:rPr>
              <a:t>hoạch </a:t>
            </a:r>
            <a:r>
              <a:rPr sz="2300" dirty="0">
                <a:latin typeface="Arial"/>
                <a:cs typeface="Arial"/>
              </a:rPr>
              <a:t>kiểm thử cần</a:t>
            </a:r>
            <a:r>
              <a:rPr sz="2300" spc="15" dirty="0">
                <a:latin typeface="Arial"/>
                <a:cs typeface="Arial"/>
              </a:rPr>
              <a:t> </a:t>
            </a:r>
            <a:r>
              <a:rPr sz="2300" spc="-5" dirty="0">
                <a:latin typeface="Arial"/>
                <a:cs typeface="Arial"/>
              </a:rPr>
              <a:t>được:</a:t>
            </a:r>
            <a:endParaRPr sz="2300" dirty="0">
              <a:latin typeface="Arial"/>
              <a:cs typeface="Arial"/>
            </a:endParaRPr>
          </a:p>
          <a:p>
            <a:pPr marL="840105" lvl="1" indent="-370840">
              <a:spcBef>
                <a:spcPts val="580"/>
              </a:spcBef>
              <a:buChar char="–"/>
              <a:tabLst>
                <a:tab pos="840105" algn="l"/>
                <a:tab pos="840740" algn="l"/>
              </a:tabLst>
            </a:pPr>
            <a:r>
              <a:rPr sz="2300" spc="-5" dirty="0">
                <a:latin typeface="Arial"/>
                <a:cs typeface="Arial"/>
              </a:rPr>
              <a:t>Xem lại bởi </a:t>
            </a:r>
            <a:r>
              <a:rPr sz="2300" dirty="0">
                <a:latin typeface="Arial"/>
                <a:cs typeface="Arial"/>
              </a:rPr>
              <a:t>QA, </a:t>
            </a:r>
            <a:r>
              <a:rPr sz="2300" spc="-5" dirty="0">
                <a:latin typeface="Arial"/>
                <a:cs typeface="Arial"/>
              </a:rPr>
              <a:t>Business Analysis, </a:t>
            </a:r>
            <a:r>
              <a:rPr sz="2300" dirty="0">
                <a:latin typeface="Arial"/>
                <a:cs typeface="Arial"/>
              </a:rPr>
              <a:t>PM,</a:t>
            </a:r>
            <a:r>
              <a:rPr sz="2300" spc="60" dirty="0">
                <a:latin typeface="Arial"/>
                <a:cs typeface="Arial"/>
              </a:rPr>
              <a:t> </a:t>
            </a:r>
            <a:r>
              <a:rPr sz="2300" spc="-5" dirty="0">
                <a:latin typeface="Arial"/>
                <a:cs typeface="Arial"/>
              </a:rPr>
              <a:t>Customer</a:t>
            </a:r>
            <a:endParaRPr sz="2300" dirty="0">
              <a:latin typeface="Arial"/>
              <a:cs typeface="Arial"/>
            </a:endParaRPr>
          </a:p>
          <a:p>
            <a:pPr marL="756285" lvl="1" indent="-287020">
              <a:spcBef>
                <a:spcPts val="575"/>
              </a:spcBef>
              <a:buChar char="–"/>
              <a:tabLst>
                <a:tab pos="756920" algn="l"/>
              </a:tabLst>
            </a:pPr>
            <a:r>
              <a:rPr sz="2300" spc="-5" dirty="0">
                <a:latin typeface="Arial"/>
                <a:cs typeface="Arial"/>
              </a:rPr>
              <a:t>Chấp </a:t>
            </a:r>
            <a:r>
              <a:rPr sz="2300" dirty="0">
                <a:latin typeface="Arial"/>
                <a:cs typeface="Arial"/>
              </a:rPr>
              <a:t>thuận </a:t>
            </a:r>
            <a:r>
              <a:rPr sz="2300" spc="-5" dirty="0">
                <a:latin typeface="Arial"/>
                <a:cs typeface="Arial"/>
              </a:rPr>
              <a:t>bởi </a:t>
            </a:r>
            <a:r>
              <a:rPr sz="2300" dirty="0">
                <a:latin typeface="Arial"/>
                <a:cs typeface="Arial"/>
              </a:rPr>
              <a:t>PM và</a:t>
            </a:r>
            <a:r>
              <a:rPr sz="2300" spc="5" dirty="0">
                <a:latin typeface="Arial"/>
                <a:cs typeface="Arial"/>
              </a:rPr>
              <a:t> </a:t>
            </a:r>
            <a:r>
              <a:rPr sz="2300" spc="-5" dirty="0">
                <a:latin typeface="Arial"/>
                <a:cs typeface="Arial"/>
              </a:rPr>
              <a:t>Cusomer</a:t>
            </a:r>
            <a:endParaRPr sz="2300" dirty="0">
              <a:latin typeface="Arial"/>
              <a:cs typeface="Arial"/>
            </a:endParaRPr>
          </a:p>
          <a:p>
            <a:pPr marL="756285" lvl="1" indent="-287020">
              <a:spcBef>
                <a:spcPts val="575"/>
              </a:spcBef>
              <a:buFontTx/>
              <a:buChar char="–"/>
              <a:tabLst>
                <a:tab pos="756920" algn="l"/>
              </a:tabLst>
            </a:pPr>
            <a:r>
              <a:rPr sz="2300" spc="-5" dirty="0">
                <a:latin typeface="Arial"/>
                <a:cs typeface="Arial"/>
              </a:rPr>
              <a:t>Hiệu chỉnh trong </a:t>
            </a:r>
            <a:r>
              <a:rPr sz="2300" dirty="0">
                <a:latin typeface="Arial"/>
                <a:cs typeface="Arial"/>
              </a:rPr>
              <a:t>suốt chu kỳ </a:t>
            </a:r>
            <a:r>
              <a:rPr sz="2300" spc="-5" dirty="0">
                <a:latin typeface="Arial"/>
                <a:cs typeface="Arial"/>
              </a:rPr>
              <a:t>kiểm </a:t>
            </a:r>
            <a:r>
              <a:rPr sz="2300" dirty="0">
                <a:latin typeface="Arial"/>
                <a:cs typeface="Arial"/>
              </a:rPr>
              <a:t>thử </a:t>
            </a:r>
            <a:r>
              <a:rPr sz="2300" spc="-5" dirty="0">
                <a:latin typeface="Arial"/>
                <a:cs typeface="Arial"/>
              </a:rPr>
              <a:t>để phản </a:t>
            </a:r>
            <a:r>
              <a:rPr sz="2300" spc="-5" dirty="0" err="1">
                <a:latin typeface="Arial"/>
                <a:cs typeface="Arial"/>
              </a:rPr>
              <a:t>ánh</a:t>
            </a:r>
            <a:r>
              <a:rPr sz="2300" spc="-5" dirty="0">
                <a:latin typeface="Arial"/>
                <a:cs typeface="Arial"/>
              </a:rPr>
              <a:t> </a:t>
            </a:r>
            <a:r>
              <a:rPr sz="2300" dirty="0" err="1">
                <a:latin typeface="Arial"/>
                <a:cs typeface="Arial"/>
              </a:rPr>
              <a:t>các</a:t>
            </a:r>
            <a:r>
              <a:rPr lang="en-US" sz="2300" dirty="0">
                <a:latin typeface="Arial"/>
                <a:cs typeface="Arial"/>
              </a:rPr>
              <a:t> </a:t>
            </a:r>
            <a:r>
              <a:rPr lang="en-US" sz="2000" dirty="0" err="1">
                <a:latin typeface="Arial"/>
                <a:cs typeface="Arial"/>
              </a:rPr>
              <a:t>thay</a:t>
            </a:r>
            <a:r>
              <a:rPr lang="en-US" sz="2000" dirty="0">
                <a:latin typeface="Arial"/>
                <a:cs typeface="Arial"/>
              </a:rPr>
              <a:t> </a:t>
            </a:r>
            <a:r>
              <a:rPr lang="en-US" sz="2000" spc="-5" dirty="0" err="1">
                <a:latin typeface="Arial"/>
                <a:cs typeface="Arial"/>
              </a:rPr>
              <a:t>đổi</a:t>
            </a:r>
            <a:r>
              <a:rPr lang="en-US" sz="2000" spc="-5" dirty="0">
                <a:latin typeface="Arial"/>
                <a:cs typeface="Arial"/>
              </a:rPr>
              <a:t> </a:t>
            </a:r>
            <a:r>
              <a:rPr lang="en-US" sz="2000" spc="-5" dirty="0" err="1">
                <a:latin typeface="Arial"/>
                <a:cs typeface="Arial"/>
              </a:rPr>
              <a:t>nếu</a:t>
            </a:r>
            <a:r>
              <a:rPr lang="en-US" sz="2000" spc="-5" dirty="0">
                <a:latin typeface="Arial"/>
                <a:cs typeface="Arial"/>
              </a:rPr>
              <a:t> </a:t>
            </a:r>
            <a:r>
              <a:rPr lang="en-US" sz="2000" dirty="0" err="1">
                <a:latin typeface="Arial"/>
                <a:cs typeface="Arial"/>
              </a:rPr>
              <a:t>cần</a:t>
            </a:r>
            <a:r>
              <a:rPr lang="en-US" sz="2000" spc="-65" dirty="0">
                <a:latin typeface="Arial"/>
                <a:cs typeface="Arial"/>
              </a:rPr>
              <a:t> </a:t>
            </a:r>
            <a:r>
              <a:rPr lang="en-US" sz="2000" spc="-5" dirty="0" err="1">
                <a:latin typeface="Arial"/>
                <a:cs typeface="Arial"/>
              </a:rPr>
              <a:t>thiết</a:t>
            </a:r>
            <a:endParaRPr lang="en-US" sz="2000" dirty="0">
              <a:latin typeface="Arial"/>
              <a:cs typeface="Arial"/>
            </a:endParaRPr>
          </a:p>
        </p:txBody>
      </p:sp>
      <p:sp>
        <p:nvSpPr>
          <p:cNvPr id="5" name="object 5"/>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13</a:t>
            </a:r>
            <a:endParaRPr sz="1000">
              <a:latin typeface="Arial"/>
              <a:cs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lang="en-US" spc="-5" dirty="0"/>
              <a:t>1.Lập </a:t>
            </a:r>
            <a:r>
              <a:rPr lang="en-US" spc="-5" dirty="0" err="1"/>
              <a:t>kế</a:t>
            </a:r>
            <a:r>
              <a:rPr lang="en-US" spc="-5" dirty="0"/>
              <a:t> </a:t>
            </a:r>
            <a:r>
              <a:rPr lang="en-US" spc="-5" dirty="0" err="1"/>
              <a:t>hoạch</a:t>
            </a:r>
            <a:r>
              <a:rPr lang="en-US" spc="-5" dirty="0"/>
              <a:t> </a:t>
            </a:r>
            <a:r>
              <a:rPr lang="en-US" spc="-5" dirty="0" err="1"/>
              <a:t>kiểm</a:t>
            </a:r>
            <a:r>
              <a:rPr lang="en-US" spc="-5" dirty="0"/>
              <a:t> </a:t>
            </a:r>
            <a:r>
              <a:rPr lang="en-US" spc="-5" dirty="0" err="1"/>
              <a:t>thử</a:t>
            </a:r>
            <a:endParaRPr spc="-5" dirty="0"/>
          </a:p>
        </p:txBody>
      </p:sp>
      <p:sp>
        <p:nvSpPr>
          <p:cNvPr id="3" name="object 3"/>
          <p:cNvSpPr txBox="1"/>
          <p:nvPr/>
        </p:nvSpPr>
        <p:spPr>
          <a:xfrm>
            <a:off x="2769542" y="1240204"/>
            <a:ext cx="7752715" cy="5111015"/>
          </a:xfrm>
          <a:prstGeom prst="rect">
            <a:avLst/>
          </a:prstGeom>
        </p:spPr>
        <p:txBody>
          <a:bodyPr vert="horz" wrap="square" lIns="0" tIns="47625" rIns="0" bIns="0" rtlCol="0">
            <a:spAutoFit/>
          </a:bodyPr>
          <a:lstStyle/>
          <a:p>
            <a:pPr marL="355600" indent="-342900">
              <a:spcBef>
                <a:spcPts val="375"/>
              </a:spcBef>
              <a:buChar char="•"/>
              <a:tabLst>
                <a:tab pos="354965" algn="l"/>
                <a:tab pos="355600" algn="l"/>
              </a:tabLst>
            </a:pPr>
            <a:r>
              <a:rPr sz="2300" dirty="0">
                <a:latin typeface="Arial"/>
                <a:cs typeface="Arial"/>
              </a:rPr>
              <a:t>Guideline: Test</a:t>
            </a:r>
            <a:r>
              <a:rPr sz="2300" spc="-60" dirty="0">
                <a:latin typeface="Arial"/>
                <a:cs typeface="Arial"/>
              </a:rPr>
              <a:t> </a:t>
            </a:r>
            <a:r>
              <a:rPr sz="2300" dirty="0">
                <a:latin typeface="Arial"/>
                <a:cs typeface="Arial"/>
              </a:rPr>
              <a:t>process</a:t>
            </a:r>
          </a:p>
          <a:p>
            <a:pPr marL="355600" indent="-342900">
              <a:spcBef>
                <a:spcPts val="275"/>
              </a:spcBef>
              <a:buChar char="•"/>
              <a:tabLst>
                <a:tab pos="354965" algn="l"/>
                <a:tab pos="355600" algn="l"/>
              </a:tabLst>
            </a:pPr>
            <a:r>
              <a:rPr sz="2300" dirty="0">
                <a:latin typeface="Arial"/>
                <a:cs typeface="Arial"/>
              </a:rPr>
              <a:t>Templates for test</a:t>
            </a:r>
            <a:r>
              <a:rPr sz="2300" spc="-90" dirty="0">
                <a:latin typeface="Arial"/>
                <a:cs typeface="Arial"/>
              </a:rPr>
              <a:t> </a:t>
            </a:r>
            <a:r>
              <a:rPr sz="2300" dirty="0">
                <a:latin typeface="Arial"/>
                <a:cs typeface="Arial"/>
              </a:rPr>
              <a:t>documents:</a:t>
            </a:r>
          </a:p>
          <a:p>
            <a:pPr marL="756285" lvl="1" indent="-287020">
              <a:spcBef>
                <a:spcPts val="280"/>
              </a:spcBef>
              <a:buChar char="–"/>
              <a:tabLst>
                <a:tab pos="756920" algn="l"/>
              </a:tabLst>
            </a:pPr>
            <a:r>
              <a:rPr sz="2300" dirty="0">
                <a:latin typeface="Arial"/>
                <a:cs typeface="Arial"/>
              </a:rPr>
              <a:t>Test</a:t>
            </a:r>
            <a:r>
              <a:rPr sz="2300" spc="-30" dirty="0">
                <a:latin typeface="Arial"/>
                <a:cs typeface="Arial"/>
              </a:rPr>
              <a:t> </a:t>
            </a:r>
            <a:r>
              <a:rPr sz="2300" dirty="0">
                <a:latin typeface="Arial"/>
                <a:cs typeface="Arial"/>
              </a:rPr>
              <a:t>Plan</a:t>
            </a:r>
          </a:p>
          <a:p>
            <a:pPr marL="756285" lvl="1" indent="-287020">
              <a:spcBef>
                <a:spcPts val="275"/>
              </a:spcBef>
              <a:buChar char="–"/>
              <a:tabLst>
                <a:tab pos="756920" algn="l"/>
              </a:tabLst>
            </a:pPr>
            <a:r>
              <a:rPr sz="2300" dirty="0">
                <a:latin typeface="Arial"/>
                <a:cs typeface="Arial"/>
              </a:rPr>
              <a:t>Test case</a:t>
            </a:r>
            <a:r>
              <a:rPr sz="2300" spc="-50" dirty="0">
                <a:latin typeface="Arial"/>
                <a:cs typeface="Arial"/>
              </a:rPr>
              <a:t> </a:t>
            </a:r>
            <a:r>
              <a:rPr sz="2300" dirty="0">
                <a:latin typeface="Arial"/>
                <a:cs typeface="Arial"/>
              </a:rPr>
              <a:t>specification</a:t>
            </a:r>
          </a:p>
          <a:p>
            <a:pPr marL="756285" lvl="1" indent="-287020">
              <a:spcBef>
                <a:spcPts val="275"/>
              </a:spcBef>
              <a:buChar char="–"/>
              <a:tabLst>
                <a:tab pos="756920" algn="l"/>
              </a:tabLst>
            </a:pPr>
            <a:r>
              <a:rPr sz="2300" dirty="0">
                <a:latin typeface="Arial"/>
                <a:cs typeface="Arial"/>
              </a:rPr>
              <a:t>Test</a:t>
            </a:r>
            <a:r>
              <a:rPr sz="2300" spc="-25" dirty="0">
                <a:latin typeface="Arial"/>
                <a:cs typeface="Arial"/>
              </a:rPr>
              <a:t> </a:t>
            </a:r>
            <a:r>
              <a:rPr sz="2300" dirty="0">
                <a:latin typeface="Arial"/>
                <a:cs typeface="Arial"/>
              </a:rPr>
              <a:t>report</a:t>
            </a:r>
          </a:p>
          <a:p>
            <a:pPr marL="756285" lvl="1" indent="-287020">
              <a:spcBef>
                <a:spcPts val="275"/>
              </a:spcBef>
              <a:buChar char="–"/>
              <a:tabLst>
                <a:tab pos="756920" algn="l"/>
              </a:tabLst>
            </a:pPr>
            <a:r>
              <a:rPr sz="2300" dirty="0">
                <a:latin typeface="Arial"/>
                <a:cs typeface="Arial"/>
              </a:rPr>
              <a:t>Defect analysis</a:t>
            </a:r>
            <a:r>
              <a:rPr sz="2300" spc="-80" dirty="0">
                <a:latin typeface="Arial"/>
                <a:cs typeface="Arial"/>
              </a:rPr>
              <a:t> </a:t>
            </a:r>
            <a:r>
              <a:rPr sz="2300" dirty="0">
                <a:latin typeface="Arial"/>
                <a:cs typeface="Arial"/>
              </a:rPr>
              <a:t>report</a:t>
            </a:r>
          </a:p>
          <a:p>
            <a:pPr marL="355600" indent="-342900">
              <a:spcBef>
                <a:spcPts val="280"/>
              </a:spcBef>
              <a:buChar char="•"/>
              <a:tabLst>
                <a:tab pos="354965" algn="l"/>
                <a:tab pos="355600" algn="l"/>
              </a:tabLst>
            </a:pPr>
            <a:r>
              <a:rPr sz="2300" dirty="0">
                <a:latin typeface="Arial"/>
                <a:cs typeface="Arial"/>
              </a:rPr>
              <a:t>Test</a:t>
            </a:r>
            <a:r>
              <a:rPr sz="2300" spc="-25" dirty="0">
                <a:latin typeface="Arial"/>
                <a:cs typeface="Arial"/>
              </a:rPr>
              <a:t> </a:t>
            </a:r>
            <a:r>
              <a:rPr sz="2300" dirty="0">
                <a:latin typeface="Arial"/>
                <a:cs typeface="Arial"/>
              </a:rPr>
              <a:t>tools:</a:t>
            </a:r>
          </a:p>
          <a:p>
            <a:pPr marL="756285" lvl="1" indent="-287020">
              <a:spcBef>
                <a:spcPts val="275"/>
              </a:spcBef>
              <a:buChar char="–"/>
              <a:tabLst>
                <a:tab pos="756920" algn="l"/>
              </a:tabLst>
            </a:pPr>
            <a:r>
              <a:rPr sz="2300" dirty="0">
                <a:latin typeface="Arial"/>
                <a:cs typeface="Arial"/>
              </a:rPr>
              <a:t>Defect tracking</a:t>
            </a:r>
            <a:r>
              <a:rPr sz="2300" spc="-75" dirty="0">
                <a:latin typeface="Arial"/>
                <a:cs typeface="Arial"/>
              </a:rPr>
              <a:t> </a:t>
            </a:r>
            <a:r>
              <a:rPr sz="2300" dirty="0">
                <a:latin typeface="Arial"/>
                <a:cs typeface="Arial"/>
              </a:rPr>
              <a:t>tool</a:t>
            </a:r>
          </a:p>
          <a:p>
            <a:pPr marL="756285" lvl="1" indent="-287020">
              <a:spcBef>
                <a:spcPts val="275"/>
              </a:spcBef>
              <a:buChar char="–"/>
              <a:tabLst>
                <a:tab pos="756920" algn="l"/>
              </a:tabLst>
            </a:pPr>
            <a:r>
              <a:rPr sz="2300" dirty="0">
                <a:latin typeface="Arial"/>
                <a:cs typeface="Arial"/>
              </a:rPr>
              <a:t>Test Effort tracking</a:t>
            </a:r>
            <a:r>
              <a:rPr sz="2300" spc="-80" dirty="0">
                <a:latin typeface="Arial"/>
                <a:cs typeface="Arial"/>
              </a:rPr>
              <a:t> </a:t>
            </a:r>
            <a:r>
              <a:rPr sz="2300" dirty="0">
                <a:latin typeface="Arial"/>
                <a:cs typeface="Arial"/>
              </a:rPr>
              <a:t>tool</a:t>
            </a:r>
          </a:p>
          <a:p>
            <a:pPr marL="756285" lvl="1" indent="-287020">
              <a:spcBef>
                <a:spcPts val="280"/>
              </a:spcBef>
              <a:buChar char="–"/>
              <a:tabLst>
                <a:tab pos="756920" algn="l"/>
              </a:tabLst>
            </a:pPr>
            <a:r>
              <a:rPr sz="2300" dirty="0">
                <a:latin typeface="Arial"/>
                <a:cs typeface="Arial"/>
              </a:rPr>
              <a:t>Test</a:t>
            </a:r>
            <a:r>
              <a:rPr sz="2300" spc="-30" dirty="0">
                <a:latin typeface="Arial"/>
                <a:cs typeface="Arial"/>
              </a:rPr>
              <a:t> </a:t>
            </a:r>
            <a:r>
              <a:rPr sz="2300" dirty="0">
                <a:latin typeface="Arial"/>
                <a:cs typeface="Arial"/>
              </a:rPr>
              <a:t>schedule</a:t>
            </a:r>
          </a:p>
          <a:p>
            <a:pPr marL="756285" lvl="1" indent="-287020">
              <a:spcBef>
                <a:spcPts val="275"/>
              </a:spcBef>
              <a:buChar char="–"/>
              <a:tabLst>
                <a:tab pos="756920" algn="l"/>
              </a:tabLst>
            </a:pPr>
            <a:r>
              <a:rPr sz="2300" dirty="0">
                <a:latin typeface="Arial"/>
                <a:cs typeface="Arial"/>
              </a:rPr>
              <a:t>Test automation</a:t>
            </a:r>
            <a:r>
              <a:rPr sz="2300" spc="-70" dirty="0">
                <a:latin typeface="Arial"/>
                <a:cs typeface="Arial"/>
              </a:rPr>
              <a:t> </a:t>
            </a:r>
            <a:r>
              <a:rPr sz="2300" dirty="0">
                <a:latin typeface="Arial"/>
                <a:cs typeface="Arial"/>
              </a:rPr>
              <a:t>tools</a:t>
            </a:r>
          </a:p>
          <a:p>
            <a:pPr marL="1612900" lvl="2" indent="-229235">
              <a:spcBef>
                <a:spcPts val="275"/>
              </a:spcBef>
              <a:buFont typeface="Arial"/>
              <a:buChar char="–"/>
              <a:tabLst>
                <a:tab pos="1613535" algn="l"/>
              </a:tabLst>
            </a:pPr>
            <a:r>
              <a:rPr sz="2300" i="1" dirty="0">
                <a:latin typeface="Arial"/>
                <a:cs typeface="Arial"/>
              </a:rPr>
              <a:t>Rational Robot (Functional &amp; Performance</a:t>
            </a:r>
            <a:r>
              <a:rPr sz="2300" i="1" spc="-215" dirty="0">
                <a:latin typeface="Arial"/>
                <a:cs typeface="Arial"/>
              </a:rPr>
              <a:t> </a:t>
            </a:r>
            <a:r>
              <a:rPr sz="2300" i="1" dirty="0">
                <a:latin typeface="Arial"/>
                <a:cs typeface="Arial"/>
              </a:rPr>
              <a:t>test)</a:t>
            </a:r>
            <a:endParaRPr sz="2300" dirty="0">
              <a:latin typeface="Arial"/>
              <a:cs typeface="Arial"/>
            </a:endParaRPr>
          </a:p>
          <a:p>
            <a:pPr marL="1612900" lvl="2" indent="-229235">
              <a:spcBef>
                <a:spcPts val="280"/>
              </a:spcBef>
              <a:buFont typeface="Arial"/>
              <a:buChar char="–"/>
              <a:tabLst>
                <a:tab pos="1613535" algn="l"/>
              </a:tabLst>
            </a:pPr>
            <a:r>
              <a:rPr sz="2300" i="1" dirty="0">
                <a:latin typeface="Arial"/>
                <a:cs typeface="Arial"/>
              </a:rPr>
              <a:t>OpenSTA (Open source), Witir (Open</a:t>
            </a:r>
            <a:r>
              <a:rPr sz="2300" i="1" spc="-160" dirty="0">
                <a:latin typeface="Arial"/>
                <a:cs typeface="Arial"/>
              </a:rPr>
              <a:t> </a:t>
            </a:r>
            <a:r>
              <a:rPr sz="2300" i="1" dirty="0">
                <a:latin typeface="Arial"/>
                <a:cs typeface="Arial"/>
              </a:rPr>
              <a:t>source)</a:t>
            </a:r>
            <a:endParaRPr sz="2300" dirty="0">
              <a:latin typeface="Arial"/>
              <a:cs typeface="Arial"/>
            </a:endParaRPr>
          </a:p>
        </p:txBody>
      </p:sp>
      <p:sp>
        <p:nvSpPr>
          <p:cNvPr id="4" name="object 4"/>
          <p:cNvSpPr txBox="1"/>
          <p:nvPr/>
        </p:nvSpPr>
        <p:spPr>
          <a:xfrm>
            <a:off x="9955530" y="6351219"/>
            <a:ext cx="223520" cy="228268"/>
          </a:xfrm>
          <a:prstGeom prst="rect">
            <a:avLst/>
          </a:prstGeom>
        </p:spPr>
        <p:txBody>
          <a:bodyPr vert="horz" wrap="square" lIns="0" tIns="12700" rIns="0" bIns="0" rtlCol="0">
            <a:spAutoFit/>
          </a:bodyPr>
          <a:lstStyle/>
          <a:p>
            <a:pPr marL="12700">
              <a:spcBef>
                <a:spcPts val="100"/>
              </a:spcBef>
            </a:pPr>
            <a:r>
              <a:rPr sz="1400" spc="-5" dirty="0">
                <a:solidFill>
                  <a:srgbClr val="9BD2E4"/>
                </a:solidFill>
                <a:latin typeface="Arial"/>
                <a:cs typeface="Arial"/>
              </a:rPr>
              <a:t>14</a:t>
            </a:r>
            <a:endParaRPr sz="1400">
              <a:latin typeface="Arial"/>
              <a:cs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1 Lập kế hoạch kiểm</a:t>
            </a:r>
            <a:r>
              <a:rPr sz="3600" spc="-40" dirty="0"/>
              <a:t> </a:t>
            </a:r>
            <a:r>
              <a:rPr sz="3600" dirty="0"/>
              <a:t>thử</a:t>
            </a:r>
          </a:p>
        </p:txBody>
      </p:sp>
      <p:sp>
        <p:nvSpPr>
          <p:cNvPr id="3" name="object 3"/>
          <p:cNvSpPr txBox="1"/>
          <p:nvPr/>
        </p:nvSpPr>
        <p:spPr>
          <a:xfrm>
            <a:off x="3078702" y="1359694"/>
            <a:ext cx="7625715" cy="2006600"/>
          </a:xfrm>
          <a:prstGeom prst="rect">
            <a:avLst/>
          </a:prstGeom>
        </p:spPr>
        <p:txBody>
          <a:bodyPr vert="horz" wrap="square" lIns="0" tIns="12065" rIns="0" bIns="0" rtlCol="0">
            <a:spAutoFit/>
          </a:bodyPr>
          <a:lstStyle/>
          <a:p>
            <a:pPr marL="355600" marR="409575" indent="-342900" algn="just">
              <a:spcBef>
                <a:spcPts val="95"/>
              </a:spcBef>
              <a:buChar char="•"/>
              <a:tabLst>
                <a:tab pos="355600" algn="l"/>
              </a:tabLst>
            </a:pPr>
            <a:r>
              <a:rPr sz="2500" spc="-5" dirty="0">
                <a:latin typeface="Arial"/>
                <a:cs typeface="Arial"/>
              </a:rPr>
              <a:t>Lập kế hoạch kiểm thử là quá </a:t>
            </a:r>
            <a:r>
              <a:rPr sz="2500" spc="20" dirty="0">
                <a:latin typeface="Arial"/>
                <a:cs typeface="Arial"/>
              </a:rPr>
              <a:t>trình </a:t>
            </a:r>
            <a:r>
              <a:rPr sz="2500" spc="-5" dirty="0">
                <a:latin typeface="Arial"/>
                <a:cs typeface="Arial"/>
              </a:rPr>
              <a:t>tạo ra </a:t>
            </a:r>
            <a:r>
              <a:rPr sz="2500" spc="-180" dirty="0">
                <a:latin typeface="Arial"/>
                <a:cs typeface="Arial"/>
              </a:rPr>
              <a:t>bản </a:t>
            </a:r>
            <a:r>
              <a:rPr sz="2500" spc="-5" dirty="0">
                <a:latin typeface="Arial"/>
                <a:cs typeface="Arial"/>
              </a:rPr>
              <a:t>kế  </a:t>
            </a:r>
            <a:r>
              <a:rPr sz="2500" spc="-10" dirty="0">
                <a:latin typeface="Arial"/>
                <a:cs typeface="Arial"/>
              </a:rPr>
              <a:t>hoạch </a:t>
            </a:r>
            <a:r>
              <a:rPr sz="2500" spc="-5" dirty="0">
                <a:latin typeface="Arial"/>
                <a:cs typeface="Arial"/>
              </a:rPr>
              <a:t>kiểm</a:t>
            </a:r>
            <a:r>
              <a:rPr sz="2500" spc="15" dirty="0">
                <a:latin typeface="Arial"/>
                <a:cs typeface="Arial"/>
              </a:rPr>
              <a:t> </a:t>
            </a:r>
            <a:r>
              <a:rPr sz="2500" spc="-5" dirty="0">
                <a:latin typeface="Arial"/>
                <a:cs typeface="Arial"/>
              </a:rPr>
              <a:t>thử</a:t>
            </a:r>
            <a:endParaRPr sz="2500" dirty="0">
              <a:latin typeface="Arial"/>
              <a:cs typeface="Arial"/>
            </a:endParaRPr>
          </a:p>
          <a:p>
            <a:pPr marL="355600" marR="5080" indent="-342900" algn="just">
              <a:spcBef>
                <a:spcPts val="600"/>
              </a:spcBef>
              <a:buChar char="•"/>
              <a:tabLst>
                <a:tab pos="355600" algn="l"/>
              </a:tabLst>
            </a:pPr>
            <a:r>
              <a:rPr sz="2500" spc="-5" dirty="0">
                <a:latin typeface="Arial"/>
                <a:cs typeface="Arial"/>
              </a:rPr>
              <a:t>Bản kế hoạch kiểm thử là tài liệu </a:t>
            </a:r>
            <a:r>
              <a:rPr sz="2500" spc="-10" dirty="0">
                <a:latin typeface="Arial"/>
                <a:cs typeface="Arial"/>
              </a:rPr>
              <a:t>mô </a:t>
            </a:r>
            <a:r>
              <a:rPr sz="2500" spc="-5" dirty="0">
                <a:latin typeface="Arial"/>
                <a:cs typeface="Arial"/>
              </a:rPr>
              <a:t>tả về </a:t>
            </a:r>
            <a:r>
              <a:rPr sz="2500" spc="-215" dirty="0">
                <a:latin typeface="Arial"/>
                <a:cs typeface="Arial"/>
              </a:rPr>
              <a:t>phạm </a:t>
            </a:r>
            <a:r>
              <a:rPr sz="2500" spc="-5" dirty="0">
                <a:latin typeface="Arial"/>
                <a:cs typeface="Arial"/>
              </a:rPr>
              <a:t>vi,  cách tiếp cận, các nguồn </a:t>
            </a:r>
            <a:r>
              <a:rPr sz="2500" spc="-10" dirty="0">
                <a:latin typeface="Arial"/>
                <a:cs typeface="Arial"/>
              </a:rPr>
              <a:t>lực </a:t>
            </a:r>
            <a:r>
              <a:rPr sz="2500" spc="-5" dirty="0">
                <a:latin typeface="Arial"/>
                <a:cs typeface="Arial"/>
              </a:rPr>
              <a:t>và kế </a:t>
            </a:r>
            <a:r>
              <a:rPr sz="2500" spc="-150" dirty="0">
                <a:latin typeface="Arial"/>
                <a:cs typeface="Arial"/>
              </a:rPr>
              <a:t>hoạch </a:t>
            </a:r>
            <a:r>
              <a:rPr sz="2500" spc="-5" dirty="0">
                <a:latin typeface="Arial"/>
                <a:cs typeface="Arial"/>
              </a:rPr>
              <a:t>thực </a:t>
            </a:r>
            <a:r>
              <a:rPr sz="2500" spc="-10" dirty="0">
                <a:latin typeface="Arial"/>
                <a:cs typeface="Arial"/>
              </a:rPr>
              <a:t>hiện  </a:t>
            </a:r>
            <a:r>
              <a:rPr sz="2500" spc="-5" dirty="0">
                <a:latin typeface="Arial"/>
                <a:cs typeface="Arial"/>
              </a:rPr>
              <a:t>kiểm</a:t>
            </a:r>
            <a:r>
              <a:rPr sz="2500" dirty="0">
                <a:latin typeface="Arial"/>
                <a:cs typeface="Arial"/>
              </a:rPr>
              <a:t> </a:t>
            </a:r>
            <a:r>
              <a:rPr sz="2500" spc="-5" dirty="0">
                <a:latin typeface="Arial"/>
                <a:cs typeface="Arial"/>
              </a:rPr>
              <a:t>thử.</a:t>
            </a:r>
            <a:endParaRPr sz="2500" dirty="0">
              <a:latin typeface="Arial"/>
              <a:cs typeface="Arial"/>
            </a:endParaRPr>
          </a:p>
        </p:txBody>
      </p:sp>
      <p:sp>
        <p:nvSpPr>
          <p:cNvPr id="4" name="object 4"/>
          <p:cNvSpPr/>
          <p:nvPr/>
        </p:nvSpPr>
        <p:spPr>
          <a:xfrm>
            <a:off x="3738356" y="3564835"/>
            <a:ext cx="6772275" cy="24765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1</a:t>
            </a:r>
            <a:r>
              <a:rPr lang="en-US" sz="3600" spc="-5" dirty="0"/>
              <a:t>.</a:t>
            </a:r>
            <a:r>
              <a:rPr sz="3600" spc="-5" dirty="0"/>
              <a:t> Lập kế hoạch kiểm</a:t>
            </a:r>
            <a:r>
              <a:rPr sz="3600" spc="-50" dirty="0"/>
              <a:t> </a:t>
            </a:r>
            <a:r>
              <a:rPr sz="3600" dirty="0"/>
              <a:t>thử</a:t>
            </a:r>
          </a:p>
        </p:txBody>
      </p:sp>
      <p:sp>
        <p:nvSpPr>
          <p:cNvPr id="3" name="object 3"/>
          <p:cNvSpPr txBox="1"/>
          <p:nvPr/>
        </p:nvSpPr>
        <p:spPr>
          <a:xfrm>
            <a:off x="2825253" y="1457255"/>
            <a:ext cx="7984490" cy="2684068"/>
          </a:xfrm>
          <a:prstGeom prst="rect">
            <a:avLst/>
          </a:prstGeom>
        </p:spPr>
        <p:txBody>
          <a:bodyPr vert="horz" wrap="square" lIns="0" tIns="105410" rIns="0" bIns="0" rtlCol="0">
            <a:spAutoFit/>
          </a:bodyPr>
          <a:lstStyle/>
          <a:p>
            <a:pPr marL="355600" indent="-342900">
              <a:spcBef>
                <a:spcPts val="830"/>
              </a:spcBef>
              <a:buChar char="•"/>
              <a:tabLst>
                <a:tab pos="354965" algn="l"/>
                <a:tab pos="355600" algn="l"/>
              </a:tabLst>
            </a:pPr>
            <a:r>
              <a:rPr sz="2500" dirty="0">
                <a:latin typeface="Arial"/>
                <a:cs typeface="Arial"/>
              </a:rPr>
              <a:t>Mục tiêu của </a:t>
            </a:r>
            <a:r>
              <a:rPr sz="2500" spc="-5" dirty="0">
                <a:latin typeface="Arial"/>
                <a:cs typeface="Arial"/>
              </a:rPr>
              <a:t>lập </a:t>
            </a:r>
            <a:r>
              <a:rPr sz="2500" dirty="0">
                <a:latin typeface="Arial"/>
                <a:cs typeface="Arial"/>
              </a:rPr>
              <a:t>kế </a:t>
            </a:r>
            <a:r>
              <a:rPr sz="2500" spc="-5" dirty="0">
                <a:latin typeface="Arial"/>
                <a:cs typeface="Arial"/>
              </a:rPr>
              <a:t>hoạch </a:t>
            </a:r>
            <a:r>
              <a:rPr sz="2500" dirty="0">
                <a:latin typeface="Arial"/>
                <a:cs typeface="Arial"/>
              </a:rPr>
              <a:t>kiểm</a:t>
            </a:r>
            <a:r>
              <a:rPr sz="2500" spc="-75" dirty="0">
                <a:latin typeface="Arial"/>
                <a:cs typeface="Arial"/>
              </a:rPr>
              <a:t> </a:t>
            </a:r>
            <a:r>
              <a:rPr sz="2500" spc="-5" dirty="0">
                <a:latin typeface="Arial"/>
                <a:cs typeface="Arial"/>
              </a:rPr>
              <a:t>thử:</a:t>
            </a:r>
            <a:endParaRPr sz="2500" dirty="0">
              <a:latin typeface="Arial"/>
              <a:cs typeface="Arial"/>
            </a:endParaRPr>
          </a:p>
          <a:p>
            <a:pPr marL="756285" marR="139700" lvl="1" indent="-287020">
              <a:spcBef>
                <a:spcPts val="680"/>
              </a:spcBef>
              <a:buChar char="–"/>
              <a:tabLst>
                <a:tab pos="756920" algn="l"/>
              </a:tabLst>
            </a:pPr>
            <a:r>
              <a:rPr sz="2500" spc="-5" dirty="0">
                <a:latin typeface="Arial"/>
                <a:cs typeface="Arial"/>
              </a:rPr>
              <a:t>Thiết lập được mục tiêu </a:t>
            </a:r>
            <a:r>
              <a:rPr sz="2500" spc="-10" dirty="0">
                <a:latin typeface="Arial"/>
                <a:cs typeface="Arial"/>
              </a:rPr>
              <a:t>dài </a:t>
            </a:r>
            <a:r>
              <a:rPr sz="2500" spc="-5" dirty="0">
                <a:latin typeface="Arial"/>
                <a:cs typeface="Arial"/>
              </a:rPr>
              <a:t>hạn và ngắn hạn  của việc kiểm thử.</a:t>
            </a:r>
            <a:endParaRPr sz="2500" dirty="0">
              <a:latin typeface="Arial"/>
              <a:cs typeface="Arial"/>
            </a:endParaRPr>
          </a:p>
          <a:p>
            <a:pPr marL="756285" lvl="1" indent="-287020">
              <a:spcBef>
                <a:spcPts val="675"/>
              </a:spcBef>
              <a:buChar char="–"/>
              <a:tabLst>
                <a:tab pos="756920" algn="l"/>
              </a:tabLst>
            </a:pPr>
            <a:r>
              <a:rPr sz="2500" spc="-10" dirty="0">
                <a:latin typeface="Arial"/>
                <a:cs typeface="Arial"/>
              </a:rPr>
              <a:t>Nhận </a:t>
            </a:r>
            <a:r>
              <a:rPr sz="2500" spc="-5" dirty="0">
                <a:latin typeface="Arial"/>
                <a:cs typeface="Arial"/>
              </a:rPr>
              <a:t>biết được các rủi </a:t>
            </a:r>
            <a:r>
              <a:rPr sz="2500" dirty="0">
                <a:latin typeface="Arial"/>
                <a:cs typeface="Arial"/>
              </a:rPr>
              <a:t>ro có </a:t>
            </a:r>
            <a:r>
              <a:rPr sz="2500" spc="-5" dirty="0">
                <a:latin typeface="Arial"/>
                <a:cs typeface="Arial"/>
              </a:rPr>
              <a:t>thể xảy</a:t>
            </a:r>
            <a:r>
              <a:rPr sz="2500" spc="60" dirty="0">
                <a:latin typeface="Arial"/>
                <a:cs typeface="Arial"/>
              </a:rPr>
              <a:t> </a:t>
            </a:r>
            <a:r>
              <a:rPr sz="2500" spc="-5" dirty="0">
                <a:latin typeface="Arial"/>
                <a:cs typeface="Arial"/>
              </a:rPr>
              <a:t>ra</a:t>
            </a:r>
            <a:endParaRPr sz="2500" dirty="0">
              <a:latin typeface="Arial"/>
              <a:cs typeface="Arial"/>
            </a:endParaRPr>
          </a:p>
          <a:p>
            <a:pPr marL="756285" marR="5080" lvl="1" indent="-287020">
              <a:spcBef>
                <a:spcPts val="675"/>
              </a:spcBef>
              <a:buChar char="–"/>
              <a:tabLst>
                <a:tab pos="756920" algn="l"/>
              </a:tabLst>
            </a:pPr>
            <a:r>
              <a:rPr sz="2500" spc="-5" dirty="0">
                <a:latin typeface="Arial"/>
                <a:cs typeface="Arial"/>
              </a:rPr>
              <a:t>Xác định được cách tiếp cận và </a:t>
            </a:r>
            <a:r>
              <a:rPr sz="2500" dirty="0">
                <a:latin typeface="Arial"/>
                <a:cs typeface="Arial"/>
              </a:rPr>
              <a:t>kế </a:t>
            </a:r>
            <a:r>
              <a:rPr sz="2500" spc="-5" dirty="0">
                <a:latin typeface="Arial"/>
                <a:cs typeface="Arial"/>
              </a:rPr>
              <a:t>hoạch cho  </a:t>
            </a:r>
            <a:r>
              <a:rPr sz="2500" dirty="0">
                <a:latin typeface="Arial"/>
                <a:cs typeface="Arial"/>
              </a:rPr>
              <a:t>việc </a:t>
            </a:r>
            <a:r>
              <a:rPr sz="2500" spc="-5" dirty="0">
                <a:latin typeface="Arial"/>
                <a:cs typeface="Arial"/>
              </a:rPr>
              <a:t>kiểm</a:t>
            </a:r>
            <a:r>
              <a:rPr sz="2500" spc="5" dirty="0">
                <a:latin typeface="Arial"/>
                <a:cs typeface="Arial"/>
              </a:rPr>
              <a:t> </a:t>
            </a:r>
            <a:r>
              <a:rPr sz="2500" spc="-5" dirty="0">
                <a:latin typeface="Arial"/>
                <a:cs typeface="Arial"/>
              </a:rPr>
              <a:t>thử.</a:t>
            </a:r>
            <a:endParaRPr sz="2500" dirty="0">
              <a:latin typeface="Arial"/>
              <a:cs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1</a:t>
            </a:r>
            <a:r>
              <a:rPr lang="en-US" sz="3600" spc="-5" dirty="0"/>
              <a:t>.</a:t>
            </a:r>
            <a:r>
              <a:rPr sz="3600" spc="-5" dirty="0"/>
              <a:t> Lập kế hoạch kiểm</a:t>
            </a:r>
            <a:r>
              <a:rPr sz="3600" spc="-50" dirty="0"/>
              <a:t> </a:t>
            </a:r>
            <a:r>
              <a:rPr sz="3600" dirty="0"/>
              <a:t>thử</a:t>
            </a:r>
          </a:p>
        </p:txBody>
      </p:sp>
      <p:sp>
        <p:nvSpPr>
          <p:cNvPr id="3" name="object 3"/>
          <p:cNvSpPr txBox="1"/>
          <p:nvPr/>
        </p:nvSpPr>
        <p:spPr>
          <a:xfrm>
            <a:off x="2909735" y="1169661"/>
            <a:ext cx="8327390" cy="4940300"/>
          </a:xfrm>
          <a:prstGeom prst="rect">
            <a:avLst/>
          </a:prstGeom>
        </p:spPr>
        <p:txBody>
          <a:bodyPr vert="horz" wrap="square" lIns="0" tIns="91440" rIns="0" bIns="0" rtlCol="0">
            <a:spAutoFit/>
          </a:bodyPr>
          <a:lstStyle/>
          <a:p>
            <a:pPr marL="12700" algn="just">
              <a:spcBef>
                <a:spcPts val="720"/>
              </a:spcBef>
            </a:pPr>
            <a:r>
              <a:rPr sz="2600" b="1" dirty="0">
                <a:latin typeface="Arial"/>
                <a:cs typeface="Arial"/>
              </a:rPr>
              <a:t>6 nhiệm </a:t>
            </a:r>
            <a:r>
              <a:rPr sz="2600" b="1" spc="-5" dirty="0">
                <a:latin typeface="Arial"/>
                <a:cs typeface="Arial"/>
              </a:rPr>
              <a:t>vụ chính </a:t>
            </a:r>
            <a:r>
              <a:rPr sz="2600" b="1" dirty="0">
                <a:latin typeface="Arial"/>
                <a:cs typeface="Arial"/>
              </a:rPr>
              <a:t>trong hoạt động lập </a:t>
            </a:r>
            <a:r>
              <a:rPr sz="2600" b="1" spc="-5" dirty="0">
                <a:latin typeface="Arial"/>
                <a:cs typeface="Arial"/>
              </a:rPr>
              <a:t>kế</a:t>
            </a:r>
            <a:r>
              <a:rPr sz="2600" b="1" spc="-65" dirty="0">
                <a:latin typeface="Arial"/>
                <a:cs typeface="Arial"/>
              </a:rPr>
              <a:t> </a:t>
            </a:r>
            <a:r>
              <a:rPr sz="2600" b="1" dirty="0">
                <a:latin typeface="Arial"/>
                <a:cs typeface="Arial"/>
              </a:rPr>
              <a:t>hoạch:</a:t>
            </a:r>
            <a:endParaRPr sz="2600" dirty="0">
              <a:latin typeface="Arial"/>
              <a:cs typeface="Arial"/>
            </a:endParaRPr>
          </a:p>
          <a:p>
            <a:pPr marL="12700" marR="5080" algn="just">
              <a:spcBef>
                <a:spcPts val="625"/>
              </a:spcBef>
              <a:buAutoNum type="arabicPeriod"/>
              <a:tabLst>
                <a:tab pos="381635" algn="l"/>
              </a:tabLst>
            </a:pPr>
            <a:r>
              <a:rPr sz="2600" spc="-10" dirty="0">
                <a:latin typeface="Arial"/>
                <a:cs typeface="Arial"/>
              </a:rPr>
              <a:t>Xác </a:t>
            </a:r>
            <a:r>
              <a:rPr sz="2600" spc="-5" dirty="0">
                <a:latin typeface="Arial"/>
                <a:cs typeface="Arial"/>
              </a:rPr>
              <a:t>định được phạm </a:t>
            </a:r>
            <a:r>
              <a:rPr sz="2600" dirty="0">
                <a:latin typeface="Arial"/>
                <a:cs typeface="Arial"/>
              </a:rPr>
              <a:t>vi kiểm thử, các rủi </a:t>
            </a:r>
            <a:r>
              <a:rPr sz="2600" spc="-5" dirty="0">
                <a:latin typeface="Arial"/>
                <a:cs typeface="Arial"/>
              </a:rPr>
              <a:t>ro </a:t>
            </a:r>
            <a:r>
              <a:rPr sz="2600" dirty="0">
                <a:latin typeface="Arial"/>
                <a:cs typeface="Arial"/>
              </a:rPr>
              <a:t>có </a:t>
            </a:r>
            <a:r>
              <a:rPr sz="2600" spc="-5" dirty="0">
                <a:latin typeface="Arial"/>
                <a:cs typeface="Arial"/>
              </a:rPr>
              <a:t>thể </a:t>
            </a:r>
            <a:r>
              <a:rPr sz="2600" dirty="0">
                <a:latin typeface="Arial"/>
                <a:cs typeface="Arial"/>
              </a:rPr>
              <a:t>xảy  ra, xác </a:t>
            </a:r>
            <a:r>
              <a:rPr sz="2600" spc="-5" dirty="0">
                <a:latin typeface="Arial"/>
                <a:cs typeface="Arial"/>
              </a:rPr>
              <a:t>định được </a:t>
            </a:r>
            <a:r>
              <a:rPr sz="2600" dirty="0">
                <a:latin typeface="Arial"/>
                <a:cs typeface="Arial"/>
              </a:rPr>
              <a:t>mục tiêu kiểm thử để </a:t>
            </a:r>
            <a:r>
              <a:rPr sz="2600" spc="-275" dirty="0">
                <a:latin typeface="Arial"/>
                <a:cs typeface="Arial"/>
              </a:rPr>
              <a:t>đảm </a:t>
            </a:r>
            <a:r>
              <a:rPr sz="2600" spc="-185" dirty="0">
                <a:latin typeface="Arial"/>
                <a:cs typeface="Arial"/>
              </a:rPr>
              <a:t>bảo </a:t>
            </a:r>
            <a:r>
              <a:rPr sz="2600" spc="-5" dirty="0">
                <a:latin typeface="Arial"/>
                <a:cs typeface="Arial"/>
              </a:rPr>
              <a:t>đo </a:t>
            </a:r>
            <a:r>
              <a:rPr sz="2600" spc="-165" dirty="0">
                <a:latin typeface="Arial"/>
                <a:cs typeface="Arial"/>
              </a:rPr>
              <a:t>đạc  </a:t>
            </a:r>
            <a:r>
              <a:rPr sz="2600" spc="-5" dirty="0">
                <a:latin typeface="Arial"/>
                <a:cs typeface="Arial"/>
              </a:rPr>
              <a:t>được </a:t>
            </a:r>
            <a:r>
              <a:rPr sz="2600" dirty="0">
                <a:latin typeface="Arial"/>
                <a:cs typeface="Arial"/>
              </a:rPr>
              <a:t>chất </a:t>
            </a:r>
            <a:r>
              <a:rPr sz="2600" spc="-5" dirty="0">
                <a:latin typeface="Arial"/>
                <a:cs typeface="Arial"/>
              </a:rPr>
              <a:t>lượng phần </a:t>
            </a:r>
            <a:r>
              <a:rPr sz="2600" dirty="0">
                <a:latin typeface="Arial"/>
                <a:cs typeface="Arial"/>
              </a:rPr>
              <a:t>mềm sản xuất</a:t>
            </a:r>
            <a:r>
              <a:rPr sz="2600" spc="-35" dirty="0">
                <a:latin typeface="Arial"/>
                <a:cs typeface="Arial"/>
              </a:rPr>
              <a:t> </a:t>
            </a:r>
            <a:r>
              <a:rPr sz="2600" dirty="0">
                <a:latin typeface="Arial"/>
                <a:cs typeface="Arial"/>
              </a:rPr>
              <a:t>ra</a:t>
            </a:r>
          </a:p>
          <a:p>
            <a:pPr marL="12700" marR="83185" algn="just">
              <a:spcBef>
                <a:spcPts val="630"/>
              </a:spcBef>
              <a:buAutoNum type="arabicPeriod"/>
              <a:tabLst>
                <a:tab pos="381635" algn="l"/>
              </a:tabLst>
            </a:pPr>
            <a:r>
              <a:rPr sz="2600" spc="-10" dirty="0">
                <a:latin typeface="Arial"/>
                <a:cs typeface="Arial"/>
              </a:rPr>
              <a:t>Xác </a:t>
            </a:r>
            <a:r>
              <a:rPr sz="2600" spc="-5" dirty="0">
                <a:latin typeface="Arial"/>
                <a:cs typeface="Arial"/>
              </a:rPr>
              <a:t>định </a:t>
            </a:r>
            <a:r>
              <a:rPr sz="2600" dirty="0">
                <a:latin typeface="Arial"/>
                <a:cs typeface="Arial"/>
              </a:rPr>
              <a:t>cách tiếp cận việc kiểm thử: nên sử </a:t>
            </a:r>
            <a:r>
              <a:rPr sz="2600" spc="-5" dirty="0">
                <a:latin typeface="Arial"/>
                <a:cs typeface="Arial"/>
              </a:rPr>
              <a:t>dụng </a:t>
            </a:r>
            <a:r>
              <a:rPr sz="2600" spc="5" dirty="0">
                <a:latin typeface="Arial"/>
                <a:cs typeface="Arial"/>
              </a:rPr>
              <a:t>kỹ  </a:t>
            </a:r>
            <a:r>
              <a:rPr sz="2600" dirty="0">
                <a:latin typeface="Arial"/>
                <a:cs typeface="Arial"/>
              </a:rPr>
              <a:t>thuật kiểm thử nào, độ bao </a:t>
            </a:r>
            <a:r>
              <a:rPr sz="2600" spc="-5" dirty="0">
                <a:latin typeface="Arial"/>
                <a:cs typeface="Arial"/>
              </a:rPr>
              <a:t>phủ </a:t>
            </a:r>
            <a:r>
              <a:rPr sz="2600" dirty="0">
                <a:latin typeface="Arial"/>
                <a:cs typeface="Arial"/>
              </a:rPr>
              <a:t>kiểm thử cho</a:t>
            </a:r>
            <a:r>
              <a:rPr sz="2600" spc="-20" dirty="0">
                <a:latin typeface="Arial"/>
                <a:cs typeface="Arial"/>
              </a:rPr>
              <a:t> </a:t>
            </a:r>
            <a:r>
              <a:rPr sz="2600" spc="-5" dirty="0">
                <a:latin typeface="Arial"/>
                <a:cs typeface="Arial"/>
              </a:rPr>
              <a:t>phép…</a:t>
            </a:r>
            <a:endParaRPr sz="2600" dirty="0">
              <a:latin typeface="Arial"/>
              <a:cs typeface="Arial"/>
            </a:endParaRPr>
          </a:p>
          <a:p>
            <a:pPr marL="381000" indent="-368935" algn="just">
              <a:spcBef>
                <a:spcPts val="625"/>
              </a:spcBef>
              <a:buAutoNum type="arabicPeriod"/>
              <a:tabLst>
                <a:tab pos="381635" algn="l"/>
              </a:tabLst>
            </a:pPr>
            <a:r>
              <a:rPr sz="2600" dirty="0">
                <a:latin typeface="Arial"/>
                <a:cs typeface="Arial"/>
              </a:rPr>
              <a:t>Thực thi theo chính sách và </a:t>
            </a:r>
            <a:r>
              <a:rPr sz="2600" spc="-5" dirty="0">
                <a:latin typeface="Arial"/>
                <a:cs typeface="Arial"/>
              </a:rPr>
              <a:t>chiến lược kiểm</a:t>
            </a:r>
            <a:r>
              <a:rPr sz="2600" spc="-55" dirty="0">
                <a:latin typeface="Arial"/>
                <a:cs typeface="Arial"/>
              </a:rPr>
              <a:t> </a:t>
            </a:r>
            <a:r>
              <a:rPr sz="2600" dirty="0">
                <a:latin typeface="Arial"/>
                <a:cs typeface="Arial"/>
              </a:rPr>
              <a:t>thử</a:t>
            </a:r>
          </a:p>
          <a:p>
            <a:pPr marL="381000" indent="-368935" algn="just">
              <a:spcBef>
                <a:spcPts val="625"/>
              </a:spcBef>
              <a:buAutoNum type="arabicPeriod"/>
              <a:tabLst>
                <a:tab pos="381635" algn="l"/>
              </a:tabLst>
            </a:pPr>
            <a:r>
              <a:rPr sz="2600" spc="-10" dirty="0">
                <a:latin typeface="Arial"/>
                <a:cs typeface="Arial"/>
              </a:rPr>
              <a:t>Xác </a:t>
            </a:r>
            <a:r>
              <a:rPr sz="2600" spc="-5" dirty="0">
                <a:latin typeface="Arial"/>
                <a:cs typeface="Arial"/>
              </a:rPr>
              <a:t>định nguồn lực </a:t>
            </a:r>
            <a:r>
              <a:rPr sz="2600" dirty="0">
                <a:latin typeface="Arial"/>
                <a:cs typeface="Arial"/>
              </a:rPr>
              <a:t>kiểm thử cần</a:t>
            </a:r>
            <a:r>
              <a:rPr sz="2600" spc="20" dirty="0">
                <a:latin typeface="Arial"/>
                <a:cs typeface="Arial"/>
              </a:rPr>
              <a:t> </a:t>
            </a:r>
            <a:r>
              <a:rPr sz="2600" spc="-5" dirty="0">
                <a:latin typeface="Arial"/>
                <a:cs typeface="Arial"/>
              </a:rPr>
              <a:t>thiết.</a:t>
            </a:r>
            <a:endParaRPr sz="2600" dirty="0">
              <a:latin typeface="Arial"/>
              <a:cs typeface="Arial"/>
            </a:endParaRPr>
          </a:p>
          <a:p>
            <a:pPr marL="12700" marR="208279" algn="just">
              <a:spcBef>
                <a:spcPts val="625"/>
              </a:spcBef>
              <a:buAutoNum type="arabicPeriod"/>
              <a:tabLst>
                <a:tab pos="381635" algn="l"/>
              </a:tabLst>
            </a:pPr>
            <a:r>
              <a:rPr sz="2600" dirty="0">
                <a:latin typeface="Arial"/>
                <a:cs typeface="Arial"/>
              </a:rPr>
              <a:t>Lên kế </a:t>
            </a:r>
            <a:r>
              <a:rPr sz="2600" spc="-155" dirty="0">
                <a:latin typeface="Arial"/>
                <a:cs typeface="Arial"/>
              </a:rPr>
              <a:t>hoạch </a:t>
            </a:r>
            <a:r>
              <a:rPr sz="2600" dirty="0">
                <a:latin typeface="Arial"/>
                <a:cs typeface="Arial"/>
              </a:rPr>
              <a:t>cho </a:t>
            </a:r>
            <a:r>
              <a:rPr sz="2600" spc="-5" dirty="0">
                <a:latin typeface="Arial"/>
                <a:cs typeface="Arial"/>
              </a:rPr>
              <a:t>hoạt động </a:t>
            </a:r>
            <a:r>
              <a:rPr sz="2600" dirty="0">
                <a:latin typeface="Arial"/>
                <a:cs typeface="Arial"/>
              </a:rPr>
              <a:t>phân tích, thiết kế, thực  thi…</a:t>
            </a:r>
          </a:p>
          <a:p>
            <a:pPr marL="381000" indent="-368935" algn="just">
              <a:spcBef>
                <a:spcPts val="625"/>
              </a:spcBef>
              <a:buAutoNum type="arabicPeriod"/>
              <a:tabLst>
                <a:tab pos="381635" algn="l"/>
              </a:tabLst>
            </a:pPr>
            <a:r>
              <a:rPr sz="2600" spc="-10" dirty="0">
                <a:latin typeface="Arial"/>
                <a:cs typeface="Arial"/>
              </a:rPr>
              <a:t>Xác </a:t>
            </a:r>
            <a:r>
              <a:rPr sz="2600" spc="-5" dirty="0">
                <a:latin typeface="Arial"/>
                <a:cs typeface="Arial"/>
              </a:rPr>
              <a:t>định tiêu </a:t>
            </a:r>
            <a:r>
              <a:rPr sz="2600" dirty="0">
                <a:latin typeface="Arial"/>
                <a:cs typeface="Arial"/>
              </a:rPr>
              <a:t>chí kết thúc kiểm</a:t>
            </a:r>
            <a:r>
              <a:rPr sz="2600" spc="25" dirty="0">
                <a:latin typeface="Arial"/>
                <a:cs typeface="Arial"/>
              </a:rPr>
              <a:t> </a:t>
            </a:r>
            <a:r>
              <a:rPr sz="2600" dirty="0">
                <a:latin typeface="Arial"/>
                <a:cs typeface="Arial"/>
              </a:rPr>
              <a:t>thử</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1</a:t>
            </a:r>
            <a:r>
              <a:rPr lang="en-US" sz="3600" spc="-5" dirty="0"/>
              <a:t>.</a:t>
            </a:r>
            <a:r>
              <a:rPr sz="3600" spc="-5" dirty="0"/>
              <a:t> Lập kế hoạch kiểm</a:t>
            </a:r>
            <a:r>
              <a:rPr sz="3600" spc="-50" dirty="0"/>
              <a:t> </a:t>
            </a:r>
            <a:r>
              <a:rPr sz="3600" dirty="0"/>
              <a:t>thử</a:t>
            </a:r>
          </a:p>
        </p:txBody>
      </p:sp>
      <p:sp>
        <p:nvSpPr>
          <p:cNvPr id="3" name="object 3"/>
          <p:cNvSpPr txBox="1"/>
          <p:nvPr/>
        </p:nvSpPr>
        <p:spPr>
          <a:xfrm>
            <a:off x="2614874" y="1236345"/>
            <a:ext cx="8797290" cy="5256530"/>
          </a:xfrm>
          <a:prstGeom prst="rect">
            <a:avLst/>
          </a:prstGeom>
        </p:spPr>
        <p:txBody>
          <a:bodyPr vert="horz" wrap="square" lIns="0" tIns="12065" rIns="0" bIns="0" rtlCol="0">
            <a:spAutoFit/>
          </a:bodyPr>
          <a:lstStyle/>
          <a:p>
            <a:pPr marL="355600" marR="5080" indent="-342900">
              <a:spcBef>
                <a:spcPts val="95"/>
              </a:spcBef>
              <a:buChar char="•"/>
              <a:tabLst>
                <a:tab pos="354965" algn="l"/>
                <a:tab pos="355600" algn="l"/>
              </a:tabLst>
            </a:pPr>
            <a:r>
              <a:rPr sz="2200" spc="-10" dirty="0">
                <a:latin typeface="Arial"/>
                <a:cs typeface="Arial"/>
              </a:rPr>
              <a:t>Hoạt </a:t>
            </a:r>
            <a:r>
              <a:rPr sz="2200" spc="-5" dirty="0">
                <a:latin typeface="Arial"/>
                <a:cs typeface="Arial"/>
              </a:rPr>
              <a:t>động </a:t>
            </a:r>
            <a:r>
              <a:rPr sz="2200" spc="-190" dirty="0">
                <a:latin typeface="Arial"/>
                <a:cs typeface="Arial"/>
              </a:rPr>
              <a:t>kiểm </a:t>
            </a:r>
            <a:r>
              <a:rPr sz="2200" spc="-5" dirty="0">
                <a:latin typeface="Arial"/>
                <a:cs typeface="Arial"/>
              </a:rPr>
              <a:t>soát </a:t>
            </a:r>
            <a:r>
              <a:rPr sz="2200" spc="-190" dirty="0">
                <a:latin typeface="Arial"/>
                <a:cs typeface="Arial"/>
              </a:rPr>
              <a:t>kiểm </a:t>
            </a:r>
            <a:r>
              <a:rPr sz="2200" spc="-5" dirty="0">
                <a:latin typeface="Arial"/>
                <a:cs typeface="Arial"/>
              </a:rPr>
              <a:t>thử: là hoạt động nhằm quản lý việc </a:t>
            </a:r>
            <a:r>
              <a:rPr sz="2200" spc="-190" dirty="0">
                <a:latin typeface="Arial"/>
                <a:cs typeface="Arial"/>
              </a:rPr>
              <a:t>kiểm  </a:t>
            </a:r>
            <a:r>
              <a:rPr sz="2200" spc="-5" dirty="0">
                <a:latin typeface="Arial"/>
                <a:cs typeface="Arial"/>
              </a:rPr>
              <a:t>thử được thực hiện theo đúng </a:t>
            </a:r>
            <a:r>
              <a:rPr sz="2200" dirty="0">
                <a:latin typeface="Arial"/>
                <a:cs typeface="Arial"/>
              </a:rPr>
              <a:t>kế</a:t>
            </a:r>
            <a:r>
              <a:rPr sz="2200" spc="30" dirty="0">
                <a:latin typeface="Arial"/>
                <a:cs typeface="Arial"/>
              </a:rPr>
              <a:t> </a:t>
            </a:r>
            <a:r>
              <a:rPr sz="2200" spc="-5" dirty="0">
                <a:latin typeface="Arial"/>
                <a:cs typeface="Arial"/>
              </a:rPr>
              <a:t>hoạch</a:t>
            </a:r>
            <a:endParaRPr sz="2200" dirty="0">
              <a:latin typeface="Arial"/>
              <a:cs typeface="Arial"/>
            </a:endParaRPr>
          </a:p>
          <a:p>
            <a:pPr marL="355600" marR="544830" indent="-342900">
              <a:spcBef>
                <a:spcPts val="525"/>
              </a:spcBef>
              <a:buChar char="•"/>
              <a:tabLst>
                <a:tab pos="354965" algn="l"/>
                <a:tab pos="355600" algn="l"/>
              </a:tabLst>
            </a:pPr>
            <a:r>
              <a:rPr sz="2200" spc="-5" dirty="0">
                <a:latin typeface="Arial"/>
                <a:cs typeface="Arial"/>
              </a:rPr>
              <a:t>Kế hoạch kiểm thử cần phải </a:t>
            </a:r>
            <a:r>
              <a:rPr sz="2200" spc="-10" dirty="0">
                <a:latin typeface="Arial"/>
                <a:cs typeface="Arial"/>
              </a:rPr>
              <a:t>được </a:t>
            </a:r>
            <a:r>
              <a:rPr sz="2200" spc="-5" dirty="0">
                <a:latin typeface="Arial"/>
                <a:cs typeface="Arial"/>
              </a:rPr>
              <a:t>xây dựng sớm như có thể </a:t>
            </a:r>
            <a:r>
              <a:rPr sz="2200" dirty="0">
                <a:latin typeface="Arial"/>
                <a:cs typeface="Arial"/>
              </a:rPr>
              <a:t>có  </a:t>
            </a:r>
            <a:r>
              <a:rPr sz="2200" spc="-5" dirty="0">
                <a:latin typeface="Arial"/>
                <a:cs typeface="Arial"/>
              </a:rPr>
              <a:t>trong mỗi chu </a:t>
            </a:r>
            <a:r>
              <a:rPr sz="2200" dirty="0">
                <a:latin typeface="Arial"/>
                <a:cs typeface="Arial"/>
              </a:rPr>
              <a:t>kỳ </a:t>
            </a:r>
            <a:r>
              <a:rPr sz="2200" spc="-5" dirty="0">
                <a:latin typeface="Arial"/>
                <a:cs typeface="Arial"/>
              </a:rPr>
              <a:t>phát triển phần mềm</a:t>
            </a:r>
            <a:r>
              <a:rPr sz="2200" spc="70" dirty="0">
                <a:latin typeface="Arial"/>
                <a:cs typeface="Arial"/>
              </a:rPr>
              <a:t> </a:t>
            </a:r>
            <a:r>
              <a:rPr sz="2200" spc="-10" dirty="0">
                <a:latin typeface="Arial"/>
                <a:cs typeface="Arial"/>
              </a:rPr>
              <a:t>để:</a:t>
            </a:r>
            <a:endParaRPr sz="2200" dirty="0">
              <a:latin typeface="Arial"/>
              <a:cs typeface="Arial"/>
            </a:endParaRPr>
          </a:p>
          <a:p>
            <a:pPr marL="756285" lvl="1" indent="-287020">
              <a:spcBef>
                <a:spcPts val="535"/>
              </a:spcBef>
              <a:buChar char="–"/>
              <a:tabLst>
                <a:tab pos="756285" algn="l"/>
                <a:tab pos="756920" algn="l"/>
              </a:tabLst>
            </a:pPr>
            <a:r>
              <a:rPr sz="2200" spc="-5" dirty="0">
                <a:latin typeface="Arial"/>
                <a:cs typeface="Arial"/>
              </a:rPr>
              <a:t>Tập </a:t>
            </a:r>
            <a:r>
              <a:rPr sz="2200" spc="-10" dirty="0">
                <a:latin typeface="Arial"/>
                <a:cs typeface="Arial"/>
              </a:rPr>
              <a:t>hợp </a:t>
            </a:r>
            <a:r>
              <a:rPr sz="2200" spc="-5" dirty="0">
                <a:latin typeface="Arial"/>
                <a:cs typeface="Arial"/>
              </a:rPr>
              <a:t>và tổ chức các thông tin </a:t>
            </a:r>
            <a:r>
              <a:rPr sz="2200" spc="-190" dirty="0">
                <a:latin typeface="Arial"/>
                <a:cs typeface="Arial"/>
              </a:rPr>
              <a:t>kiểm </a:t>
            </a:r>
            <a:r>
              <a:rPr sz="2200" spc="-5" dirty="0">
                <a:latin typeface="Arial"/>
                <a:cs typeface="Arial"/>
              </a:rPr>
              <a:t>thử cần</a:t>
            </a:r>
            <a:r>
              <a:rPr sz="2200" spc="170" dirty="0">
                <a:latin typeface="Arial"/>
                <a:cs typeface="Arial"/>
              </a:rPr>
              <a:t> </a:t>
            </a:r>
            <a:r>
              <a:rPr sz="2200" spc="-5" dirty="0">
                <a:latin typeface="Arial"/>
                <a:cs typeface="Arial"/>
              </a:rPr>
              <a:t>thiết.</a:t>
            </a:r>
            <a:endParaRPr sz="2200" dirty="0">
              <a:latin typeface="Arial"/>
              <a:cs typeface="Arial"/>
            </a:endParaRPr>
          </a:p>
          <a:p>
            <a:pPr marL="756285" lvl="1" indent="-287020">
              <a:spcBef>
                <a:spcPts val="525"/>
              </a:spcBef>
              <a:buChar char="–"/>
              <a:tabLst>
                <a:tab pos="756285" algn="l"/>
                <a:tab pos="756920" algn="l"/>
              </a:tabLst>
            </a:pPr>
            <a:r>
              <a:rPr sz="2200" spc="-5" dirty="0">
                <a:latin typeface="Arial"/>
                <a:cs typeface="Arial"/>
              </a:rPr>
              <a:t>Cung cấp thông tin về </a:t>
            </a:r>
            <a:r>
              <a:rPr sz="2200" spc="-10" dirty="0">
                <a:latin typeface="Arial"/>
                <a:cs typeface="Arial"/>
              </a:rPr>
              <a:t>qui </a:t>
            </a:r>
            <a:r>
              <a:rPr sz="2200" spc="15" dirty="0">
                <a:latin typeface="Arial"/>
                <a:cs typeface="Arial"/>
              </a:rPr>
              <a:t>trình </a:t>
            </a:r>
            <a:r>
              <a:rPr sz="2200" spc="-5" dirty="0">
                <a:latin typeface="Arial"/>
                <a:cs typeface="Arial"/>
              </a:rPr>
              <a:t>kiểm thử sẽ xảy ra trong tổ</a:t>
            </a:r>
            <a:r>
              <a:rPr sz="2200" spc="195" dirty="0">
                <a:latin typeface="Arial"/>
                <a:cs typeface="Arial"/>
              </a:rPr>
              <a:t> </a:t>
            </a:r>
            <a:r>
              <a:rPr sz="2200" spc="-5" dirty="0">
                <a:latin typeface="Arial"/>
                <a:cs typeface="Arial"/>
              </a:rPr>
              <a:t>chức</a:t>
            </a:r>
            <a:endParaRPr sz="2200" dirty="0">
              <a:latin typeface="Arial"/>
              <a:cs typeface="Arial"/>
            </a:endParaRPr>
          </a:p>
          <a:p>
            <a:pPr marL="756285">
              <a:spcBef>
                <a:spcPts val="5"/>
              </a:spcBef>
            </a:pPr>
            <a:r>
              <a:rPr sz="2200" spc="-5" dirty="0">
                <a:latin typeface="Arial"/>
                <a:cs typeface="Arial"/>
              </a:rPr>
              <a:t>kiểm </a:t>
            </a:r>
            <a:r>
              <a:rPr sz="2200" dirty="0">
                <a:latin typeface="Arial"/>
                <a:cs typeface="Arial"/>
              </a:rPr>
              <a:t>thử.</a:t>
            </a:r>
          </a:p>
          <a:p>
            <a:pPr marL="756285" lvl="1" indent="-287020">
              <a:spcBef>
                <a:spcPts val="525"/>
              </a:spcBef>
              <a:buChar char="–"/>
              <a:tabLst>
                <a:tab pos="756285" algn="l"/>
                <a:tab pos="756920" algn="l"/>
              </a:tabLst>
            </a:pPr>
            <a:r>
              <a:rPr sz="2200" spc="-5" dirty="0">
                <a:latin typeface="Arial"/>
                <a:cs typeface="Arial"/>
              </a:rPr>
              <a:t>Cho mỗi thành viên trong </a:t>
            </a:r>
            <a:r>
              <a:rPr sz="2200" spc="-10" dirty="0">
                <a:latin typeface="Arial"/>
                <a:cs typeface="Arial"/>
              </a:rPr>
              <a:t>đội </a:t>
            </a:r>
            <a:r>
              <a:rPr sz="2200" spc="-190" dirty="0">
                <a:latin typeface="Arial"/>
                <a:cs typeface="Arial"/>
              </a:rPr>
              <a:t>kiểm </a:t>
            </a:r>
            <a:r>
              <a:rPr sz="2200" spc="-5" dirty="0">
                <a:latin typeface="Arial"/>
                <a:cs typeface="Arial"/>
              </a:rPr>
              <a:t>thử có hướng đi</a:t>
            </a:r>
            <a:r>
              <a:rPr sz="2200" spc="305" dirty="0">
                <a:latin typeface="Arial"/>
                <a:cs typeface="Arial"/>
              </a:rPr>
              <a:t> </a:t>
            </a:r>
            <a:r>
              <a:rPr sz="2200" spc="-10" dirty="0">
                <a:latin typeface="Arial"/>
                <a:cs typeface="Arial"/>
              </a:rPr>
              <a:t>đúng.</a:t>
            </a:r>
            <a:endParaRPr sz="2200" dirty="0">
              <a:latin typeface="Arial"/>
              <a:cs typeface="Arial"/>
            </a:endParaRPr>
          </a:p>
          <a:p>
            <a:pPr marL="756285" marR="103505" lvl="1" indent="-287020">
              <a:spcBef>
                <a:spcPts val="530"/>
              </a:spcBef>
              <a:buChar char="–"/>
              <a:tabLst>
                <a:tab pos="756285" algn="l"/>
                <a:tab pos="756920" algn="l"/>
              </a:tabLst>
            </a:pPr>
            <a:r>
              <a:rPr sz="2200" spc="-5" dirty="0">
                <a:latin typeface="Arial"/>
                <a:cs typeface="Arial"/>
              </a:rPr>
              <a:t>Gán các trách nhiệm rõ ràng cụ thể cho mỗi thành viên </a:t>
            </a:r>
            <a:r>
              <a:rPr sz="2200" spc="-10" dirty="0">
                <a:latin typeface="Arial"/>
                <a:cs typeface="Arial"/>
              </a:rPr>
              <a:t>đội </a:t>
            </a:r>
            <a:r>
              <a:rPr sz="2200" spc="-190" dirty="0">
                <a:latin typeface="Arial"/>
                <a:cs typeface="Arial"/>
              </a:rPr>
              <a:t>kiểm  </a:t>
            </a:r>
            <a:r>
              <a:rPr sz="2200" spc="-5" dirty="0">
                <a:latin typeface="Arial"/>
                <a:cs typeface="Arial"/>
              </a:rPr>
              <a:t>thử.</a:t>
            </a:r>
            <a:endParaRPr sz="2200" dirty="0">
              <a:latin typeface="Arial"/>
              <a:cs typeface="Arial"/>
            </a:endParaRPr>
          </a:p>
          <a:p>
            <a:pPr marL="756285" lvl="1" indent="-287020">
              <a:spcBef>
                <a:spcPts val="530"/>
              </a:spcBef>
              <a:buChar char="–"/>
              <a:tabLst>
                <a:tab pos="756285" algn="l"/>
                <a:tab pos="756920" algn="l"/>
              </a:tabLst>
            </a:pPr>
            <a:r>
              <a:rPr sz="2200" spc="-5" dirty="0">
                <a:latin typeface="Arial"/>
                <a:cs typeface="Arial"/>
              </a:rPr>
              <a:t>Có lịch biểu làm </a:t>
            </a:r>
            <a:r>
              <a:rPr sz="2200" spc="-10" dirty="0">
                <a:latin typeface="Arial"/>
                <a:cs typeface="Arial"/>
              </a:rPr>
              <a:t>việc </a:t>
            </a:r>
            <a:r>
              <a:rPr sz="2200" spc="-5" dirty="0">
                <a:latin typeface="Arial"/>
                <a:cs typeface="Arial"/>
              </a:rPr>
              <a:t>rõ ràng </a:t>
            </a:r>
            <a:r>
              <a:rPr sz="2200" spc="-10" dirty="0">
                <a:latin typeface="Arial"/>
                <a:cs typeface="Arial"/>
              </a:rPr>
              <a:t>và </a:t>
            </a:r>
            <a:r>
              <a:rPr sz="2200" spc="-5" dirty="0">
                <a:latin typeface="Arial"/>
                <a:cs typeface="Arial"/>
              </a:rPr>
              <a:t>các thành viên có thể làm</a:t>
            </a:r>
            <a:r>
              <a:rPr sz="2200" spc="180" dirty="0">
                <a:latin typeface="Arial"/>
                <a:cs typeface="Arial"/>
              </a:rPr>
              <a:t> </a:t>
            </a:r>
            <a:r>
              <a:rPr sz="2200" spc="-10" dirty="0">
                <a:latin typeface="Arial"/>
                <a:cs typeface="Arial"/>
              </a:rPr>
              <a:t>việc</a:t>
            </a:r>
            <a:endParaRPr sz="2200" dirty="0">
              <a:latin typeface="Arial"/>
              <a:cs typeface="Arial"/>
            </a:endParaRPr>
          </a:p>
          <a:p>
            <a:pPr marL="756285"/>
            <a:r>
              <a:rPr sz="2200" spc="-5" dirty="0">
                <a:latin typeface="Arial"/>
                <a:cs typeface="Arial"/>
              </a:rPr>
              <a:t>với nhau</a:t>
            </a:r>
            <a:r>
              <a:rPr sz="2200" spc="-10" dirty="0">
                <a:latin typeface="Arial"/>
                <a:cs typeface="Arial"/>
              </a:rPr>
              <a:t> </a:t>
            </a:r>
            <a:r>
              <a:rPr sz="2200" spc="-5" dirty="0">
                <a:latin typeface="Arial"/>
                <a:cs typeface="Arial"/>
              </a:rPr>
              <a:t>tốt.</a:t>
            </a:r>
            <a:endParaRPr sz="2200" dirty="0">
              <a:latin typeface="Arial"/>
              <a:cs typeface="Arial"/>
            </a:endParaRPr>
          </a:p>
          <a:p>
            <a:pPr marL="355600" indent="-342900">
              <a:spcBef>
                <a:spcPts val="530"/>
              </a:spcBef>
              <a:buChar char="•"/>
              <a:tabLst>
                <a:tab pos="354965" algn="l"/>
                <a:tab pos="355600" algn="l"/>
              </a:tabLst>
            </a:pPr>
            <a:r>
              <a:rPr sz="2200" spc="-5" dirty="0">
                <a:latin typeface="Arial"/>
                <a:cs typeface="Arial"/>
              </a:rPr>
              <a:t>Giám sát được </a:t>
            </a:r>
            <a:r>
              <a:rPr sz="2200" spc="20" dirty="0">
                <a:latin typeface="Arial"/>
                <a:cs typeface="Arial"/>
              </a:rPr>
              <a:t>tình </a:t>
            </a:r>
            <a:r>
              <a:rPr sz="2200" spc="-5" dirty="0">
                <a:latin typeface="Arial"/>
                <a:cs typeface="Arial"/>
              </a:rPr>
              <a:t>trạng hiện tại của việc </a:t>
            </a:r>
            <a:r>
              <a:rPr sz="2200" spc="-190" dirty="0">
                <a:latin typeface="Arial"/>
                <a:cs typeface="Arial"/>
              </a:rPr>
              <a:t>kiểm</a:t>
            </a:r>
            <a:r>
              <a:rPr sz="2200" spc="-110" dirty="0">
                <a:latin typeface="Arial"/>
                <a:cs typeface="Arial"/>
              </a:rPr>
              <a:t> </a:t>
            </a:r>
            <a:r>
              <a:rPr sz="2200" spc="-5" dirty="0">
                <a:latin typeface="Arial"/>
                <a:cs typeface="Arial"/>
              </a:rPr>
              <a:t>thử</a:t>
            </a:r>
            <a:endParaRPr sz="2200" dirty="0">
              <a:latin typeface="Arial"/>
              <a:cs typeface="Arial"/>
            </a:endParaRPr>
          </a:p>
          <a:p>
            <a:pPr marL="355600" indent="-342900">
              <a:spcBef>
                <a:spcPts val="525"/>
              </a:spcBef>
              <a:buChar char="•"/>
              <a:tabLst>
                <a:tab pos="354965" algn="l"/>
                <a:tab pos="355600" algn="l"/>
              </a:tabLst>
            </a:pPr>
            <a:r>
              <a:rPr sz="2200" spc="-10" dirty="0">
                <a:latin typeface="Arial"/>
                <a:cs typeface="Arial"/>
              </a:rPr>
              <a:t>Đưa</a:t>
            </a:r>
            <a:r>
              <a:rPr sz="2200" spc="75" dirty="0">
                <a:latin typeface="Arial"/>
                <a:cs typeface="Arial"/>
              </a:rPr>
              <a:t> </a:t>
            </a:r>
            <a:r>
              <a:rPr sz="2200" spc="-5" dirty="0">
                <a:latin typeface="Arial"/>
                <a:cs typeface="Arial"/>
              </a:rPr>
              <a:t>ra</a:t>
            </a:r>
            <a:r>
              <a:rPr sz="2200" spc="80" dirty="0">
                <a:latin typeface="Arial"/>
                <a:cs typeface="Arial"/>
              </a:rPr>
              <a:t> </a:t>
            </a:r>
            <a:r>
              <a:rPr sz="2200" spc="-5" dirty="0">
                <a:latin typeface="Arial"/>
                <a:cs typeface="Arial"/>
              </a:rPr>
              <a:t>các</a:t>
            </a:r>
            <a:r>
              <a:rPr sz="2200" spc="65" dirty="0">
                <a:latin typeface="Arial"/>
                <a:cs typeface="Arial"/>
              </a:rPr>
              <a:t> </a:t>
            </a:r>
            <a:r>
              <a:rPr sz="2200" spc="-10" dirty="0">
                <a:latin typeface="Arial"/>
                <a:cs typeface="Arial"/>
              </a:rPr>
              <a:t>hành</a:t>
            </a:r>
            <a:r>
              <a:rPr sz="2200" spc="80" dirty="0">
                <a:latin typeface="Arial"/>
                <a:cs typeface="Arial"/>
              </a:rPr>
              <a:t> </a:t>
            </a:r>
            <a:r>
              <a:rPr sz="2200" spc="-5" dirty="0">
                <a:latin typeface="Arial"/>
                <a:cs typeface="Arial"/>
              </a:rPr>
              <a:t>động</a:t>
            </a:r>
            <a:r>
              <a:rPr sz="2200" spc="60" dirty="0">
                <a:latin typeface="Arial"/>
                <a:cs typeface="Arial"/>
              </a:rPr>
              <a:t> </a:t>
            </a:r>
            <a:r>
              <a:rPr sz="2200" spc="-5" dirty="0">
                <a:latin typeface="Arial"/>
                <a:cs typeface="Arial"/>
              </a:rPr>
              <a:t>nhằm</a:t>
            </a:r>
            <a:r>
              <a:rPr sz="2200" spc="90" dirty="0">
                <a:latin typeface="Arial"/>
                <a:cs typeface="Arial"/>
              </a:rPr>
              <a:t> </a:t>
            </a:r>
            <a:r>
              <a:rPr sz="2200" spc="-5" dirty="0">
                <a:latin typeface="Arial"/>
                <a:cs typeface="Arial"/>
              </a:rPr>
              <a:t>điều</a:t>
            </a:r>
            <a:r>
              <a:rPr sz="2200" spc="65" dirty="0">
                <a:latin typeface="Arial"/>
                <a:cs typeface="Arial"/>
              </a:rPr>
              <a:t> </a:t>
            </a:r>
            <a:r>
              <a:rPr sz="2200" spc="-5" dirty="0">
                <a:latin typeface="Arial"/>
                <a:cs typeface="Arial"/>
              </a:rPr>
              <a:t>chỉnh</a:t>
            </a:r>
            <a:r>
              <a:rPr sz="2200" spc="70" dirty="0">
                <a:latin typeface="Arial"/>
                <a:cs typeface="Arial"/>
              </a:rPr>
              <a:t> </a:t>
            </a:r>
            <a:r>
              <a:rPr sz="2200" dirty="0" err="1">
                <a:latin typeface="Arial"/>
                <a:cs typeface="Arial"/>
              </a:rPr>
              <a:t>kịp</a:t>
            </a:r>
            <a:r>
              <a:rPr sz="2200" spc="55" dirty="0">
                <a:latin typeface="Arial"/>
                <a:cs typeface="Arial"/>
              </a:rPr>
              <a:t> </a:t>
            </a:r>
            <a:r>
              <a:rPr sz="2200" spc="-5" dirty="0" err="1">
                <a:latin typeface="Arial"/>
                <a:cs typeface="Arial"/>
              </a:rPr>
              <a:t>thời</a:t>
            </a:r>
            <a:endParaRPr sz="2200" dirty="0">
              <a:latin typeface="Arial"/>
              <a:cs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1</a:t>
            </a:r>
            <a:r>
              <a:rPr lang="en-US" sz="3600" spc="-5" dirty="0"/>
              <a:t>.</a:t>
            </a:r>
            <a:r>
              <a:rPr sz="3600" spc="-5" dirty="0"/>
              <a:t> Lập kế hoạch kiểm</a:t>
            </a:r>
            <a:r>
              <a:rPr sz="3600" spc="-50" dirty="0"/>
              <a:t> </a:t>
            </a:r>
            <a:r>
              <a:rPr sz="3600" dirty="0"/>
              <a:t>thử</a:t>
            </a:r>
          </a:p>
        </p:txBody>
      </p:sp>
      <p:sp>
        <p:nvSpPr>
          <p:cNvPr id="3" name="object 3"/>
          <p:cNvSpPr txBox="1"/>
          <p:nvPr/>
        </p:nvSpPr>
        <p:spPr>
          <a:xfrm>
            <a:off x="2964402" y="1380236"/>
            <a:ext cx="7743825" cy="3729867"/>
          </a:xfrm>
          <a:prstGeom prst="rect">
            <a:avLst/>
          </a:prstGeom>
        </p:spPr>
        <p:txBody>
          <a:bodyPr vert="horz" wrap="square" lIns="0" tIns="94615" rIns="0" bIns="0" rtlCol="0">
            <a:spAutoFit/>
          </a:bodyPr>
          <a:lstStyle/>
          <a:p>
            <a:pPr marL="12700">
              <a:spcBef>
                <a:spcPts val="745"/>
              </a:spcBef>
              <a:tabLst>
                <a:tab pos="354965" algn="l"/>
                <a:tab pos="355600" algn="l"/>
              </a:tabLst>
            </a:pPr>
            <a:r>
              <a:rPr sz="2300" b="1" spc="-5" dirty="0">
                <a:latin typeface="Arial"/>
                <a:cs typeface="Arial"/>
              </a:rPr>
              <a:t>5 nhiệm </a:t>
            </a:r>
            <a:r>
              <a:rPr sz="2300" b="1" dirty="0">
                <a:latin typeface="Arial"/>
                <a:cs typeface="Arial"/>
              </a:rPr>
              <a:t>vụ </a:t>
            </a:r>
            <a:r>
              <a:rPr sz="2300" b="1" spc="-5" dirty="0">
                <a:latin typeface="Arial"/>
                <a:cs typeface="Arial"/>
              </a:rPr>
              <a:t>của hoạt động </a:t>
            </a:r>
            <a:r>
              <a:rPr sz="2300" b="1" dirty="0">
                <a:latin typeface="Arial"/>
                <a:cs typeface="Arial"/>
              </a:rPr>
              <a:t>kiểm soát </a:t>
            </a:r>
            <a:r>
              <a:rPr sz="2300" b="1" dirty="0" err="1">
                <a:latin typeface="Arial"/>
                <a:cs typeface="Arial"/>
              </a:rPr>
              <a:t>kiểm</a:t>
            </a:r>
            <a:r>
              <a:rPr sz="2300" b="1" spc="-60" dirty="0">
                <a:latin typeface="Arial"/>
                <a:cs typeface="Arial"/>
              </a:rPr>
              <a:t> </a:t>
            </a:r>
            <a:r>
              <a:rPr sz="2300" b="1" spc="-5" dirty="0" err="1">
                <a:latin typeface="Arial"/>
                <a:cs typeface="Arial"/>
              </a:rPr>
              <a:t>thử</a:t>
            </a:r>
            <a:r>
              <a:rPr lang="en-US" sz="2300" b="1" spc="-5" dirty="0">
                <a:latin typeface="Arial"/>
                <a:cs typeface="Arial"/>
              </a:rPr>
              <a:t>:</a:t>
            </a:r>
            <a:endParaRPr sz="2300" b="1" dirty="0">
              <a:latin typeface="Arial"/>
              <a:cs typeface="Arial"/>
            </a:endParaRPr>
          </a:p>
          <a:p>
            <a:pPr marL="469265" marR="120650" lvl="1">
              <a:spcBef>
                <a:spcPts val="650"/>
              </a:spcBef>
              <a:tabLst>
                <a:tab pos="756920" algn="l"/>
              </a:tabLst>
            </a:pPr>
            <a:r>
              <a:rPr sz="2300" spc="-5" dirty="0">
                <a:latin typeface="Arial"/>
                <a:cs typeface="Arial"/>
              </a:rPr>
              <a:t>1. Đo đạc, phân </a:t>
            </a:r>
            <a:r>
              <a:rPr sz="2300" dirty="0">
                <a:latin typeface="Arial"/>
                <a:cs typeface="Arial"/>
              </a:rPr>
              <a:t>tích các kết </a:t>
            </a:r>
            <a:r>
              <a:rPr sz="2300" spc="-5" dirty="0">
                <a:latin typeface="Arial"/>
                <a:cs typeface="Arial"/>
              </a:rPr>
              <a:t>quả </a:t>
            </a:r>
            <a:r>
              <a:rPr sz="2300" dirty="0">
                <a:latin typeface="Arial"/>
                <a:cs typeface="Arial"/>
              </a:rPr>
              <a:t>từ việc</a:t>
            </a:r>
            <a:r>
              <a:rPr sz="2300" spc="-105" dirty="0">
                <a:latin typeface="Arial"/>
                <a:cs typeface="Arial"/>
              </a:rPr>
              <a:t> </a:t>
            </a:r>
            <a:r>
              <a:rPr sz="2300" dirty="0">
                <a:latin typeface="Arial"/>
                <a:cs typeface="Arial"/>
              </a:rPr>
              <a:t>kiểm  thử.</a:t>
            </a:r>
          </a:p>
          <a:p>
            <a:pPr marL="469265" marR="293370" lvl="1">
              <a:spcBef>
                <a:spcPts val="650"/>
              </a:spcBef>
              <a:tabLst>
                <a:tab pos="756920" algn="l"/>
              </a:tabLst>
            </a:pPr>
            <a:r>
              <a:rPr sz="2300" spc="-5" dirty="0">
                <a:latin typeface="Arial"/>
                <a:cs typeface="Arial"/>
              </a:rPr>
              <a:t>2. </a:t>
            </a:r>
            <a:r>
              <a:rPr sz="2300" dirty="0">
                <a:latin typeface="Arial"/>
                <a:cs typeface="Arial"/>
              </a:rPr>
              <a:t>Giám sát và </a:t>
            </a:r>
            <a:r>
              <a:rPr sz="2300" spc="-5" dirty="0">
                <a:latin typeface="Arial"/>
                <a:cs typeface="Arial"/>
              </a:rPr>
              <a:t>ghi lại tiến độ, độ bao phủ </a:t>
            </a:r>
            <a:r>
              <a:rPr sz="2300" dirty="0">
                <a:latin typeface="Arial"/>
                <a:cs typeface="Arial"/>
              </a:rPr>
              <a:t>và  tiêu chí kết</a:t>
            </a:r>
            <a:r>
              <a:rPr sz="2300" spc="-25" dirty="0">
                <a:latin typeface="Arial"/>
                <a:cs typeface="Arial"/>
              </a:rPr>
              <a:t> </a:t>
            </a:r>
            <a:r>
              <a:rPr sz="2300" dirty="0">
                <a:latin typeface="Arial"/>
                <a:cs typeface="Arial"/>
              </a:rPr>
              <a:t>thúc.</a:t>
            </a:r>
          </a:p>
          <a:p>
            <a:pPr marL="469265" marR="214629" lvl="1">
              <a:spcBef>
                <a:spcPts val="650"/>
              </a:spcBef>
              <a:tabLst>
                <a:tab pos="756920" algn="l"/>
              </a:tabLst>
            </a:pPr>
            <a:r>
              <a:rPr sz="2300" spc="-5" dirty="0">
                <a:latin typeface="Arial"/>
                <a:cs typeface="Arial"/>
              </a:rPr>
              <a:t>3. Cung </a:t>
            </a:r>
            <a:r>
              <a:rPr sz="2300" dirty="0">
                <a:latin typeface="Arial"/>
                <a:cs typeface="Arial"/>
              </a:rPr>
              <a:t>cấp thông tin thường xuyên cho</a:t>
            </a:r>
            <a:r>
              <a:rPr sz="2300" spc="-100" dirty="0">
                <a:latin typeface="Arial"/>
                <a:cs typeface="Arial"/>
              </a:rPr>
              <a:t> </a:t>
            </a:r>
            <a:r>
              <a:rPr sz="2300" dirty="0">
                <a:latin typeface="Arial"/>
                <a:cs typeface="Arial"/>
              </a:rPr>
              <a:t>các  </a:t>
            </a:r>
            <a:r>
              <a:rPr sz="2300" spc="-5" dirty="0">
                <a:latin typeface="Arial"/>
                <a:cs typeface="Arial"/>
              </a:rPr>
              <a:t>bên liên</a:t>
            </a:r>
            <a:r>
              <a:rPr sz="2300" spc="-15" dirty="0">
                <a:latin typeface="Arial"/>
                <a:cs typeface="Arial"/>
              </a:rPr>
              <a:t> </a:t>
            </a:r>
            <a:r>
              <a:rPr sz="2300" spc="-5" dirty="0">
                <a:latin typeface="Arial"/>
                <a:cs typeface="Arial"/>
              </a:rPr>
              <a:t>quan.</a:t>
            </a:r>
            <a:endParaRPr sz="2300" dirty="0">
              <a:latin typeface="Arial"/>
              <a:cs typeface="Arial"/>
            </a:endParaRPr>
          </a:p>
          <a:p>
            <a:pPr marL="469265" lvl="1">
              <a:spcBef>
                <a:spcPts val="650"/>
              </a:spcBef>
              <a:tabLst>
                <a:tab pos="756920" algn="l"/>
              </a:tabLst>
            </a:pPr>
            <a:r>
              <a:rPr sz="2300" spc="-5" dirty="0">
                <a:latin typeface="Arial"/>
                <a:cs typeface="Arial"/>
              </a:rPr>
              <a:t>4. Đề </a:t>
            </a:r>
            <a:r>
              <a:rPr sz="2300" dirty="0">
                <a:latin typeface="Arial"/>
                <a:cs typeface="Arial"/>
              </a:rPr>
              <a:t>xuất các </a:t>
            </a:r>
            <a:r>
              <a:rPr sz="2300" spc="-5" dirty="0">
                <a:latin typeface="Arial"/>
                <a:cs typeface="Arial"/>
              </a:rPr>
              <a:t>hành động hiệu</a:t>
            </a:r>
            <a:r>
              <a:rPr sz="2300" spc="-50" dirty="0">
                <a:latin typeface="Arial"/>
                <a:cs typeface="Arial"/>
              </a:rPr>
              <a:t> </a:t>
            </a:r>
            <a:r>
              <a:rPr sz="2300" spc="-5" dirty="0">
                <a:latin typeface="Arial"/>
                <a:cs typeface="Arial"/>
              </a:rPr>
              <a:t>chỉnh.</a:t>
            </a:r>
            <a:endParaRPr sz="2300" dirty="0">
              <a:latin typeface="Arial"/>
              <a:cs typeface="Arial"/>
            </a:endParaRPr>
          </a:p>
          <a:p>
            <a:pPr marL="469265" marR="5080" lvl="1">
              <a:spcBef>
                <a:spcPts val="650"/>
              </a:spcBef>
              <a:tabLst>
                <a:tab pos="756920" algn="l"/>
              </a:tabLst>
            </a:pPr>
            <a:r>
              <a:rPr sz="2300" spc="-5" dirty="0">
                <a:latin typeface="Arial"/>
                <a:cs typeface="Arial"/>
              </a:rPr>
              <a:t>5. </a:t>
            </a:r>
            <a:r>
              <a:rPr sz="2300" spc="-10" dirty="0">
                <a:latin typeface="Arial"/>
                <a:cs typeface="Arial"/>
              </a:rPr>
              <a:t>Đưa </a:t>
            </a:r>
            <a:r>
              <a:rPr sz="2300" dirty="0">
                <a:latin typeface="Arial"/>
                <a:cs typeface="Arial"/>
              </a:rPr>
              <a:t>ra các </a:t>
            </a:r>
            <a:r>
              <a:rPr sz="2300" spc="-5" dirty="0">
                <a:latin typeface="Arial"/>
                <a:cs typeface="Arial"/>
              </a:rPr>
              <a:t>quyết </a:t>
            </a:r>
            <a:r>
              <a:rPr sz="2300" spc="-10" dirty="0">
                <a:latin typeface="Arial"/>
                <a:cs typeface="Arial"/>
              </a:rPr>
              <a:t>định </a:t>
            </a:r>
            <a:r>
              <a:rPr sz="2300" spc="-5" dirty="0">
                <a:latin typeface="Arial"/>
                <a:cs typeface="Arial"/>
              </a:rPr>
              <a:t>để </a:t>
            </a:r>
            <a:r>
              <a:rPr sz="2300" dirty="0">
                <a:latin typeface="Arial"/>
                <a:cs typeface="Arial"/>
              </a:rPr>
              <a:t>tiếp tục </a:t>
            </a:r>
            <a:r>
              <a:rPr sz="2300" spc="-5" dirty="0">
                <a:latin typeface="Arial"/>
                <a:cs typeface="Arial"/>
              </a:rPr>
              <a:t>hay </a:t>
            </a:r>
            <a:r>
              <a:rPr sz="2300" spc="-10" dirty="0">
                <a:latin typeface="Arial"/>
                <a:cs typeface="Arial"/>
              </a:rPr>
              <a:t>dừng  </a:t>
            </a:r>
            <a:r>
              <a:rPr sz="2300" dirty="0">
                <a:latin typeface="Arial"/>
                <a:cs typeface="Arial"/>
              </a:rPr>
              <a:t>việc kiểm</a:t>
            </a:r>
            <a:r>
              <a:rPr sz="2300" spc="-15" dirty="0">
                <a:latin typeface="Arial"/>
                <a:cs typeface="Arial"/>
              </a:rPr>
              <a:t> </a:t>
            </a:r>
            <a:r>
              <a:rPr sz="2300" dirty="0">
                <a:latin typeface="Arial"/>
                <a:cs typeface="Arial"/>
              </a:rPr>
              <a:t>thử</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1.1.2 </a:t>
            </a:r>
            <a:r>
              <a:rPr spc="-105" dirty="0"/>
              <a:t>Khái </a:t>
            </a:r>
            <a:r>
              <a:rPr spc="-5" dirty="0"/>
              <a:t>niệm lỗi, sai </a:t>
            </a:r>
            <a:r>
              <a:rPr dirty="0"/>
              <a:t>sót,</a:t>
            </a:r>
            <a:r>
              <a:rPr spc="575" dirty="0"/>
              <a:t> </a:t>
            </a:r>
            <a:r>
              <a:rPr spc="-5" dirty="0"/>
              <a:t>hỏng</a:t>
            </a:r>
          </a:p>
        </p:txBody>
      </p:sp>
      <p:grpSp>
        <p:nvGrpSpPr>
          <p:cNvPr id="6" name="Group 5"/>
          <p:cNvGrpSpPr/>
          <p:nvPr/>
        </p:nvGrpSpPr>
        <p:grpSpPr>
          <a:xfrm>
            <a:off x="3169018" y="1348409"/>
            <a:ext cx="8379778" cy="5105400"/>
            <a:chOff x="1066800" y="1524000"/>
            <a:chExt cx="7239000" cy="4513384"/>
          </a:xfrm>
        </p:grpSpPr>
        <p:pic>
          <p:nvPicPr>
            <p:cNvPr id="4" name="Picture 3"/>
            <p:cNvPicPr>
              <a:picLocks noChangeAspect="1"/>
            </p:cNvPicPr>
            <p:nvPr/>
          </p:nvPicPr>
          <p:blipFill>
            <a:blip r:embed="rId2"/>
            <a:stretch>
              <a:fillRect/>
            </a:stretch>
          </p:blipFill>
          <p:spPr>
            <a:xfrm>
              <a:off x="1066800" y="1676399"/>
              <a:ext cx="7086600" cy="4360985"/>
            </a:xfrm>
            <a:prstGeom prst="rect">
              <a:avLst/>
            </a:prstGeom>
          </p:spPr>
        </p:pic>
        <p:sp>
          <p:nvSpPr>
            <p:cNvPr id="5" name="Rectangle 4"/>
            <p:cNvSpPr/>
            <p:nvPr/>
          </p:nvSpPr>
          <p:spPr>
            <a:xfrm>
              <a:off x="7467600" y="1524000"/>
              <a:ext cx="838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39344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2</a:t>
            </a:r>
            <a:r>
              <a:rPr lang="en-US" sz="3600" spc="-5" dirty="0"/>
              <a:t>.</a:t>
            </a:r>
            <a:r>
              <a:rPr sz="3600" spc="-5" dirty="0"/>
              <a:t> </a:t>
            </a:r>
            <a:r>
              <a:rPr sz="3600" dirty="0"/>
              <a:t>Phân </a:t>
            </a:r>
            <a:r>
              <a:rPr sz="3600" spc="-5" dirty="0"/>
              <a:t>tích và </a:t>
            </a:r>
            <a:r>
              <a:rPr sz="3600" dirty="0"/>
              <a:t>thiết </a:t>
            </a:r>
            <a:r>
              <a:rPr sz="3600" spc="-5" dirty="0"/>
              <a:t>kế kiểm</a:t>
            </a:r>
            <a:r>
              <a:rPr sz="3600" spc="-50" dirty="0"/>
              <a:t> </a:t>
            </a:r>
            <a:r>
              <a:rPr sz="3600" dirty="0"/>
              <a:t>thử</a:t>
            </a:r>
          </a:p>
        </p:txBody>
      </p:sp>
      <p:sp>
        <p:nvSpPr>
          <p:cNvPr id="3" name="object 3"/>
          <p:cNvSpPr txBox="1"/>
          <p:nvPr/>
        </p:nvSpPr>
        <p:spPr>
          <a:xfrm>
            <a:off x="3118459" y="1610095"/>
            <a:ext cx="7795259" cy="939800"/>
          </a:xfrm>
          <a:prstGeom prst="rect">
            <a:avLst/>
          </a:prstGeom>
        </p:spPr>
        <p:txBody>
          <a:bodyPr vert="horz" wrap="square" lIns="0" tIns="12700" rIns="0" bIns="0" rtlCol="0">
            <a:spAutoFit/>
          </a:bodyPr>
          <a:lstStyle/>
          <a:p>
            <a:pPr marL="355600" marR="5080" indent="-342900">
              <a:spcBef>
                <a:spcPts val="100"/>
              </a:spcBef>
              <a:buChar char="•"/>
              <a:tabLst>
                <a:tab pos="354965" algn="l"/>
                <a:tab pos="355600" algn="l"/>
              </a:tabLst>
            </a:pPr>
            <a:r>
              <a:rPr sz="3000" spc="-5" dirty="0">
                <a:latin typeface="Arial"/>
                <a:cs typeface="Arial"/>
              </a:rPr>
              <a:t>Là hoạt động chuyển </a:t>
            </a:r>
            <a:r>
              <a:rPr sz="3000" dirty="0">
                <a:latin typeface="Arial"/>
                <a:cs typeface="Arial"/>
              </a:rPr>
              <a:t>các </a:t>
            </a:r>
            <a:r>
              <a:rPr sz="3000" spc="-5" dirty="0">
                <a:latin typeface="Arial"/>
                <a:cs typeface="Arial"/>
              </a:rPr>
              <a:t>mục </a:t>
            </a:r>
            <a:r>
              <a:rPr sz="3000" dirty="0">
                <a:latin typeface="Arial"/>
                <a:cs typeface="Arial"/>
              </a:rPr>
              <a:t>tiêu </a:t>
            </a:r>
            <a:r>
              <a:rPr sz="3000" spc="-5" dirty="0">
                <a:latin typeface="Arial"/>
                <a:cs typeface="Arial"/>
              </a:rPr>
              <a:t>của</a:t>
            </a:r>
            <a:r>
              <a:rPr sz="3000" spc="-70" dirty="0">
                <a:latin typeface="Arial"/>
                <a:cs typeface="Arial"/>
              </a:rPr>
              <a:t> </a:t>
            </a:r>
            <a:r>
              <a:rPr sz="3000" dirty="0">
                <a:latin typeface="Arial"/>
                <a:cs typeface="Arial"/>
              </a:rPr>
              <a:t>kiểm  thử </a:t>
            </a:r>
            <a:r>
              <a:rPr sz="3000" spc="-5" dirty="0">
                <a:latin typeface="Arial"/>
                <a:cs typeface="Arial"/>
              </a:rPr>
              <a:t>thành </a:t>
            </a:r>
            <a:r>
              <a:rPr sz="3000" dirty="0">
                <a:latin typeface="Arial"/>
                <a:cs typeface="Arial"/>
              </a:rPr>
              <a:t>các </a:t>
            </a:r>
            <a:r>
              <a:rPr sz="3000" spc="-5" dirty="0">
                <a:latin typeface="Arial"/>
                <a:cs typeface="Arial"/>
              </a:rPr>
              <a:t>trường hợp </a:t>
            </a:r>
            <a:r>
              <a:rPr sz="3000" dirty="0">
                <a:latin typeface="Arial"/>
                <a:cs typeface="Arial"/>
              </a:rPr>
              <a:t>kiểm thử cụ</a:t>
            </a:r>
            <a:r>
              <a:rPr sz="3000" spc="-70" dirty="0">
                <a:latin typeface="Arial"/>
                <a:cs typeface="Arial"/>
              </a:rPr>
              <a:t> </a:t>
            </a:r>
            <a:r>
              <a:rPr sz="3000" dirty="0">
                <a:latin typeface="Arial"/>
                <a:cs typeface="Arial"/>
              </a:rPr>
              <a:t>thể</a:t>
            </a:r>
            <a:endParaRPr sz="3000">
              <a:latin typeface="Arial"/>
              <a:cs typeface="Arial"/>
            </a:endParaRPr>
          </a:p>
        </p:txBody>
      </p:sp>
      <p:sp>
        <p:nvSpPr>
          <p:cNvPr id="4" name="object 4"/>
          <p:cNvSpPr/>
          <p:nvPr/>
        </p:nvSpPr>
        <p:spPr>
          <a:xfrm>
            <a:off x="3245188" y="3038475"/>
            <a:ext cx="7720685" cy="21380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2</a:t>
            </a:r>
            <a:r>
              <a:rPr lang="en-US" sz="3600" spc="-5" dirty="0"/>
              <a:t>.</a:t>
            </a:r>
            <a:r>
              <a:rPr sz="3600" spc="-5" dirty="0"/>
              <a:t> </a:t>
            </a:r>
            <a:r>
              <a:rPr sz="3600" dirty="0"/>
              <a:t>Phân </a:t>
            </a:r>
            <a:r>
              <a:rPr sz="3600" spc="-5" dirty="0"/>
              <a:t>tích và </a:t>
            </a:r>
            <a:r>
              <a:rPr sz="3600" dirty="0"/>
              <a:t>thiết </a:t>
            </a:r>
            <a:r>
              <a:rPr sz="3600" spc="-5" dirty="0"/>
              <a:t>kế kiểm</a:t>
            </a:r>
            <a:r>
              <a:rPr sz="3600" spc="-55" dirty="0"/>
              <a:t> </a:t>
            </a:r>
            <a:r>
              <a:rPr sz="3600" dirty="0"/>
              <a:t>thử</a:t>
            </a:r>
          </a:p>
        </p:txBody>
      </p:sp>
      <p:sp>
        <p:nvSpPr>
          <p:cNvPr id="3" name="object 3"/>
          <p:cNvSpPr txBox="1"/>
          <p:nvPr/>
        </p:nvSpPr>
        <p:spPr>
          <a:xfrm>
            <a:off x="2725863" y="1349584"/>
            <a:ext cx="7973695" cy="4158831"/>
          </a:xfrm>
          <a:prstGeom prst="rect">
            <a:avLst/>
          </a:prstGeom>
        </p:spPr>
        <p:txBody>
          <a:bodyPr vert="horz" wrap="square" lIns="0" tIns="105410" rIns="0" bIns="0" rtlCol="0">
            <a:spAutoFit/>
          </a:bodyPr>
          <a:lstStyle/>
          <a:p>
            <a:pPr marL="355600" indent="-342900" algn="just">
              <a:spcBef>
                <a:spcPts val="830"/>
              </a:spcBef>
              <a:buChar char="•"/>
              <a:tabLst>
                <a:tab pos="354965" algn="l"/>
                <a:tab pos="355600" algn="l"/>
              </a:tabLst>
            </a:pPr>
            <a:r>
              <a:rPr sz="2400" dirty="0">
                <a:latin typeface="Arial"/>
                <a:cs typeface="Arial"/>
              </a:rPr>
              <a:t>Mục tiêu của </a:t>
            </a:r>
            <a:r>
              <a:rPr sz="2400" spc="-5" dirty="0">
                <a:latin typeface="Arial"/>
                <a:cs typeface="Arial"/>
              </a:rPr>
              <a:t>phân tích </a:t>
            </a:r>
            <a:r>
              <a:rPr sz="2400" dirty="0">
                <a:latin typeface="Arial"/>
                <a:cs typeface="Arial"/>
              </a:rPr>
              <a:t>và thiết kế kiểm</a:t>
            </a:r>
            <a:r>
              <a:rPr sz="2400" spc="-85" dirty="0">
                <a:latin typeface="Arial"/>
                <a:cs typeface="Arial"/>
              </a:rPr>
              <a:t> </a:t>
            </a:r>
            <a:r>
              <a:rPr sz="2400" spc="-5" dirty="0">
                <a:latin typeface="Arial"/>
                <a:cs typeface="Arial"/>
              </a:rPr>
              <a:t>thử:</a:t>
            </a:r>
            <a:endParaRPr sz="2400" dirty="0">
              <a:latin typeface="Arial"/>
              <a:cs typeface="Arial"/>
            </a:endParaRPr>
          </a:p>
          <a:p>
            <a:pPr marL="756285" marR="45720" lvl="1" indent="-287020" algn="just">
              <a:spcBef>
                <a:spcPts val="680"/>
              </a:spcBef>
              <a:buChar char="–"/>
              <a:tabLst>
                <a:tab pos="756920" algn="l"/>
              </a:tabLst>
            </a:pPr>
            <a:r>
              <a:rPr sz="2400" spc="-5" dirty="0">
                <a:latin typeface="Arial"/>
                <a:cs typeface="Arial"/>
              </a:rPr>
              <a:t>Xây dựng được bộ khung các </a:t>
            </a:r>
            <a:r>
              <a:rPr sz="2400" spc="30" dirty="0">
                <a:latin typeface="Arial"/>
                <a:cs typeface="Arial"/>
              </a:rPr>
              <a:t>tình </a:t>
            </a:r>
            <a:r>
              <a:rPr sz="2400" spc="-5" dirty="0">
                <a:latin typeface="Arial"/>
                <a:cs typeface="Arial"/>
              </a:rPr>
              <a:t>huống cần  kiểm thử (high </a:t>
            </a:r>
            <a:r>
              <a:rPr sz="2400" dirty="0">
                <a:latin typeface="Arial"/>
                <a:cs typeface="Arial"/>
              </a:rPr>
              <a:t>level test case). </a:t>
            </a:r>
            <a:r>
              <a:rPr sz="2400" spc="-5" dirty="0">
                <a:latin typeface="Arial"/>
                <a:cs typeface="Arial"/>
              </a:rPr>
              <a:t>Trong</a:t>
            </a:r>
            <a:r>
              <a:rPr sz="2400" spc="60" dirty="0">
                <a:latin typeface="Arial"/>
                <a:cs typeface="Arial"/>
              </a:rPr>
              <a:t> </a:t>
            </a:r>
            <a:r>
              <a:rPr sz="2400" spc="-5" dirty="0">
                <a:latin typeface="Arial"/>
                <a:cs typeface="Arial"/>
              </a:rPr>
              <a:t>đó:</a:t>
            </a:r>
            <a:endParaRPr sz="2400" dirty="0">
              <a:latin typeface="Arial"/>
              <a:cs typeface="Arial"/>
            </a:endParaRPr>
          </a:p>
          <a:p>
            <a:pPr marL="756285" marR="385445" lvl="1" indent="-287020" algn="just">
              <a:spcBef>
                <a:spcPts val="675"/>
              </a:spcBef>
              <a:buChar char="–"/>
              <a:tabLst>
                <a:tab pos="756920" algn="l"/>
              </a:tabLst>
            </a:pPr>
            <a:r>
              <a:rPr sz="2400" spc="-10" dirty="0">
                <a:latin typeface="Arial"/>
                <a:cs typeface="Arial"/>
              </a:rPr>
              <a:t>Các </a:t>
            </a:r>
            <a:r>
              <a:rPr sz="2400" dirty="0">
                <a:latin typeface="Arial"/>
                <a:cs typeface="Arial"/>
              </a:rPr>
              <a:t>test </a:t>
            </a:r>
            <a:r>
              <a:rPr sz="2400" spc="-5" dirty="0">
                <a:latin typeface="Arial"/>
                <a:cs typeface="Arial"/>
              </a:rPr>
              <a:t>case cần bao phủ tất cả khía cạnh  kiểm thử cho từng yêu cầu phần</a:t>
            </a:r>
            <a:r>
              <a:rPr sz="2400" spc="40" dirty="0">
                <a:latin typeface="Arial"/>
                <a:cs typeface="Arial"/>
              </a:rPr>
              <a:t> </a:t>
            </a:r>
            <a:r>
              <a:rPr sz="2400" spc="-5" dirty="0">
                <a:latin typeface="Arial"/>
                <a:cs typeface="Arial"/>
              </a:rPr>
              <a:t>mềm</a:t>
            </a:r>
            <a:endParaRPr sz="2400" dirty="0">
              <a:latin typeface="Arial"/>
              <a:cs typeface="Arial"/>
            </a:endParaRPr>
          </a:p>
          <a:p>
            <a:pPr marL="756285" marR="681990" lvl="1" indent="-287020" algn="just">
              <a:spcBef>
                <a:spcPts val="675"/>
              </a:spcBef>
              <a:buChar char="–"/>
              <a:tabLst>
                <a:tab pos="756920" algn="l"/>
              </a:tabLst>
            </a:pPr>
            <a:r>
              <a:rPr sz="2400" spc="-5" dirty="0">
                <a:latin typeface="Arial"/>
                <a:cs typeface="Arial"/>
              </a:rPr>
              <a:t>Các </a:t>
            </a:r>
            <a:r>
              <a:rPr sz="2400" dirty="0">
                <a:latin typeface="Arial"/>
                <a:cs typeface="Arial"/>
              </a:rPr>
              <a:t>test </a:t>
            </a:r>
            <a:r>
              <a:rPr sz="2400" spc="-5" dirty="0">
                <a:latin typeface="Arial"/>
                <a:cs typeface="Arial"/>
              </a:rPr>
              <a:t>case </a:t>
            </a:r>
            <a:r>
              <a:rPr sz="2400" dirty="0">
                <a:latin typeface="Arial"/>
                <a:cs typeface="Arial"/>
              </a:rPr>
              <a:t>cần </a:t>
            </a:r>
            <a:r>
              <a:rPr sz="2400" spc="-5" dirty="0">
                <a:latin typeface="Arial"/>
                <a:cs typeface="Arial"/>
              </a:rPr>
              <a:t>bao phủ tất cả </a:t>
            </a:r>
            <a:r>
              <a:rPr sz="2400" dirty="0">
                <a:latin typeface="Arial"/>
                <a:cs typeface="Arial"/>
              </a:rPr>
              <a:t>yêu </a:t>
            </a:r>
            <a:r>
              <a:rPr sz="2400" spc="-5" dirty="0">
                <a:latin typeface="Arial"/>
                <a:cs typeface="Arial"/>
              </a:rPr>
              <a:t>cầu  trong các chiến lược kiểm</a:t>
            </a:r>
            <a:r>
              <a:rPr sz="2400" spc="40" dirty="0">
                <a:latin typeface="Arial"/>
                <a:cs typeface="Arial"/>
              </a:rPr>
              <a:t> </a:t>
            </a:r>
            <a:r>
              <a:rPr sz="2400" spc="-5" dirty="0">
                <a:latin typeface="Arial"/>
                <a:cs typeface="Arial"/>
              </a:rPr>
              <a:t>thử</a:t>
            </a:r>
            <a:endParaRPr sz="2400" dirty="0">
              <a:latin typeface="Arial"/>
              <a:cs typeface="Arial"/>
            </a:endParaRPr>
          </a:p>
          <a:p>
            <a:pPr marL="756285" marR="5080" lvl="1" indent="-287020" algn="just">
              <a:spcBef>
                <a:spcPts val="675"/>
              </a:spcBef>
              <a:buChar char="–"/>
              <a:tabLst>
                <a:tab pos="756920" algn="l"/>
              </a:tabLst>
            </a:pPr>
            <a:r>
              <a:rPr sz="2400" spc="-10" dirty="0">
                <a:latin typeface="Arial"/>
                <a:cs typeface="Arial"/>
              </a:rPr>
              <a:t>Nếu </a:t>
            </a:r>
            <a:r>
              <a:rPr sz="2400" spc="-5" dirty="0">
                <a:latin typeface="Arial"/>
                <a:cs typeface="Arial"/>
              </a:rPr>
              <a:t>cần kiểm thử tự động, </a:t>
            </a:r>
            <a:r>
              <a:rPr sz="2400" dirty="0">
                <a:latin typeface="Arial"/>
                <a:cs typeface="Arial"/>
              </a:rPr>
              <a:t>test </a:t>
            </a:r>
            <a:r>
              <a:rPr sz="2400" spc="-5" dirty="0">
                <a:latin typeface="Arial"/>
                <a:cs typeface="Arial"/>
              </a:rPr>
              <a:t>designer sẽ  </a:t>
            </a:r>
            <a:r>
              <a:rPr sz="2400" dirty="0">
                <a:latin typeface="Arial"/>
                <a:cs typeface="Arial"/>
              </a:rPr>
              <a:t>xây </a:t>
            </a:r>
            <a:r>
              <a:rPr sz="2400" spc="-5" dirty="0">
                <a:latin typeface="Arial"/>
                <a:cs typeface="Arial"/>
              </a:rPr>
              <a:t>dựng các kịch bảm kiểm thử </a:t>
            </a:r>
            <a:r>
              <a:rPr sz="2400" dirty="0">
                <a:latin typeface="Arial"/>
                <a:cs typeface="Arial"/>
              </a:rPr>
              <a:t>tự </a:t>
            </a:r>
            <a:r>
              <a:rPr sz="2400" spc="-5" dirty="0">
                <a:latin typeface="Arial"/>
                <a:cs typeface="Arial"/>
              </a:rPr>
              <a:t>động </a:t>
            </a:r>
            <a:r>
              <a:rPr sz="2400" spc="-10" dirty="0">
                <a:latin typeface="Arial"/>
                <a:cs typeface="Arial"/>
              </a:rPr>
              <a:t>dựa  </a:t>
            </a:r>
            <a:r>
              <a:rPr sz="2400" dirty="0">
                <a:latin typeface="Arial"/>
                <a:cs typeface="Arial"/>
              </a:rPr>
              <a:t>trên </a:t>
            </a:r>
            <a:r>
              <a:rPr sz="2400" spc="-5" dirty="0">
                <a:latin typeface="Arial"/>
                <a:cs typeface="Arial"/>
              </a:rPr>
              <a:t>các </a:t>
            </a:r>
            <a:r>
              <a:rPr sz="2400" dirty="0">
                <a:latin typeface="Arial"/>
                <a:cs typeface="Arial"/>
              </a:rPr>
              <a:t>test case/ test</a:t>
            </a:r>
            <a:r>
              <a:rPr sz="2400" spc="-30" dirty="0">
                <a:latin typeface="Arial"/>
                <a:cs typeface="Arial"/>
              </a:rPr>
              <a:t> </a:t>
            </a:r>
            <a:r>
              <a:rPr sz="2400" spc="-5" dirty="0">
                <a:latin typeface="Arial"/>
                <a:cs typeface="Arial"/>
              </a:rPr>
              <a:t>procedure</a:t>
            </a:r>
            <a:endParaRPr sz="2400" dirty="0">
              <a:latin typeface="Arial"/>
              <a:cs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2</a:t>
            </a:r>
            <a:r>
              <a:rPr lang="en-US" sz="3600" spc="-5" dirty="0"/>
              <a:t>.</a:t>
            </a:r>
            <a:r>
              <a:rPr sz="3600" spc="-5" dirty="0"/>
              <a:t> </a:t>
            </a:r>
            <a:r>
              <a:rPr sz="3600" dirty="0"/>
              <a:t>Phân </a:t>
            </a:r>
            <a:r>
              <a:rPr sz="3600" spc="-5" dirty="0"/>
              <a:t>tích và </a:t>
            </a:r>
            <a:r>
              <a:rPr sz="3600" dirty="0"/>
              <a:t>thiết </a:t>
            </a:r>
            <a:r>
              <a:rPr sz="3600" spc="-5" dirty="0"/>
              <a:t>kế kiểm</a:t>
            </a:r>
            <a:r>
              <a:rPr sz="3600" spc="-55" dirty="0"/>
              <a:t> </a:t>
            </a:r>
            <a:r>
              <a:rPr sz="3600" dirty="0"/>
              <a:t>thử</a:t>
            </a:r>
          </a:p>
        </p:txBody>
      </p:sp>
      <p:sp>
        <p:nvSpPr>
          <p:cNvPr id="3" name="object 3"/>
          <p:cNvSpPr txBox="1"/>
          <p:nvPr/>
        </p:nvSpPr>
        <p:spPr>
          <a:xfrm>
            <a:off x="2764790" y="1123213"/>
            <a:ext cx="8589010" cy="5139869"/>
          </a:xfrm>
          <a:prstGeom prst="rect">
            <a:avLst/>
          </a:prstGeom>
        </p:spPr>
        <p:txBody>
          <a:bodyPr vert="horz" wrap="square" lIns="0" tIns="73660" rIns="0" bIns="0" rtlCol="0">
            <a:spAutoFit/>
          </a:bodyPr>
          <a:lstStyle/>
          <a:p>
            <a:pPr marL="12700" algn="just">
              <a:spcBef>
                <a:spcPts val="580"/>
              </a:spcBef>
            </a:pPr>
            <a:r>
              <a:rPr sz="2000" b="1" spc="-140" dirty="0">
                <a:latin typeface="Arial"/>
                <a:cs typeface="Arial"/>
              </a:rPr>
              <a:t>Các </a:t>
            </a:r>
            <a:r>
              <a:rPr sz="2000" b="1" dirty="0">
                <a:latin typeface="Arial"/>
                <a:cs typeface="Arial"/>
              </a:rPr>
              <a:t>hoạt động </a:t>
            </a:r>
            <a:r>
              <a:rPr sz="2000" b="1" spc="-5" dirty="0">
                <a:latin typeface="Arial"/>
                <a:cs typeface="Arial"/>
              </a:rPr>
              <a:t>chính của </a:t>
            </a:r>
            <a:r>
              <a:rPr sz="2000" b="1" dirty="0">
                <a:latin typeface="Arial"/>
                <a:cs typeface="Arial"/>
              </a:rPr>
              <a:t>quá trình phân tích </a:t>
            </a:r>
            <a:r>
              <a:rPr sz="2000" b="1" spc="-15" dirty="0">
                <a:latin typeface="Arial"/>
                <a:cs typeface="Arial"/>
              </a:rPr>
              <a:t>và </a:t>
            </a:r>
            <a:r>
              <a:rPr sz="2000" b="1" dirty="0">
                <a:latin typeface="Arial"/>
                <a:cs typeface="Arial"/>
              </a:rPr>
              <a:t>thiết </a:t>
            </a:r>
            <a:r>
              <a:rPr sz="2000" b="1" spc="-5" dirty="0">
                <a:latin typeface="Arial"/>
                <a:cs typeface="Arial"/>
              </a:rPr>
              <a:t>kế kiểm</a:t>
            </a:r>
            <a:r>
              <a:rPr sz="2000" b="1" spc="-75" dirty="0">
                <a:latin typeface="Arial"/>
                <a:cs typeface="Arial"/>
              </a:rPr>
              <a:t> </a:t>
            </a:r>
            <a:r>
              <a:rPr sz="2000" b="1" dirty="0">
                <a:latin typeface="Arial"/>
                <a:cs typeface="Arial"/>
              </a:rPr>
              <a:t>thử:</a:t>
            </a:r>
            <a:endParaRPr sz="2000" dirty="0">
              <a:latin typeface="Arial"/>
              <a:cs typeface="Arial"/>
            </a:endParaRPr>
          </a:p>
          <a:p>
            <a:pPr marL="12700" marR="372745" algn="just">
              <a:spcBef>
                <a:spcPts val="480"/>
              </a:spcBef>
              <a:tabLst>
                <a:tab pos="355600" algn="l"/>
              </a:tabLst>
            </a:pPr>
            <a:r>
              <a:rPr sz="2000" dirty="0">
                <a:latin typeface="Arial"/>
                <a:cs typeface="Arial"/>
              </a:rPr>
              <a:t>1. Kiểm tra </a:t>
            </a:r>
            <a:r>
              <a:rPr sz="2000" spc="-5" dirty="0">
                <a:latin typeface="Arial"/>
                <a:cs typeface="Arial"/>
              </a:rPr>
              <a:t>lại </a:t>
            </a:r>
            <a:r>
              <a:rPr sz="2000" dirty="0">
                <a:latin typeface="Arial"/>
                <a:cs typeface="Arial"/>
              </a:rPr>
              <a:t>tất cả các </a:t>
            </a:r>
            <a:r>
              <a:rPr sz="2000" spc="-5" dirty="0">
                <a:latin typeface="Arial"/>
                <a:cs typeface="Arial"/>
              </a:rPr>
              <a:t>loại tài liệu </a:t>
            </a:r>
            <a:r>
              <a:rPr sz="2000" dirty="0">
                <a:latin typeface="Arial"/>
                <a:cs typeface="Arial"/>
              </a:rPr>
              <a:t>của dự </a:t>
            </a:r>
            <a:r>
              <a:rPr sz="2000" spc="-5" dirty="0">
                <a:latin typeface="Arial"/>
                <a:cs typeface="Arial"/>
              </a:rPr>
              <a:t>án: bản đặc </a:t>
            </a:r>
            <a:r>
              <a:rPr sz="2000" dirty="0">
                <a:latin typeface="Arial"/>
                <a:cs typeface="Arial"/>
              </a:rPr>
              <a:t>tả yêu cầu </a:t>
            </a:r>
            <a:r>
              <a:rPr sz="2000" spc="-5" dirty="0">
                <a:latin typeface="Arial"/>
                <a:cs typeface="Arial"/>
              </a:rPr>
              <a:t>hệ  </a:t>
            </a:r>
            <a:r>
              <a:rPr sz="2000" dirty="0">
                <a:latin typeface="Arial"/>
                <a:cs typeface="Arial"/>
              </a:rPr>
              <a:t>thống, thiết kế kiến trúc, thiết kế chi </a:t>
            </a:r>
            <a:r>
              <a:rPr sz="2000" spc="-5" dirty="0">
                <a:latin typeface="Arial"/>
                <a:cs typeface="Arial"/>
              </a:rPr>
              <a:t>tiết, nguyên </a:t>
            </a:r>
            <a:r>
              <a:rPr sz="2000" dirty="0">
                <a:latin typeface="Arial"/>
                <a:cs typeface="Arial"/>
              </a:rPr>
              <a:t>mẫu </a:t>
            </a:r>
            <a:r>
              <a:rPr sz="2000" spc="-5" dirty="0">
                <a:latin typeface="Arial"/>
                <a:cs typeface="Arial"/>
              </a:rPr>
              <a:t>giao diện </a:t>
            </a:r>
            <a:r>
              <a:rPr sz="2000" dirty="0">
                <a:latin typeface="Arial"/>
                <a:cs typeface="Arial"/>
              </a:rPr>
              <a:t>của</a:t>
            </a:r>
            <a:r>
              <a:rPr sz="2000" spc="-180" dirty="0">
                <a:latin typeface="Arial"/>
                <a:cs typeface="Arial"/>
              </a:rPr>
              <a:t> </a:t>
            </a:r>
            <a:r>
              <a:rPr sz="2000" spc="-5" dirty="0">
                <a:latin typeface="Arial"/>
                <a:cs typeface="Arial"/>
              </a:rPr>
              <a:t>hệ  </a:t>
            </a:r>
            <a:r>
              <a:rPr sz="2000" dirty="0">
                <a:latin typeface="Arial"/>
                <a:cs typeface="Arial"/>
              </a:rPr>
              <a:t>thống</a:t>
            </a:r>
          </a:p>
          <a:p>
            <a:pPr marL="12700" marR="78105" algn="just">
              <a:spcBef>
                <a:spcPts val="480"/>
              </a:spcBef>
              <a:tabLst>
                <a:tab pos="355600" algn="l"/>
              </a:tabLst>
            </a:pPr>
            <a:r>
              <a:rPr sz="2000" dirty="0">
                <a:latin typeface="Arial"/>
                <a:cs typeface="Arial"/>
              </a:rPr>
              <a:t>2. Phân </a:t>
            </a:r>
            <a:r>
              <a:rPr sz="2000" spc="-5" dirty="0">
                <a:latin typeface="Arial"/>
                <a:cs typeface="Arial"/>
              </a:rPr>
              <a:t>tích </a:t>
            </a:r>
            <a:r>
              <a:rPr sz="2000" dirty="0">
                <a:latin typeface="Arial"/>
                <a:cs typeface="Arial"/>
              </a:rPr>
              <a:t>và </a:t>
            </a:r>
            <a:r>
              <a:rPr sz="2000" spc="-5" dirty="0">
                <a:latin typeface="Arial"/>
                <a:cs typeface="Arial"/>
              </a:rPr>
              <a:t>đánh giá </a:t>
            </a:r>
            <a:r>
              <a:rPr sz="2000" dirty="0">
                <a:latin typeface="Arial"/>
                <a:cs typeface="Arial"/>
              </a:rPr>
              <a:t>khả </a:t>
            </a:r>
            <a:r>
              <a:rPr sz="2000" spc="-5" dirty="0">
                <a:latin typeface="Arial"/>
                <a:cs typeface="Arial"/>
              </a:rPr>
              <a:t>năng </a:t>
            </a:r>
            <a:r>
              <a:rPr sz="2000" dirty="0">
                <a:latin typeface="Arial"/>
                <a:cs typeface="Arial"/>
              </a:rPr>
              <a:t>kiểm thử được của </a:t>
            </a:r>
            <a:r>
              <a:rPr sz="2000" spc="-5" dirty="0">
                <a:latin typeface="Arial"/>
                <a:cs typeface="Arial"/>
              </a:rPr>
              <a:t>hệ </a:t>
            </a:r>
            <a:r>
              <a:rPr sz="2000" dirty="0">
                <a:latin typeface="Arial"/>
                <a:cs typeface="Arial"/>
              </a:rPr>
              <a:t>thống </a:t>
            </a:r>
            <a:r>
              <a:rPr sz="2000" spc="-5" dirty="0">
                <a:latin typeface="Arial"/>
                <a:cs typeface="Arial"/>
              </a:rPr>
              <a:t>dựa</a:t>
            </a:r>
            <a:r>
              <a:rPr sz="2000" spc="-185" dirty="0">
                <a:latin typeface="Arial"/>
                <a:cs typeface="Arial"/>
              </a:rPr>
              <a:t> </a:t>
            </a:r>
            <a:r>
              <a:rPr sz="2000" dirty="0">
                <a:latin typeface="Arial"/>
                <a:cs typeface="Arial"/>
              </a:rPr>
              <a:t>trên  yêu cầu của khách</a:t>
            </a:r>
            <a:r>
              <a:rPr sz="2000" spc="-90" dirty="0">
                <a:latin typeface="Arial"/>
                <a:cs typeface="Arial"/>
              </a:rPr>
              <a:t> </a:t>
            </a:r>
            <a:r>
              <a:rPr sz="2000" dirty="0">
                <a:latin typeface="Arial"/>
                <a:cs typeface="Arial"/>
              </a:rPr>
              <a:t>hàng.</a:t>
            </a:r>
          </a:p>
          <a:p>
            <a:pPr marL="12700" algn="just">
              <a:spcBef>
                <a:spcPts val="480"/>
              </a:spcBef>
              <a:tabLst>
                <a:tab pos="355600" algn="l"/>
              </a:tabLst>
            </a:pPr>
            <a:r>
              <a:rPr sz="2000" dirty="0">
                <a:latin typeface="Arial"/>
                <a:cs typeface="Arial"/>
              </a:rPr>
              <a:t>3. Xác </a:t>
            </a:r>
            <a:r>
              <a:rPr sz="2000" spc="-5" dirty="0">
                <a:latin typeface="Arial"/>
                <a:cs typeface="Arial"/>
              </a:rPr>
              <a:t>định </a:t>
            </a:r>
            <a:r>
              <a:rPr sz="2000" dirty="0">
                <a:latin typeface="Arial"/>
                <a:cs typeface="Arial"/>
              </a:rPr>
              <a:t>và </a:t>
            </a:r>
            <a:r>
              <a:rPr sz="2000" spc="-5" dirty="0">
                <a:latin typeface="Arial"/>
                <a:cs typeface="Arial"/>
              </a:rPr>
              <a:t>đặt </a:t>
            </a:r>
            <a:r>
              <a:rPr sz="2000" dirty="0">
                <a:latin typeface="Arial"/>
                <a:cs typeface="Arial"/>
              </a:rPr>
              <a:t>thứ tự ưu tiên cho các </a:t>
            </a:r>
            <a:r>
              <a:rPr sz="2000" spc="-5" dirty="0">
                <a:latin typeface="Arial"/>
                <a:cs typeface="Arial"/>
              </a:rPr>
              <a:t>điều </a:t>
            </a:r>
            <a:r>
              <a:rPr sz="2000" dirty="0">
                <a:latin typeface="Arial"/>
                <a:cs typeface="Arial"/>
              </a:rPr>
              <a:t>kiện kiểm thử </a:t>
            </a:r>
            <a:r>
              <a:rPr sz="2000" spc="-5" dirty="0">
                <a:latin typeface="Arial"/>
                <a:cs typeface="Arial"/>
              </a:rPr>
              <a:t>dựa </a:t>
            </a:r>
            <a:r>
              <a:rPr sz="2000" dirty="0">
                <a:latin typeface="Arial"/>
                <a:cs typeface="Arial"/>
              </a:rPr>
              <a:t>trên</a:t>
            </a:r>
            <a:r>
              <a:rPr sz="2000" spc="-225" dirty="0">
                <a:latin typeface="Arial"/>
                <a:cs typeface="Arial"/>
              </a:rPr>
              <a:t> </a:t>
            </a:r>
            <a:r>
              <a:rPr sz="2000" dirty="0">
                <a:latin typeface="Arial"/>
                <a:cs typeface="Arial"/>
              </a:rPr>
              <a:t>kết</a:t>
            </a:r>
          </a:p>
          <a:p>
            <a:pPr marL="355600" algn="just">
              <a:spcBef>
                <a:spcPts val="5"/>
              </a:spcBef>
            </a:pPr>
            <a:r>
              <a:rPr sz="2000" spc="-5" dirty="0">
                <a:latin typeface="Arial"/>
                <a:cs typeface="Arial"/>
              </a:rPr>
              <a:t>quả phân tích </a:t>
            </a:r>
            <a:r>
              <a:rPr sz="2000" dirty="0">
                <a:latin typeface="Arial"/>
                <a:cs typeface="Arial"/>
              </a:rPr>
              <a:t>các chức </a:t>
            </a:r>
            <a:r>
              <a:rPr sz="2000" spc="-5" dirty="0">
                <a:latin typeface="Arial"/>
                <a:cs typeface="Arial"/>
              </a:rPr>
              <a:t>năng </a:t>
            </a:r>
            <a:r>
              <a:rPr sz="2000" dirty="0">
                <a:latin typeface="Arial"/>
                <a:cs typeface="Arial"/>
              </a:rPr>
              <a:t>cần kiểm thử, </a:t>
            </a:r>
            <a:r>
              <a:rPr sz="2000" spc="-5" dirty="0">
                <a:latin typeface="Arial"/>
                <a:cs typeface="Arial"/>
              </a:rPr>
              <a:t>bản </a:t>
            </a:r>
            <a:r>
              <a:rPr sz="2000" dirty="0">
                <a:latin typeface="Arial"/>
                <a:cs typeface="Arial"/>
              </a:rPr>
              <a:t>mô tả các chức </a:t>
            </a:r>
            <a:r>
              <a:rPr sz="2000" spc="-5" dirty="0">
                <a:latin typeface="Arial"/>
                <a:cs typeface="Arial"/>
              </a:rPr>
              <a:t>năng</a:t>
            </a:r>
            <a:r>
              <a:rPr sz="2000" spc="-180" dirty="0">
                <a:latin typeface="Arial"/>
                <a:cs typeface="Arial"/>
              </a:rPr>
              <a:t> </a:t>
            </a:r>
            <a:r>
              <a:rPr sz="2000" spc="-5" dirty="0">
                <a:latin typeface="Arial"/>
                <a:cs typeface="Arial"/>
              </a:rPr>
              <a:t>đó</a:t>
            </a:r>
            <a:endParaRPr sz="2000" dirty="0">
              <a:latin typeface="Arial"/>
              <a:cs typeface="Arial"/>
            </a:endParaRPr>
          </a:p>
          <a:p>
            <a:pPr marL="12700">
              <a:spcBef>
                <a:spcPts val="480"/>
              </a:spcBef>
              <a:tabLst>
                <a:tab pos="354965" algn="l"/>
                <a:tab pos="355600" algn="l"/>
              </a:tabLst>
            </a:pPr>
            <a:r>
              <a:rPr sz="2000" dirty="0">
                <a:latin typeface="Arial"/>
                <a:cs typeface="Arial"/>
              </a:rPr>
              <a:t>4. Thiết kế và </a:t>
            </a:r>
            <a:r>
              <a:rPr sz="2000" spc="-5" dirty="0">
                <a:latin typeface="Arial"/>
                <a:cs typeface="Arial"/>
              </a:rPr>
              <a:t>đặt </a:t>
            </a:r>
            <a:r>
              <a:rPr sz="2000" dirty="0">
                <a:latin typeface="Arial"/>
                <a:cs typeface="Arial"/>
              </a:rPr>
              <a:t>ưu tiên cho các </a:t>
            </a:r>
            <a:r>
              <a:rPr sz="2000" spc="20" dirty="0">
                <a:latin typeface="Arial"/>
                <a:cs typeface="Arial"/>
              </a:rPr>
              <a:t>tình </a:t>
            </a:r>
            <a:r>
              <a:rPr sz="2000" dirty="0">
                <a:latin typeface="Arial"/>
                <a:cs typeface="Arial"/>
              </a:rPr>
              <a:t>huống kiểm thử mức</a:t>
            </a:r>
            <a:r>
              <a:rPr sz="2000" spc="-270" dirty="0">
                <a:latin typeface="Arial"/>
                <a:cs typeface="Arial"/>
              </a:rPr>
              <a:t> </a:t>
            </a:r>
            <a:r>
              <a:rPr sz="2000" dirty="0">
                <a:latin typeface="Arial"/>
                <a:cs typeface="Arial"/>
              </a:rPr>
              <a:t>cao</a:t>
            </a:r>
          </a:p>
          <a:p>
            <a:pPr marL="12700" marR="288925">
              <a:spcBef>
                <a:spcPts val="480"/>
              </a:spcBef>
              <a:tabLst>
                <a:tab pos="354965" algn="l"/>
                <a:tab pos="355600" algn="l"/>
              </a:tabLst>
            </a:pPr>
            <a:r>
              <a:rPr sz="2000" dirty="0">
                <a:latin typeface="Arial"/>
                <a:cs typeface="Arial"/>
              </a:rPr>
              <a:t>5. Xác </a:t>
            </a:r>
            <a:r>
              <a:rPr sz="2000" spc="-5" dirty="0">
                <a:latin typeface="Arial"/>
                <a:cs typeface="Arial"/>
              </a:rPr>
              <a:t>định dữ liệu </a:t>
            </a:r>
            <a:r>
              <a:rPr sz="2000" dirty="0">
                <a:latin typeface="Arial"/>
                <a:cs typeface="Arial"/>
              </a:rPr>
              <a:t>kiểm thử cần thiết cho các </a:t>
            </a:r>
            <a:r>
              <a:rPr sz="2000" spc="-5" dirty="0">
                <a:latin typeface="Arial"/>
                <a:cs typeface="Arial"/>
              </a:rPr>
              <a:t>điều </a:t>
            </a:r>
            <a:r>
              <a:rPr sz="2000" dirty="0">
                <a:latin typeface="Arial"/>
                <a:cs typeface="Arial"/>
              </a:rPr>
              <a:t>kiện </a:t>
            </a:r>
            <a:r>
              <a:rPr sz="2000" spc="-5" dirty="0">
                <a:latin typeface="Arial"/>
                <a:cs typeface="Arial"/>
              </a:rPr>
              <a:t>và </a:t>
            </a:r>
            <a:r>
              <a:rPr sz="2000" dirty="0">
                <a:latin typeface="Arial"/>
                <a:cs typeface="Arial"/>
              </a:rPr>
              <a:t>trường</a:t>
            </a:r>
            <a:r>
              <a:rPr sz="2000" spc="-175" dirty="0">
                <a:latin typeface="Arial"/>
                <a:cs typeface="Arial"/>
              </a:rPr>
              <a:t> </a:t>
            </a:r>
            <a:r>
              <a:rPr sz="2000" dirty="0">
                <a:latin typeface="Arial"/>
                <a:cs typeface="Arial"/>
              </a:rPr>
              <a:t>hợp  kiểm</a:t>
            </a:r>
            <a:r>
              <a:rPr sz="2000" spc="-25" dirty="0">
                <a:latin typeface="Arial"/>
                <a:cs typeface="Arial"/>
              </a:rPr>
              <a:t> </a:t>
            </a:r>
            <a:r>
              <a:rPr sz="2000" dirty="0">
                <a:latin typeface="Arial"/>
                <a:cs typeface="Arial"/>
              </a:rPr>
              <a:t>thử</a:t>
            </a:r>
          </a:p>
          <a:p>
            <a:pPr marL="12700">
              <a:spcBef>
                <a:spcPts val="480"/>
              </a:spcBef>
              <a:tabLst>
                <a:tab pos="354965" algn="l"/>
                <a:tab pos="355600" algn="l"/>
              </a:tabLst>
            </a:pPr>
            <a:r>
              <a:rPr sz="2000" dirty="0">
                <a:latin typeface="Arial"/>
                <a:cs typeface="Arial"/>
              </a:rPr>
              <a:t>6. Thiết kế cho </a:t>
            </a:r>
            <a:r>
              <a:rPr sz="2000" spc="-5" dirty="0">
                <a:latin typeface="Arial"/>
                <a:cs typeface="Arial"/>
              </a:rPr>
              <a:t>việc thiết lập </a:t>
            </a:r>
            <a:r>
              <a:rPr sz="2000" dirty="0">
                <a:latin typeface="Arial"/>
                <a:cs typeface="Arial"/>
              </a:rPr>
              <a:t>môi trường kiểm </a:t>
            </a:r>
            <a:r>
              <a:rPr sz="2000" spc="-5" dirty="0">
                <a:latin typeface="Arial"/>
                <a:cs typeface="Arial"/>
              </a:rPr>
              <a:t>thử,xác định yêu </a:t>
            </a:r>
            <a:r>
              <a:rPr sz="2000" dirty="0">
                <a:latin typeface="Arial"/>
                <a:cs typeface="Arial"/>
              </a:rPr>
              <a:t>cầu </a:t>
            </a:r>
            <a:r>
              <a:rPr sz="2000" spc="-5" dirty="0">
                <a:latin typeface="Arial"/>
                <a:cs typeface="Arial"/>
              </a:rPr>
              <a:t>về</a:t>
            </a:r>
            <a:r>
              <a:rPr sz="2000" spc="-95" dirty="0">
                <a:latin typeface="Arial"/>
                <a:cs typeface="Arial"/>
              </a:rPr>
              <a:t> </a:t>
            </a:r>
            <a:r>
              <a:rPr sz="2000" dirty="0">
                <a:latin typeface="Arial"/>
                <a:cs typeface="Arial"/>
              </a:rPr>
              <a:t>cơ</a:t>
            </a:r>
          </a:p>
          <a:p>
            <a:pPr marL="355600"/>
            <a:r>
              <a:rPr sz="2000" dirty="0">
                <a:latin typeface="Arial"/>
                <a:cs typeface="Arial"/>
              </a:rPr>
              <a:t>sở </a:t>
            </a:r>
            <a:r>
              <a:rPr sz="2000" spc="-5" dirty="0">
                <a:latin typeface="Arial"/>
                <a:cs typeface="Arial"/>
              </a:rPr>
              <a:t>hạ </a:t>
            </a:r>
            <a:r>
              <a:rPr sz="2000" dirty="0">
                <a:latin typeface="Arial"/>
                <a:cs typeface="Arial"/>
              </a:rPr>
              <a:t>tầng và các công cụ cần</a:t>
            </a:r>
            <a:r>
              <a:rPr sz="2000" spc="-145" dirty="0">
                <a:latin typeface="Arial"/>
                <a:cs typeface="Arial"/>
              </a:rPr>
              <a:t> </a:t>
            </a:r>
            <a:r>
              <a:rPr sz="2000" dirty="0">
                <a:latin typeface="Arial"/>
                <a:cs typeface="Arial"/>
              </a:rPr>
              <a:t>thiết</a:t>
            </a:r>
          </a:p>
          <a:p>
            <a:pPr marL="12700" marR="5080">
              <a:spcBef>
                <a:spcPts val="480"/>
              </a:spcBef>
              <a:tabLst>
                <a:tab pos="354965" algn="l"/>
                <a:tab pos="355600" algn="l"/>
              </a:tabLst>
            </a:pPr>
            <a:r>
              <a:rPr sz="2000" dirty="0">
                <a:latin typeface="Arial"/>
                <a:cs typeface="Arial"/>
              </a:rPr>
              <a:t>7. Tạo mối </a:t>
            </a:r>
            <a:r>
              <a:rPr sz="2000" spc="-5" dirty="0">
                <a:latin typeface="Arial"/>
                <a:cs typeface="Arial"/>
              </a:rPr>
              <a:t>liên hệ giữa </a:t>
            </a:r>
            <a:r>
              <a:rPr sz="2000" dirty="0">
                <a:latin typeface="Arial"/>
                <a:cs typeface="Arial"/>
              </a:rPr>
              <a:t>yêu cầu khách </a:t>
            </a:r>
            <a:r>
              <a:rPr sz="2000" spc="-5" dirty="0">
                <a:latin typeface="Arial"/>
                <a:cs typeface="Arial"/>
              </a:rPr>
              <a:t>hàng </a:t>
            </a:r>
            <a:r>
              <a:rPr sz="2000" dirty="0">
                <a:latin typeface="Arial"/>
                <a:cs typeface="Arial"/>
              </a:rPr>
              <a:t>và các trường hợp kiểm thử  </a:t>
            </a:r>
            <a:r>
              <a:rPr sz="2000" spc="-5" dirty="0">
                <a:latin typeface="Arial"/>
                <a:cs typeface="Arial"/>
              </a:rPr>
              <a:t>để </a:t>
            </a:r>
            <a:r>
              <a:rPr sz="2000" dirty="0">
                <a:latin typeface="Arial"/>
                <a:cs typeface="Arial"/>
              </a:rPr>
              <a:t>kiểm soát được </a:t>
            </a:r>
            <a:r>
              <a:rPr sz="2000" spc="-5" dirty="0">
                <a:latin typeface="Arial"/>
                <a:cs typeface="Arial"/>
              </a:rPr>
              <a:t>hoạt động </a:t>
            </a:r>
            <a:r>
              <a:rPr sz="2000" dirty="0">
                <a:latin typeface="Arial"/>
                <a:cs typeface="Arial"/>
              </a:rPr>
              <a:t>kiểm thử và sự thay </a:t>
            </a:r>
            <a:r>
              <a:rPr sz="2000" spc="-5" dirty="0">
                <a:latin typeface="Arial"/>
                <a:cs typeface="Arial"/>
              </a:rPr>
              <a:t>đổi </a:t>
            </a:r>
            <a:r>
              <a:rPr sz="2000" spc="-5" dirty="0" err="1">
                <a:latin typeface="Arial"/>
                <a:cs typeface="Arial"/>
              </a:rPr>
              <a:t>yêu</a:t>
            </a:r>
            <a:r>
              <a:rPr sz="2000" spc="-5" dirty="0">
                <a:latin typeface="Arial"/>
                <a:cs typeface="Arial"/>
              </a:rPr>
              <a:t> </a:t>
            </a:r>
            <a:r>
              <a:rPr sz="2000" dirty="0" err="1">
                <a:latin typeface="Arial"/>
                <a:cs typeface="Arial"/>
              </a:rPr>
              <a:t>cầu</a:t>
            </a:r>
            <a:endParaRPr sz="2000" dirty="0">
              <a:latin typeface="Arial"/>
              <a:cs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2</a:t>
            </a:r>
            <a:r>
              <a:rPr lang="en-US" sz="3600" spc="-5" dirty="0"/>
              <a:t>.Ph</a:t>
            </a:r>
            <a:r>
              <a:rPr sz="3600" dirty="0"/>
              <a:t>ân </a:t>
            </a:r>
            <a:r>
              <a:rPr sz="3600" spc="-5" dirty="0"/>
              <a:t>tích và </a:t>
            </a:r>
            <a:r>
              <a:rPr sz="3600" dirty="0"/>
              <a:t>thiết </a:t>
            </a:r>
            <a:r>
              <a:rPr sz="3600" spc="-5" dirty="0"/>
              <a:t>kế kiểm</a:t>
            </a:r>
            <a:r>
              <a:rPr sz="3600" spc="-55" dirty="0"/>
              <a:t> </a:t>
            </a:r>
            <a:r>
              <a:rPr sz="3600" dirty="0"/>
              <a:t>thử</a:t>
            </a:r>
          </a:p>
        </p:txBody>
      </p:sp>
      <p:sp>
        <p:nvSpPr>
          <p:cNvPr id="3" name="object 3"/>
          <p:cNvSpPr txBox="1"/>
          <p:nvPr/>
        </p:nvSpPr>
        <p:spPr>
          <a:xfrm>
            <a:off x="2954461" y="1566586"/>
            <a:ext cx="7847330" cy="2961067"/>
          </a:xfrm>
          <a:prstGeom prst="rect">
            <a:avLst/>
          </a:prstGeom>
        </p:spPr>
        <p:txBody>
          <a:bodyPr vert="horz" wrap="square" lIns="0" tIns="105410" rIns="0" bIns="0" rtlCol="0">
            <a:spAutoFit/>
          </a:bodyPr>
          <a:lstStyle/>
          <a:p>
            <a:pPr marL="355600" indent="-342900">
              <a:spcBef>
                <a:spcPts val="830"/>
              </a:spcBef>
              <a:buChar char="•"/>
              <a:tabLst>
                <a:tab pos="354965" algn="l"/>
                <a:tab pos="355600" algn="l"/>
              </a:tabLst>
            </a:pPr>
            <a:r>
              <a:rPr sz="2400" spc="-5" dirty="0">
                <a:latin typeface="Arial"/>
                <a:cs typeface="Arial"/>
              </a:rPr>
              <a:t>Các </a:t>
            </a:r>
            <a:r>
              <a:rPr sz="2400" dirty="0">
                <a:latin typeface="Arial"/>
                <a:cs typeface="Arial"/>
              </a:rPr>
              <a:t>test </a:t>
            </a:r>
            <a:r>
              <a:rPr sz="2400" spc="-5" dirty="0">
                <a:latin typeface="Arial"/>
                <a:cs typeface="Arial"/>
              </a:rPr>
              <a:t>case </a:t>
            </a:r>
            <a:r>
              <a:rPr sz="2400" dirty="0">
                <a:latin typeface="Arial"/>
                <a:cs typeface="Arial"/>
              </a:rPr>
              <a:t>cần</a:t>
            </a:r>
            <a:r>
              <a:rPr sz="2400" spc="-25" dirty="0">
                <a:latin typeface="Arial"/>
                <a:cs typeface="Arial"/>
              </a:rPr>
              <a:t> </a:t>
            </a:r>
            <a:r>
              <a:rPr sz="2400" spc="-5" dirty="0">
                <a:latin typeface="Arial"/>
                <a:cs typeface="Arial"/>
              </a:rPr>
              <a:t>được:</a:t>
            </a:r>
            <a:endParaRPr sz="2400" dirty="0">
              <a:latin typeface="Arial"/>
              <a:cs typeface="Arial"/>
            </a:endParaRPr>
          </a:p>
          <a:p>
            <a:pPr marL="756285" marR="5080" lvl="1" indent="-287020">
              <a:spcBef>
                <a:spcPts val="680"/>
              </a:spcBef>
              <a:buChar char="–"/>
              <a:tabLst>
                <a:tab pos="756920" algn="l"/>
              </a:tabLst>
            </a:pPr>
            <a:r>
              <a:rPr sz="2400" spc="-5" dirty="0">
                <a:latin typeface="Arial"/>
                <a:cs typeface="Arial"/>
              </a:rPr>
              <a:t>Xem xét lại </a:t>
            </a:r>
            <a:r>
              <a:rPr sz="2400" dirty="0">
                <a:latin typeface="Arial"/>
                <a:cs typeface="Arial"/>
              </a:rPr>
              <a:t>bởi </a:t>
            </a:r>
            <a:r>
              <a:rPr sz="2400" spc="-5" dirty="0">
                <a:latin typeface="Arial"/>
                <a:cs typeface="Arial"/>
              </a:rPr>
              <a:t>Project Leader, Developer có  liên quan, các </a:t>
            </a:r>
            <a:r>
              <a:rPr sz="2400" dirty="0">
                <a:latin typeface="Arial"/>
                <a:cs typeface="Arial"/>
              </a:rPr>
              <a:t>Testers </a:t>
            </a:r>
            <a:r>
              <a:rPr sz="2400" spc="-5" dirty="0">
                <a:latin typeface="Arial"/>
                <a:cs typeface="Arial"/>
              </a:rPr>
              <a:t>khác, Test </a:t>
            </a:r>
            <a:r>
              <a:rPr sz="2400" dirty="0">
                <a:latin typeface="Arial"/>
                <a:cs typeface="Arial"/>
              </a:rPr>
              <a:t>Leader,  </a:t>
            </a:r>
            <a:r>
              <a:rPr sz="2400" spc="-5" dirty="0">
                <a:latin typeface="Arial"/>
                <a:cs typeface="Arial"/>
              </a:rPr>
              <a:t>Business Analysis </a:t>
            </a:r>
            <a:r>
              <a:rPr sz="2400" dirty="0">
                <a:latin typeface="Arial"/>
                <a:cs typeface="Arial"/>
              </a:rPr>
              <a:t>và</a:t>
            </a:r>
            <a:r>
              <a:rPr sz="2400" spc="30" dirty="0">
                <a:latin typeface="Arial"/>
                <a:cs typeface="Arial"/>
              </a:rPr>
              <a:t> </a:t>
            </a:r>
            <a:r>
              <a:rPr sz="2400" spc="-5" dirty="0">
                <a:latin typeface="Arial"/>
                <a:cs typeface="Arial"/>
              </a:rPr>
              <a:t>Customer.</a:t>
            </a:r>
            <a:endParaRPr sz="2400" dirty="0">
              <a:latin typeface="Arial"/>
              <a:cs typeface="Arial"/>
            </a:endParaRPr>
          </a:p>
          <a:p>
            <a:pPr marL="756285" lvl="1" indent="-287020">
              <a:spcBef>
                <a:spcPts val="675"/>
              </a:spcBef>
              <a:buChar char="–"/>
              <a:tabLst>
                <a:tab pos="756920" algn="l"/>
              </a:tabLst>
            </a:pPr>
            <a:r>
              <a:rPr sz="2400" spc="-10" dirty="0">
                <a:latin typeface="Arial"/>
                <a:cs typeface="Arial"/>
              </a:rPr>
              <a:t>Chấp </a:t>
            </a:r>
            <a:r>
              <a:rPr sz="2400" spc="-5" dirty="0">
                <a:latin typeface="Arial"/>
                <a:cs typeface="Arial"/>
              </a:rPr>
              <a:t>thuận </a:t>
            </a:r>
            <a:r>
              <a:rPr sz="2400" spc="-10" dirty="0">
                <a:latin typeface="Arial"/>
                <a:cs typeface="Arial"/>
              </a:rPr>
              <a:t>bởi </a:t>
            </a:r>
            <a:r>
              <a:rPr sz="2400" spc="-5" dirty="0">
                <a:latin typeface="Arial"/>
                <a:cs typeface="Arial"/>
              </a:rPr>
              <a:t>Test </a:t>
            </a:r>
            <a:r>
              <a:rPr sz="2400" dirty="0">
                <a:latin typeface="Arial"/>
                <a:cs typeface="Arial"/>
              </a:rPr>
              <a:t>Leader hoặc</a:t>
            </a:r>
            <a:r>
              <a:rPr sz="2400" spc="114" dirty="0">
                <a:latin typeface="Arial"/>
                <a:cs typeface="Arial"/>
              </a:rPr>
              <a:t> </a:t>
            </a:r>
            <a:r>
              <a:rPr sz="2400" spc="-5" dirty="0">
                <a:latin typeface="Arial"/>
                <a:cs typeface="Arial"/>
              </a:rPr>
              <a:t>Customer</a:t>
            </a:r>
            <a:endParaRPr sz="2400" dirty="0">
              <a:latin typeface="Arial"/>
              <a:cs typeface="Arial"/>
            </a:endParaRPr>
          </a:p>
          <a:p>
            <a:pPr marL="355600" marR="16510" indent="-342900" algn="just">
              <a:spcBef>
                <a:spcPts val="715"/>
              </a:spcBef>
              <a:buChar char="•"/>
              <a:tabLst>
                <a:tab pos="355600" algn="l"/>
              </a:tabLst>
            </a:pPr>
            <a:r>
              <a:rPr sz="2400" dirty="0">
                <a:latin typeface="Arial"/>
                <a:cs typeface="Arial"/>
              </a:rPr>
              <a:t>Hiệu chỉnh/cập </a:t>
            </a:r>
            <a:r>
              <a:rPr sz="2400" spc="-5" dirty="0">
                <a:latin typeface="Arial"/>
                <a:cs typeface="Arial"/>
              </a:rPr>
              <a:t>nhật nếu </a:t>
            </a:r>
            <a:r>
              <a:rPr sz="2400" dirty="0">
                <a:latin typeface="Arial"/>
                <a:cs typeface="Arial"/>
              </a:rPr>
              <a:t>Tester </a:t>
            </a:r>
            <a:r>
              <a:rPr sz="2400" spc="-5" dirty="0">
                <a:latin typeface="Arial"/>
                <a:cs typeface="Arial"/>
              </a:rPr>
              <a:t>đã </a:t>
            </a:r>
            <a:r>
              <a:rPr sz="2400" spc="40" dirty="0">
                <a:latin typeface="Arial"/>
                <a:cs typeface="Arial"/>
              </a:rPr>
              <a:t>tìm</a:t>
            </a:r>
            <a:r>
              <a:rPr sz="2400" spc="-120" dirty="0">
                <a:latin typeface="Arial"/>
                <a:cs typeface="Arial"/>
              </a:rPr>
              <a:t> </a:t>
            </a:r>
            <a:r>
              <a:rPr sz="2400" spc="-5" dirty="0">
                <a:latin typeface="Arial"/>
                <a:cs typeface="Arial"/>
              </a:rPr>
              <a:t>được  những lỗi </a:t>
            </a:r>
            <a:r>
              <a:rPr sz="2400" dirty="0">
                <a:latin typeface="Arial"/>
                <a:cs typeface="Arial"/>
              </a:rPr>
              <a:t>mà không </a:t>
            </a:r>
            <a:r>
              <a:rPr sz="2400" spc="-5" dirty="0">
                <a:latin typeface="Arial"/>
                <a:cs typeface="Arial"/>
              </a:rPr>
              <a:t>nằm trong </a:t>
            </a:r>
            <a:r>
              <a:rPr sz="2400" dirty="0">
                <a:latin typeface="Arial"/>
                <a:cs typeface="Arial"/>
              </a:rPr>
              <a:t>các </a:t>
            </a:r>
            <a:r>
              <a:rPr sz="2400" spc="-5" dirty="0">
                <a:latin typeface="Arial"/>
                <a:cs typeface="Arial"/>
              </a:rPr>
              <a:t>testcase  hiện</a:t>
            </a:r>
            <a:r>
              <a:rPr sz="2400" spc="-20" dirty="0">
                <a:latin typeface="Arial"/>
                <a:cs typeface="Arial"/>
              </a:rPr>
              <a:t> </a:t>
            </a:r>
            <a:r>
              <a:rPr sz="2400" dirty="0">
                <a:latin typeface="Arial"/>
                <a:cs typeface="Arial"/>
              </a:rPr>
              <a:t>có.</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3</a:t>
            </a:r>
            <a:r>
              <a:rPr lang="en-US" sz="3600" spc="-5" dirty="0"/>
              <a:t>.</a:t>
            </a:r>
            <a:r>
              <a:rPr sz="3600" spc="-5" dirty="0"/>
              <a:t>Thực hiện kiểm</a:t>
            </a:r>
            <a:r>
              <a:rPr sz="3600" spc="-45" dirty="0"/>
              <a:t> </a:t>
            </a:r>
            <a:r>
              <a:rPr sz="3600" dirty="0"/>
              <a:t>thử</a:t>
            </a:r>
          </a:p>
        </p:txBody>
      </p:sp>
      <p:sp>
        <p:nvSpPr>
          <p:cNvPr id="3" name="object 3"/>
          <p:cNvSpPr txBox="1"/>
          <p:nvPr/>
        </p:nvSpPr>
        <p:spPr>
          <a:xfrm>
            <a:off x="2798749" y="1439032"/>
            <a:ext cx="8128634" cy="3979936"/>
          </a:xfrm>
          <a:prstGeom prst="rect">
            <a:avLst/>
          </a:prstGeom>
        </p:spPr>
        <p:txBody>
          <a:bodyPr vert="horz" wrap="square" lIns="0" tIns="106045" rIns="0" bIns="0" rtlCol="0">
            <a:spAutoFit/>
          </a:bodyPr>
          <a:lstStyle/>
          <a:p>
            <a:pPr marL="12700">
              <a:spcBef>
                <a:spcPts val="835"/>
              </a:spcBef>
              <a:tabLst>
                <a:tab pos="354965" algn="l"/>
                <a:tab pos="355600" algn="l"/>
              </a:tabLst>
            </a:pPr>
            <a:r>
              <a:rPr sz="2400" dirty="0">
                <a:latin typeface="Arial"/>
                <a:cs typeface="Arial"/>
              </a:rPr>
              <a:t>Thực </a:t>
            </a:r>
            <a:r>
              <a:rPr sz="2400" spc="-5" dirty="0">
                <a:latin typeface="Arial"/>
                <a:cs typeface="Arial"/>
              </a:rPr>
              <a:t>hiện </a:t>
            </a:r>
            <a:r>
              <a:rPr sz="2400" dirty="0">
                <a:latin typeface="Arial"/>
                <a:cs typeface="Arial"/>
              </a:rPr>
              <a:t>kiểm thử </a:t>
            </a:r>
            <a:r>
              <a:rPr sz="2400" spc="-5" dirty="0">
                <a:latin typeface="Arial"/>
                <a:cs typeface="Arial"/>
              </a:rPr>
              <a:t>là quá </a:t>
            </a:r>
            <a:r>
              <a:rPr sz="2400" spc="25" dirty="0">
                <a:latin typeface="Arial"/>
                <a:cs typeface="Arial"/>
              </a:rPr>
              <a:t>trình </a:t>
            </a:r>
            <a:r>
              <a:rPr sz="2400" spc="-5" dirty="0">
                <a:latin typeface="Arial"/>
                <a:cs typeface="Arial"/>
              </a:rPr>
              <a:t>bao</a:t>
            </a:r>
            <a:r>
              <a:rPr sz="2400" spc="-80" dirty="0">
                <a:latin typeface="Arial"/>
                <a:cs typeface="Arial"/>
              </a:rPr>
              <a:t> </a:t>
            </a:r>
            <a:r>
              <a:rPr sz="2400" spc="-5" dirty="0">
                <a:latin typeface="Arial"/>
                <a:cs typeface="Arial"/>
              </a:rPr>
              <a:t>gồm:</a:t>
            </a:r>
            <a:endParaRPr sz="2400" dirty="0">
              <a:latin typeface="Arial"/>
              <a:cs typeface="Arial"/>
            </a:endParaRPr>
          </a:p>
          <a:p>
            <a:pPr marL="756285" marR="5080" lvl="1" indent="-287020">
              <a:spcBef>
                <a:spcPts val="685"/>
              </a:spcBef>
              <a:buChar char="–"/>
              <a:tabLst>
                <a:tab pos="756920" algn="l"/>
              </a:tabLst>
            </a:pPr>
            <a:r>
              <a:rPr sz="2400" spc="-5" dirty="0">
                <a:latin typeface="Arial"/>
                <a:cs typeface="Arial"/>
              </a:rPr>
              <a:t>Phát triển </a:t>
            </a:r>
            <a:r>
              <a:rPr sz="2400" dirty="0">
                <a:latin typeface="Arial"/>
                <a:cs typeface="Arial"/>
              </a:rPr>
              <a:t>và </a:t>
            </a:r>
            <a:r>
              <a:rPr sz="2400" spc="-10" dirty="0">
                <a:latin typeface="Arial"/>
                <a:cs typeface="Arial"/>
              </a:rPr>
              <a:t>đặt </a:t>
            </a:r>
            <a:r>
              <a:rPr sz="2400" spc="-5" dirty="0">
                <a:latin typeface="Arial"/>
                <a:cs typeface="Arial"/>
              </a:rPr>
              <a:t>thứ tự ưu tiên cho các thủ tục  kiểm thử (test </a:t>
            </a:r>
            <a:r>
              <a:rPr sz="2400" dirty="0">
                <a:latin typeface="Arial"/>
                <a:cs typeface="Arial"/>
              </a:rPr>
              <a:t>case/suite), </a:t>
            </a:r>
            <a:r>
              <a:rPr sz="2400" spc="-5" dirty="0">
                <a:latin typeface="Arial"/>
                <a:cs typeface="Arial"/>
              </a:rPr>
              <a:t>tạo dữ liệu kiểm thử  </a:t>
            </a:r>
            <a:r>
              <a:rPr sz="2400" dirty="0">
                <a:latin typeface="Arial"/>
                <a:cs typeface="Arial"/>
              </a:rPr>
              <a:t>(test data), </a:t>
            </a:r>
            <a:r>
              <a:rPr sz="2400" spc="-5" dirty="0">
                <a:latin typeface="Arial"/>
                <a:cs typeface="Arial"/>
              </a:rPr>
              <a:t>chuẩn </a:t>
            </a:r>
            <a:r>
              <a:rPr sz="2400" dirty="0">
                <a:latin typeface="Arial"/>
                <a:cs typeface="Arial"/>
              </a:rPr>
              <a:t>bị </a:t>
            </a:r>
            <a:r>
              <a:rPr sz="2400" spc="-5" dirty="0">
                <a:latin typeface="Arial"/>
                <a:cs typeface="Arial"/>
              </a:rPr>
              <a:t>các dụng cụ kiểm thử nếu  có </a:t>
            </a:r>
            <a:r>
              <a:rPr sz="2400" dirty="0">
                <a:latin typeface="Arial"/>
                <a:cs typeface="Arial"/>
              </a:rPr>
              <a:t>(test </a:t>
            </a:r>
            <a:r>
              <a:rPr sz="2400" spc="-5" dirty="0">
                <a:latin typeface="Arial"/>
                <a:cs typeface="Arial"/>
              </a:rPr>
              <a:t>harness), viết kịch bản kiểm thử tự  động(test </a:t>
            </a:r>
            <a:r>
              <a:rPr sz="2400" dirty="0">
                <a:latin typeface="Arial"/>
                <a:cs typeface="Arial"/>
              </a:rPr>
              <a:t>scripts), </a:t>
            </a:r>
            <a:r>
              <a:rPr sz="2400" spc="-5" dirty="0">
                <a:latin typeface="Arial"/>
                <a:cs typeface="Arial"/>
              </a:rPr>
              <a:t>chuẩn </a:t>
            </a:r>
            <a:r>
              <a:rPr sz="2400" dirty="0">
                <a:latin typeface="Arial"/>
                <a:cs typeface="Arial"/>
              </a:rPr>
              <a:t>bị </a:t>
            </a:r>
            <a:r>
              <a:rPr sz="2400" spc="-5" dirty="0">
                <a:latin typeface="Arial"/>
                <a:cs typeface="Arial"/>
              </a:rPr>
              <a:t>môi trường</a:t>
            </a:r>
            <a:r>
              <a:rPr sz="2400" spc="65" dirty="0">
                <a:latin typeface="Arial"/>
                <a:cs typeface="Arial"/>
              </a:rPr>
              <a:t> </a:t>
            </a:r>
            <a:r>
              <a:rPr sz="2400" spc="-5" dirty="0">
                <a:latin typeface="Arial"/>
                <a:cs typeface="Arial"/>
              </a:rPr>
              <a:t>kiểm</a:t>
            </a:r>
            <a:endParaRPr sz="2400" dirty="0">
              <a:latin typeface="Arial"/>
              <a:cs typeface="Arial"/>
            </a:endParaRPr>
          </a:p>
          <a:p>
            <a:pPr marL="756285"/>
            <a:r>
              <a:rPr sz="2400" spc="-5" dirty="0">
                <a:latin typeface="Arial"/>
                <a:cs typeface="Arial"/>
              </a:rPr>
              <a:t>thử (test</a:t>
            </a:r>
            <a:r>
              <a:rPr sz="2400" spc="-15" dirty="0">
                <a:latin typeface="Arial"/>
                <a:cs typeface="Arial"/>
              </a:rPr>
              <a:t> </a:t>
            </a:r>
            <a:r>
              <a:rPr sz="2400" spc="-5" dirty="0">
                <a:latin typeface="Arial"/>
                <a:cs typeface="Arial"/>
              </a:rPr>
              <a:t>enviroment)</a:t>
            </a:r>
            <a:endParaRPr sz="2400" dirty="0">
              <a:latin typeface="Arial"/>
              <a:cs typeface="Arial"/>
            </a:endParaRPr>
          </a:p>
          <a:p>
            <a:pPr marL="756285" marR="127635" lvl="1" indent="-287020">
              <a:spcBef>
                <a:spcPts val="675"/>
              </a:spcBef>
              <a:buChar char="–"/>
              <a:tabLst>
                <a:tab pos="756920" algn="l"/>
              </a:tabLst>
            </a:pPr>
            <a:r>
              <a:rPr sz="2400" spc="-10" dirty="0">
                <a:latin typeface="Arial"/>
                <a:cs typeface="Arial"/>
              </a:rPr>
              <a:t>Chạy </a:t>
            </a:r>
            <a:r>
              <a:rPr sz="2400" spc="-5" dirty="0">
                <a:latin typeface="Arial"/>
                <a:cs typeface="Arial"/>
              </a:rPr>
              <a:t>thử một thành </a:t>
            </a:r>
            <a:r>
              <a:rPr sz="2400" dirty="0">
                <a:latin typeface="Arial"/>
                <a:cs typeface="Arial"/>
              </a:rPr>
              <a:t>phần </a:t>
            </a:r>
            <a:r>
              <a:rPr sz="2400" spc="-5" dirty="0">
                <a:latin typeface="Arial"/>
                <a:cs typeface="Arial"/>
              </a:rPr>
              <a:t>chức năng hay cả  một hệ thống dựa </a:t>
            </a:r>
            <a:r>
              <a:rPr sz="2400" dirty="0">
                <a:latin typeface="Arial"/>
                <a:cs typeface="Arial"/>
              </a:rPr>
              <a:t>trên </a:t>
            </a:r>
            <a:r>
              <a:rPr sz="2400" spc="-5" dirty="0">
                <a:latin typeface="Arial"/>
                <a:cs typeface="Arial"/>
              </a:rPr>
              <a:t>các sản phẩm, tài liệu  đã chuẩn </a:t>
            </a:r>
            <a:r>
              <a:rPr sz="2400" dirty="0">
                <a:latin typeface="Arial"/>
                <a:cs typeface="Arial"/>
              </a:rPr>
              <a:t>bị </a:t>
            </a:r>
            <a:r>
              <a:rPr sz="2400" spc="-5" dirty="0">
                <a:latin typeface="Arial"/>
                <a:cs typeface="Arial"/>
              </a:rPr>
              <a:t>ở bước </a:t>
            </a:r>
            <a:r>
              <a:rPr sz="2400" dirty="0">
                <a:latin typeface="Arial"/>
                <a:cs typeface="Arial"/>
              </a:rPr>
              <a:t>trên </a:t>
            </a:r>
            <a:r>
              <a:rPr sz="2400" spc="-5" dirty="0">
                <a:latin typeface="Arial"/>
                <a:cs typeface="Arial"/>
              </a:rPr>
              <a:t>nhằm </a:t>
            </a:r>
            <a:r>
              <a:rPr sz="2400" spc="-10" dirty="0">
                <a:latin typeface="Arial"/>
                <a:cs typeface="Arial"/>
              </a:rPr>
              <a:t>đưa </a:t>
            </a:r>
            <a:r>
              <a:rPr sz="2400" spc="-5" dirty="0">
                <a:latin typeface="Arial"/>
                <a:cs typeface="Arial"/>
              </a:rPr>
              <a:t>ra kết quả  thực</a:t>
            </a:r>
            <a:r>
              <a:rPr sz="2400" spc="-10" dirty="0">
                <a:latin typeface="Arial"/>
                <a:cs typeface="Arial"/>
              </a:rPr>
              <a:t> </a:t>
            </a:r>
            <a:r>
              <a:rPr sz="2400" spc="-5" dirty="0">
                <a:latin typeface="Arial"/>
                <a:cs typeface="Arial"/>
              </a:rPr>
              <a:t>tế</a:t>
            </a:r>
            <a:endParaRPr sz="2400" dirty="0">
              <a:latin typeface="Arial"/>
              <a:cs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3</a:t>
            </a:r>
            <a:r>
              <a:rPr lang="en-US" sz="3600" spc="-5" dirty="0"/>
              <a:t>.</a:t>
            </a:r>
            <a:r>
              <a:rPr sz="3600" spc="-5" dirty="0"/>
              <a:t>Thực hiện kiểm</a:t>
            </a:r>
            <a:r>
              <a:rPr sz="3600" spc="-45" dirty="0"/>
              <a:t> </a:t>
            </a:r>
            <a:r>
              <a:rPr sz="3600" dirty="0"/>
              <a:t>thử</a:t>
            </a:r>
          </a:p>
        </p:txBody>
      </p:sp>
      <p:sp>
        <p:nvSpPr>
          <p:cNvPr id="3" name="object 3"/>
          <p:cNvSpPr txBox="1"/>
          <p:nvPr/>
        </p:nvSpPr>
        <p:spPr>
          <a:xfrm>
            <a:off x="2641380" y="1237597"/>
            <a:ext cx="7966709" cy="1609415"/>
          </a:xfrm>
          <a:prstGeom prst="rect">
            <a:avLst/>
          </a:prstGeom>
        </p:spPr>
        <p:txBody>
          <a:bodyPr vert="horz" wrap="square" lIns="0" tIns="105410" rIns="0" bIns="0" rtlCol="0">
            <a:spAutoFit/>
          </a:bodyPr>
          <a:lstStyle/>
          <a:p>
            <a:pPr marL="12700">
              <a:spcBef>
                <a:spcPts val="830"/>
              </a:spcBef>
              <a:tabLst>
                <a:tab pos="354965" algn="l"/>
                <a:tab pos="355600" algn="l"/>
              </a:tabLst>
            </a:pPr>
            <a:r>
              <a:rPr sz="3000" spc="-5" dirty="0">
                <a:latin typeface="Arial"/>
                <a:cs typeface="Arial"/>
              </a:rPr>
              <a:t>Mục </a:t>
            </a:r>
            <a:r>
              <a:rPr sz="3000" dirty="0">
                <a:latin typeface="Arial"/>
                <a:cs typeface="Arial"/>
              </a:rPr>
              <a:t>tiêu </a:t>
            </a:r>
            <a:r>
              <a:rPr sz="3000" spc="-5" dirty="0">
                <a:latin typeface="Arial"/>
                <a:cs typeface="Arial"/>
              </a:rPr>
              <a:t>của </a:t>
            </a:r>
            <a:r>
              <a:rPr sz="3000" spc="-5" dirty="0" err="1">
                <a:latin typeface="Arial"/>
                <a:cs typeface="Arial"/>
              </a:rPr>
              <a:t>chuẩn</a:t>
            </a:r>
            <a:r>
              <a:rPr sz="3000" spc="-5" dirty="0">
                <a:latin typeface="Arial"/>
                <a:cs typeface="Arial"/>
              </a:rPr>
              <a:t> </a:t>
            </a:r>
            <a:r>
              <a:rPr sz="3000" spc="35" dirty="0" err="1">
                <a:latin typeface="Arial"/>
                <a:cs typeface="Arial"/>
              </a:rPr>
              <a:t>b</a:t>
            </a:r>
            <a:r>
              <a:rPr lang="en-US" sz="3000" spc="35" dirty="0" err="1">
                <a:latin typeface="Arial"/>
                <a:cs typeface="Arial"/>
              </a:rPr>
              <a:t>ị</a:t>
            </a:r>
            <a:r>
              <a:rPr sz="3000" spc="35" dirty="0">
                <a:latin typeface="Arial"/>
                <a:cs typeface="Arial"/>
              </a:rPr>
              <a:t> </a:t>
            </a:r>
            <a:r>
              <a:rPr sz="3000" dirty="0">
                <a:latin typeface="Arial"/>
                <a:cs typeface="Arial"/>
              </a:rPr>
              <a:t>và </a:t>
            </a:r>
            <a:r>
              <a:rPr sz="3000" spc="-5" dirty="0">
                <a:latin typeface="Arial"/>
                <a:cs typeface="Arial"/>
              </a:rPr>
              <a:t>thực hiện </a:t>
            </a:r>
            <a:r>
              <a:rPr sz="3000" dirty="0">
                <a:latin typeface="Arial"/>
                <a:cs typeface="Arial"/>
              </a:rPr>
              <a:t>kiểm</a:t>
            </a:r>
            <a:r>
              <a:rPr sz="3000" spc="-100" dirty="0">
                <a:latin typeface="Arial"/>
                <a:cs typeface="Arial"/>
              </a:rPr>
              <a:t> </a:t>
            </a:r>
            <a:r>
              <a:rPr sz="3000" dirty="0">
                <a:latin typeface="Arial"/>
                <a:cs typeface="Arial"/>
              </a:rPr>
              <a:t>thử</a:t>
            </a:r>
          </a:p>
          <a:p>
            <a:pPr marL="756285" lvl="1" indent="-287020">
              <a:spcBef>
                <a:spcPts val="680"/>
              </a:spcBef>
              <a:buChar char="–"/>
              <a:tabLst>
                <a:tab pos="756920" algn="l"/>
              </a:tabLst>
            </a:pPr>
            <a:r>
              <a:rPr sz="2800" spc="-5" dirty="0">
                <a:latin typeface="Arial"/>
                <a:cs typeface="Arial"/>
              </a:rPr>
              <a:t>Xây dựng được các thủ </a:t>
            </a:r>
            <a:r>
              <a:rPr sz="2800" dirty="0">
                <a:latin typeface="Arial"/>
                <a:cs typeface="Arial"/>
              </a:rPr>
              <a:t>tục </a:t>
            </a:r>
            <a:r>
              <a:rPr sz="2800" spc="-5" dirty="0">
                <a:latin typeface="Arial"/>
                <a:cs typeface="Arial"/>
              </a:rPr>
              <a:t>kiểm</a:t>
            </a:r>
            <a:r>
              <a:rPr sz="2800" spc="45" dirty="0">
                <a:latin typeface="Arial"/>
                <a:cs typeface="Arial"/>
              </a:rPr>
              <a:t> </a:t>
            </a:r>
            <a:r>
              <a:rPr sz="2800" spc="-5" dirty="0">
                <a:latin typeface="Arial"/>
                <a:cs typeface="Arial"/>
              </a:rPr>
              <a:t>thử</a:t>
            </a:r>
            <a:endParaRPr sz="2800" dirty="0">
              <a:latin typeface="Arial"/>
              <a:cs typeface="Arial"/>
            </a:endParaRPr>
          </a:p>
          <a:p>
            <a:pPr marL="756285" lvl="1" indent="-287020">
              <a:spcBef>
                <a:spcPts val="675"/>
              </a:spcBef>
              <a:buChar char="–"/>
              <a:tabLst>
                <a:tab pos="756920" algn="l"/>
              </a:tabLst>
            </a:pPr>
            <a:r>
              <a:rPr sz="2800" spc="-5" dirty="0">
                <a:latin typeface="Arial"/>
                <a:cs typeface="Arial"/>
              </a:rPr>
              <a:t>Cài đặt </a:t>
            </a:r>
            <a:r>
              <a:rPr sz="2800" spc="-10" dirty="0">
                <a:latin typeface="Arial"/>
                <a:cs typeface="Arial"/>
              </a:rPr>
              <a:t>môi </a:t>
            </a:r>
            <a:r>
              <a:rPr sz="2800" spc="-5" dirty="0">
                <a:latin typeface="Arial"/>
                <a:cs typeface="Arial"/>
              </a:rPr>
              <a:t>trường và dữ </a:t>
            </a:r>
            <a:r>
              <a:rPr sz="2800" dirty="0">
                <a:latin typeface="Arial"/>
                <a:cs typeface="Arial"/>
              </a:rPr>
              <a:t>liệu </a:t>
            </a:r>
            <a:r>
              <a:rPr sz="2800" spc="-5" dirty="0">
                <a:latin typeface="Arial"/>
                <a:cs typeface="Arial"/>
              </a:rPr>
              <a:t>kiểm</a:t>
            </a:r>
            <a:r>
              <a:rPr sz="2800" spc="80" dirty="0">
                <a:latin typeface="Arial"/>
                <a:cs typeface="Arial"/>
              </a:rPr>
              <a:t> </a:t>
            </a:r>
            <a:r>
              <a:rPr sz="2800" spc="-5" dirty="0">
                <a:latin typeface="Arial"/>
                <a:cs typeface="Arial"/>
              </a:rPr>
              <a:t>thử</a:t>
            </a:r>
            <a:endParaRPr sz="2800" dirty="0">
              <a:latin typeface="Arial"/>
              <a:cs typeface="Arial"/>
            </a:endParaRPr>
          </a:p>
        </p:txBody>
      </p:sp>
      <p:sp>
        <p:nvSpPr>
          <p:cNvPr id="4" name="object 4"/>
          <p:cNvSpPr/>
          <p:nvPr/>
        </p:nvSpPr>
        <p:spPr>
          <a:xfrm>
            <a:off x="3548067" y="2971801"/>
            <a:ext cx="7926734" cy="269229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z="3600" spc="-5" dirty="0"/>
              <a:t>2.2.3 Thực hiện kiểm</a:t>
            </a:r>
            <a:r>
              <a:rPr sz="3600" spc="-55" dirty="0"/>
              <a:t> </a:t>
            </a:r>
            <a:r>
              <a:rPr sz="3600" dirty="0"/>
              <a:t>thử</a:t>
            </a:r>
            <a:endParaRPr sz="3600"/>
          </a:p>
        </p:txBody>
      </p:sp>
      <p:sp>
        <p:nvSpPr>
          <p:cNvPr id="3" name="object 3"/>
          <p:cNvSpPr txBox="1"/>
          <p:nvPr/>
        </p:nvSpPr>
        <p:spPr>
          <a:xfrm>
            <a:off x="2740771" y="1083454"/>
            <a:ext cx="8561705" cy="5300169"/>
          </a:xfrm>
          <a:prstGeom prst="rect">
            <a:avLst/>
          </a:prstGeom>
        </p:spPr>
        <p:txBody>
          <a:bodyPr vert="horz" wrap="square" lIns="0" tIns="82550" rIns="0" bIns="0" rtlCol="0">
            <a:spAutoFit/>
          </a:bodyPr>
          <a:lstStyle/>
          <a:p>
            <a:pPr marL="12700" algn="just">
              <a:spcBef>
                <a:spcPts val="650"/>
              </a:spcBef>
              <a:tabLst>
                <a:tab pos="354965" algn="l"/>
                <a:tab pos="355600" algn="l"/>
              </a:tabLst>
            </a:pPr>
            <a:r>
              <a:rPr sz="2300" dirty="0">
                <a:latin typeface="Arial"/>
                <a:cs typeface="Arial"/>
              </a:rPr>
              <a:t>Nhiệm </a:t>
            </a:r>
            <a:r>
              <a:rPr sz="2300" spc="-10" dirty="0">
                <a:latin typeface="Arial"/>
                <a:cs typeface="Arial"/>
              </a:rPr>
              <a:t>vụ </a:t>
            </a:r>
            <a:r>
              <a:rPr sz="2300" dirty="0">
                <a:latin typeface="Arial"/>
                <a:cs typeface="Arial"/>
              </a:rPr>
              <a:t>chính của thực </a:t>
            </a:r>
            <a:r>
              <a:rPr sz="2300" spc="-5" dirty="0">
                <a:latin typeface="Arial"/>
                <a:cs typeface="Arial"/>
              </a:rPr>
              <a:t>hiện </a:t>
            </a:r>
            <a:r>
              <a:rPr sz="2300" dirty="0">
                <a:latin typeface="Arial"/>
                <a:cs typeface="Arial"/>
              </a:rPr>
              <a:t>kiểm</a:t>
            </a:r>
            <a:r>
              <a:rPr sz="2300" spc="-140" dirty="0">
                <a:latin typeface="Arial"/>
                <a:cs typeface="Arial"/>
              </a:rPr>
              <a:t> </a:t>
            </a:r>
            <a:r>
              <a:rPr sz="2300" dirty="0">
                <a:latin typeface="Arial"/>
                <a:cs typeface="Arial"/>
              </a:rPr>
              <a:t>thử:</a:t>
            </a:r>
          </a:p>
          <a:p>
            <a:pPr marL="335280" indent="-323215" algn="just">
              <a:spcBef>
                <a:spcPts val="550"/>
              </a:spcBef>
              <a:buAutoNum type="arabicPeriod"/>
              <a:tabLst>
                <a:tab pos="335915" algn="l"/>
              </a:tabLst>
            </a:pPr>
            <a:r>
              <a:rPr sz="2300" dirty="0">
                <a:latin typeface="Arial"/>
                <a:cs typeface="Arial"/>
              </a:rPr>
              <a:t>Phát triển </a:t>
            </a:r>
            <a:r>
              <a:rPr sz="2300" spc="-10" dirty="0">
                <a:latin typeface="Arial"/>
                <a:cs typeface="Arial"/>
              </a:rPr>
              <a:t>và </a:t>
            </a:r>
            <a:r>
              <a:rPr sz="2300" spc="-5" dirty="0">
                <a:latin typeface="Arial"/>
                <a:cs typeface="Arial"/>
              </a:rPr>
              <a:t>xét thứ </a:t>
            </a:r>
            <a:r>
              <a:rPr sz="2300" dirty="0">
                <a:latin typeface="Arial"/>
                <a:cs typeface="Arial"/>
              </a:rPr>
              <a:t>tự ưu tiên cho các </a:t>
            </a:r>
            <a:r>
              <a:rPr sz="2300" spc="20" dirty="0">
                <a:latin typeface="Arial"/>
                <a:cs typeface="Arial"/>
              </a:rPr>
              <a:t>tình </a:t>
            </a:r>
            <a:r>
              <a:rPr sz="2300" dirty="0">
                <a:latin typeface="Arial"/>
                <a:cs typeface="Arial"/>
              </a:rPr>
              <a:t>huống kiểm</a:t>
            </a:r>
            <a:r>
              <a:rPr sz="2300" spc="-215" dirty="0">
                <a:latin typeface="Arial"/>
                <a:cs typeface="Arial"/>
              </a:rPr>
              <a:t> </a:t>
            </a:r>
            <a:r>
              <a:rPr sz="2300" dirty="0">
                <a:latin typeface="Arial"/>
                <a:cs typeface="Arial"/>
              </a:rPr>
              <a:t>thử,</a:t>
            </a:r>
          </a:p>
          <a:p>
            <a:pPr marL="12700" algn="just">
              <a:spcBef>
                <a:spcPts val="5"/>
              </a:spcBef>
            </a:pPr>
            <a:r>
              <a:rPr sz="2300" dirty="0">
                <a:latin typeface="Arial"/>
                <a:cs typeface="Arial"/>
              </a:rPr>
              <a:t>tạo </a:t>
            </a:r>
            <a:r>
              <a:rPr sz="2300" spc="-5" dirty="0">
                <a:latin typeface="Arial"/>
                <a:cs typeface="Arial"/>
              </a:rPr>
              <a:t>dữ </a:t>
            </a:r>
            <a:r>
              <a:rPr sz="2300" dirty="0">
                <a:latin typeface="Arial"/>
                <a:cs typeface="Arial"/>
              </a:rPr>
              <a:t>liệu </a:t>
            </a:r>
            <a:r>
              <a:rPr sz="2300" spc="-5" dirty="0">
                <a:latin typeface="Arial"/>
                <a:cs typeface="Arial"/>
              </a:rPr>
              <a:t>và </a:t>
            </a:r>
            <a:r>
              <a:rPr sz="2300" dirty="0">
                <a:latin typeface="Arial"/>
                <a:cs typeface="Arial"/>
              </a:rPr>
              <a:t>chuẩn bị các công cụ kiểm thử, </a:t>
            </a:r>
            <a:r>
              <a:rPr sz="2300" spc="-5" dirty="0">
                <a:latin typeface="Arial"/>
                <a:cs typeface="Arial"/>
              </a:rPr>
              <a:t>viết </a:t>
            </a:r>
            <a:r>
              <a:rPr sz="2300" dirty="0">
                <a:latin typeface="Arial"/>
                <a:cs typeface="Arial"/>
              </a:rPr>
              <a:t>các </a:t>
            </a:r>
            <a:r>
              <a:rPr sz="2300" spc="20" dirty="0">
                <a:latin typeface="Arial"/>
                <a:cs typeface="Arial"/>
              </a:rPr>
              <a:t>tình</a:t>
            </a:r>
            <a:r>
              <a:rPr sz="2300" spc="-185" dirty="0">
                <a:latin typeface="Arial"/>
                <a:cs typeface="Arial"/>
              </a:rPr>
              <a:t> </a:t>
            </a:r>
            <a:r>
              <a:rPr sz="2300" spc="-5" dirty="0">
                <a:latin typeface="Arial"/>
                <a:cs typeface="Arial"/>
              </a:rPr>
              <a:t>huống</a:t>
            </a:r>
            <a:endParaRPr sz="2300" dirty="0">
              <a:latin typeface="Arial"/>
              <a:cs typeface="Arial"/>
            </a:endParaRPr>
          </a:p>
          <a:p>
            <a:pPr marL="12700" algn="just"/>
            <a:r>
              <a:rPr sz="2300" dirty="0">
                <a:latin typeface="Arial"/>
                <a:cs typeface="Arial"/>
              </a:rPr>
              <a:t>kiểm thử tự</a:t>
            </a:r>
            <a:r>
              <a:rPr sz="2300" spc="-60" dirty="0">
                <a:latin typeface="Arial"/>
                <a:cs typeface="Arial"/>
              </a:rPr>
              <a:t> </a:t>
            </a:r>
            <a:r>
              <a:rPr sz="2300" dirty="0">
                <a:latin typeface="Arial"/>
                <a:cs typeface="Arial"/>
              </a:rPr>
              <a:t>động</a:t>
            </a:r>
          </a:p>
          <a:p>
            <a:pPr marL="12700" marR="125095" algn="just">
              <a:spcBef>
                <a:spcPts val="550"/>
              </a:spcBef>
              <a:buAutoNum type="arabicPeriod" startAt="2"/>
              <a:tabLst>
                <a:tab pos="335915" algn="l"/>
              </a:tabLst>
            </a:pPr>
            <a:r>
              <a:rPr sz="2300" spc="-5" dirty="0">
                <a:latin typeface="Arial"/>
                <a:cs typeface="Arial"/>
              </a:rPr>
              <a:t>Xây </a:t>
            </a:r>
            <a:r>
              <a:rPr sz="2300" dirty="0">
                <a:latin typeface="Arial"/>
                <a:cs typeface="Arial"/>
              </a:rPr>
              <a:t>dựng các </a:t>
            </a:r>
            <a:r>
              <a:rPr sz="2300" spc="-5" dirty="0">
                <a:latin typeface="Arial"/>
                <a:cs typeface="Arial"/>
              </a:rPr>
              <a:t>bộ </a:t>
            </a:r>
            <a:r>
              <a:rPr sz="2300" dirty="0">
                <a:latin typeface="Arial"/>
                <a:cs typeface="Arial"/>
              </a:rPr>
              <a:t>kiểm thử từ các </a:t>
            </a:r>
            <a:r>
              <a:rPr sz="2300" spc="20" dirty="0">
                <a:latin typeface="Arial"/>
                <a:cs typeface="Arial"/>
              </a:rPr>
              <a:t>tình </a:t>
            </a:r>
            <a:r>
              <a:rPr sz="2300" dirty="0">
                <a:latin typeface="Arial"/>
                <a:cs typeface="Arial"/>
              </a:rPr>
              <a:t>huống kiểm thử </a:t>
            </a:r>
            <a:r>
              <a:rPr sz="2300" spc="-5" dirty="0">
                <a:latin typeface="Arial"/>
                <a:cs typeface="Arial"/>
              </a:rPr>
              <a:t>để</a:t>
            </a:r>
            <a:r>
              <a:rPr sz="2300" spc="-245" dirty="0">
                <a:latin typeface="Arial"/>
                <a:cs typeface="Arial"/>
              </a:rPr>
              <a:t> </a:t>
            </a:r>
            <a:r>
              <a:rPr sz="2300" dirty="0">
                <a:latin typeface="Arial"/>
                <a:cs typeface="Arial"/>
              </a:rPr>
              <a:t>kiểm  thử </a:t>
            </a:r>
            <a:r>
              <a:rPr sz="2300" spc="-5" dirty="0">
                <a:latin typeface="Arial"/>
                <a:cs typeface="Arial"/>
              </a:rPr>
              <a:t>đạt hiệu quả</a:t>
            </a:r>
            <a:r>
              <a:rPr sz="2300" spc="-75" dirty="0">
                <a:latin typeface="Arial"/>
                <a:cs typeface="Arial"/>
              </a:rPr>
              <a:t> </a:t>
            </a:r>
            <a:r>
              <a:rPr sz="2300" dirty="0">
                <a:latin typeface="Arial"/>
                <a:cs typeface="Arial"/>
              </a:rPr>
              <a:t>nhất</a:t>
            </a:r>
          </a:p>
          <a:p>
            <a:pPr marL="335280" indent="-323215" algn="just">
              <a:spcBef>
                <a:spcPts val="555"/>
              </a:spcBef>
              <a:buAutoNum type="arabicPeriod" startAt="2"/>
              <a:tabLst>
                <a:tab pos="335915" algn="l"/>
              </a:tabLst>
            </a:pPr>
            <a:r>
              <a:rPr sz="2300" spc="-5" dirty="0">
                <a:latin typeface="Arial"/>
                <a:cs typeface="Arial"/>
              </a:rPr>
              <a:t>Cài đặt và </a:t>
            </a:r>
            <a:r>
              <a:rPr sz="2300" dirty="0">
                <a:latin typeface="Arial"/>
                <a:cs typeface="Arial"/>
              </a:rPr>
              <a:t>kiểm tra môi trường kiểm</a:t>
            </a:r>
            <a:r>
              <a:rPr sz="2300" spc="-135" dirty="0">
                <a:latin typeface="Arial"/>
                <a:cs typeface="Arial"/>
              </a:rPr>
              <a:t> </a:t>
            </a:r>
            <a:r>
              <a:rPr sz="2300" dirty="0">
                <a:latin typeface="Arial"/>
                <a:cs typeface="Arial"/>
              </a:rPr>
              <a:t>thử</a:t>
            </a:r>
          </a:p>
          <a:p>
            <a:pPr marL="335280" indent="-323215" algn="just">
              <a:spcBef>
                <a:spcPts val="555"/>
              </a:spcBef>
              <a:buAutoNum type="arabicPeriod" startAt="2"/>
              <a:tabLst>
                <a:tab pos="335915" algn="l"/>
              </a:tabLst>
            </a:pPr>
            <a:r>
              <a:rPr sz="2300" dirty="0">
                <a:latin typeface="Arial"/>
                <a:cs typeface="Arial"/>
              </a:rPr>
              <a:t>Thực </a:t>
            </a:r>
            <a:r>
              <a:rPr sz="2300" spc="-5" dirty="0">
                <a:latin typeface="Arial"/>
                <a:cs typeface="Arial"/>
              </a:rPr>
              <a:t>hiện </a:t>
            </a:r>
            <a:r>
              <a:rPr sz="2300" dirty="0">
                <a:latin typeface="Arial"/>
                <a:cs typeface="Arial"/>
              </a:rPr>
              <a:t>kiểm thử cho một </a:t>
            </a:r>
            <a:r>
              <a:rPr sz="2300" spc="-5" dirty="0">
                <a:latin typeface="Arial"/>
                <a:cs typeface="Arial"/>
              </a:rPr>
              <a:t>bộ, hoặc </a:t>
            </a:r>
            <a:r>
              <a:rPr sz="2300" dirty="0">
                <a:latin typeface="Arial"/>
                <a:cs typeface="Arial"/>
              </a:rPr>
              <a:t>theo</a:t>
            </a:r>
            <a:r>
              <a:rPr sz="2300" spc="-195" dirty="0">
                <a:latin typeface="Arial"/>
                <a:cs typeface="Arial"/>
              </a:rPr>
              <a:t> </a:t>
            </a:r>
            <a:r>
              <a:rPr sz="2300" dirty="0">
                <a:latin typeface="Arial"/>
                <a:cs typeface="Arial"/>
              </a:rPr>
              <a:t>các</a:t>
            </a:r>
          </a:p>
          <a:p>
            <a:pPr marL="335280" indent="-323215" algn="just">
              <a:spcBef>
                <a:spcPts val="550"/>
              </a:spcBef>
              <a:buAutoNum type="arabicPeriod" startAt="2"/>
              <a:tabLst>
                <a:tab pos="335915" algn="l"/>
              </a:tabLst>
            </a:pPr>
            <a:r>
              <a:rPr sz="2300" dirty="0">
                <a:latin typeface="Arial"/>
                <a:cs typeface="Arial"/>
              </a:rPr>
              <a:t>Ghi </a:t>
            </a:r>
            <a:r>
              <a:rPr sz="2300" spc="-5" dirty="0">
                <a:latin typeface="Arial"/>
                <a:cs typeface="Arial"/>
              </a:rPr>
              <a:t>lại </a:t>
            </a:r>
            <a:r>
              <a:rPr sz="2300" dirty="0">
                <a:latin typeface="Arial"/>
                <a:cs typeface="Arial"/>
              </a:rPr>
              <a:t>kết </a:t>
            </a:r>
            <a:r>
              <a:rPr sz="2300" spc="-5" dirty="0">
                <a:latin typeface="Arial"/>
                <a:cs typeface="Arial"/>
              </a:rPr>
              <a:t>quả </a:t>
            </a:r>
            <a:r>
              <a:rPr sz="2300" dirty="0">
                <a:latin typeface="Arial"/>
                <a:cs typeface="Arial"/>
              </a:rPr>
              <a:t>của kiểm</a:t>
            </a:r>
            <a:r>
              <a:rPr sz="2300" spc="-95" dirty="0">
                <a:latin typeface="Arial"/>
                <a:cs typeface="Arial"/>
              </a:rPr>
              <a:t> </a:t>
            </a:r>
            <a:r>
              <a:rPr sz="2300" dirty="0">
                <a:latin typeface="Arial"/>
                <a:cs typeface="Arial"/>
              </a:rPr>
              <a:t>thử</a:t>
            </a:r>
          </a:p>
          <a:p>
            <a:pPr marL="335280" indent="-323215" algn="just">
              <a:spcBef>
                <a:spcPts val="550"/>
              </a:spcBef>
              <a:buAutoNum type="arabicPeriod" startAt="2"/>
              <a:tabLst>
                <a:tab pos="335915" algn="l"/>
              </a:tabLst>
            </a:pPr>
            <a:r>
              <a:rPr sz="2300" dirty="0">
                <a:latin typeface="Arial"/>
                <a:cs typeface="Arial"/>
              </a:rPr>
              <a:t>So sánh kết </a:t>
            </a:r>
            <a:r>
              <a:rPr sz="2300" spc="-5" dirty="0">
                <a:latin typeface="Arial"/>
                <a:cs typeface="Arial"/>
              </a:rPr>
              <a:t>quả </a:t>
            </a:r>
            <a:r>
              <a:rPr sz="2300" dirty="0">
                <a:latin typeface="Arial"/>
                <a:cs typeface="Arial"/>
              </a:rPr>
              <a:t>kiểm thử thực thế </a:t>
            </a:r>
            <a:r>
              <a:rPr sz="2300" spc="-5" dirty="0">
                <a:latin typeface="Arial"/>
                <a:cs typeface="Arial"/>
              </a:rPr>
              <a:t>với </a:t>
            </a:r>
            <a:r>
              <a:rPr sz="2300" dirty="0">
                <a:latin typeface="Arial"/>
                <a:cs typeface="Arial"/>
              </a:rPr>
              <a:t>kết </a:t>
            </a:r>
            <a:r>
              <a:rPr sz="2300" spc="-5" dirty="0">
                <a:latin typeface="Arial"/>
                <a:cs typeface="Arial"/>
              </a:rPr>
              <a:t>quả </a:t>
            </a:r>
            <a:r>
              <a:rPr sz="2300" dirty="0">
                <a:latin typeface="Arial"/>
                <a:cs typeface="Arial"/>
              </a:rPr>
              <a:t>mong</a:t>
            </a:r>
            <a:r>
              <a:rPr sz="2300" spc="-200" dirty="0">
                <a:latin typeface="Arial"/>
                <a:cs typeface="Arial"/>
              </a:rPr>
              <a:t> </a:t>
            </a:r>
            <a:r>
              <a:rPr sz="2300" spc="-5" dirty="0">
                <a:latin typeface="Arial"/>
                <a:cs typeface="Arial"/>
              </a:rPr>
              <a:t>đợi</a:t>
            </a:r>
            <a:endParaRPr sz="2300" dirty="0">
              <a:latin typeface="Arial"/>
              <a:cs typeface="Arial"/>
            </a:endParaRPr>
          </a:p>
          <a:p>
            <a:pPr marL="335280" indent="-323215" algn="just">
              <a:spcBef>
                <a:spcPts val="555"/>
              </a:spcBef>
              <a:buAutoNum type="arabicPeriod" startAt="2"/>
              <a:tabLst>
                <a:tab pos="335915" algn="l"/>
              </a:tabLst>
            </a:pPr>
            <a:r>
              <a:rPr sz="2300" dirty="0">
                <a:latin typeface="Arial"/>
                <a:cs typeface="Arial"/>
              </a:rPr>
              <a:t>Báo cáo sự cố </a:t>
            </a:r>
            <a:r>
              <a:rPr sz="2300" spc="-10" dirty="0">
                <a:latin typeface="Arial"/>
                <a:cs typeface="Arial"/>
              </a:rPr>
              <a:t>và </a:t>
            </a:r>
            <a:r>
              <a:rPr sz="2300" spc="-5" dirty="0">
                <a:latin typeface="Arial"/>
                <a:cs typeface="Arial"/>
              </a:rPr>
              <a:t>phân tích </a:t>
            </a:r>
            <a:r>
              <a:rPr sz="2300" dirty="0">
                <a:latin typeface="Arial"/>
                <a:cs typeface="Arial"/>
              </a:rPr>
              <a:t>nguyên</a:t>
            </a:r>
            <a:r>
              <a:rPr sz="2300" spc="-114" dirty="0">
                <a:latin typeface="Arial"/>
                <a:cs typeface="Arial"/>
              </a:rPr>
              <a:t> </a:t>
            </a:r>
            <a:r>
              <a:rPr sz="2300" dirty="0">
                <a:latin typeface="Arial"/>
                <a:cs typeface="Arial"/>
              </a:rPr>
              <a:t>nhân</a:t>
            </a:r>
          </a:p>
          <a:p>
            <a:pPr marL="12700" marR="5080" algn="just">
              <a:spcBef>
                <a:spcPts val="555"/>
              </a:spcBef>
              <a:buAutoNum type="arabicPeriod" startAt="2"/>
              <a:tabLst>
                <a:tab pos="335915" algn="l"/>
              </a:tabLst>
            </a:pPr>
            <a:r>
              <a:rPr sz="2300" spc="-5" dirty="0">
                <a:latin typeface="Arial"/>
                <a:cs typeface="Arial"/>
              </a:rPr>
              <a:t>Lặp </a:t>
            </a:r>
            <a:r>
              <a:rPr sz="2300" spc="-70" dirty="0">
                <a:latin typeface="Arial"/>
                <a:cs typeface="Arial"/>
              </a:rPr>
              <a:t>lại </a:t>
            </a:r>
            <a:r>
              <a:rPr sz="2300" spc="-5" dirty="0">
                <a:latin typeface="Arial"/>
                <a:cs typeface="Arial"/>
              </a:rPr>
              <a:t>hoạt </a:t>
            </a:r>
            <a:r>
              <a:rPr sz="2300" dirty="0">
                <a:latin typeface="Arial"/>
                <a:cs typeface="Arial"/>
              </a:rPr>
              <a:t>động kiểm thử cho mỗi sự cố đã được </a:t>
            </a:r>
            <a:r>
              <a:rPr sz="2300" spc="-5" dirty="0">
                <a:latin typeface="Arial"/>
                <a:cs typeface="Arial"/>
              </a:rPr>
              <a:t>xác </a:t>
            </a:r>
            <a:r>
              <a:rPr sz="2300" dirty="0">
                <a:latin typeface="Arial"/>
                <a:cs typeface="Arial"/>
              </a:rPr>
              <a:t>định  </a:t>
            </a:r>
            <a:r>
              <a:rPr sz="2300" spc="-5" dirty="0">
                <a:latin typeface="Arial"/>
                <a:cs typeface="Arial"/>
              </a:rPr>
              <a:t>hoặc </a:t>
            </a:r>
            <a:r>
              <a:rPr sz="2300" dirty="0">
                <a:latin typeface="Arial"/>
                <a:cs typeface="Arial"/>
              </a:rPr>
              <a:t>kiểm tra </a:t>
            </a:r>
            <a:r>
              <a:rPr sz="2300" spc="-70" dirty="0">
                <a:latin typeface="Arial"/>
                <a:cs typeface="Arial"/>
              </a:rPr>
              <a:t>lại </a:t>
            </a:r>
            <a:r>
              <a:rPr sz="2300" spc="-5" dirty="0">
                <a:latin typeface="Arial"/>
                <a:cs typeface="Arial"/>
              </a:rPr>
              <a:t>để xác </a:t>
            </a:r>
            <a:r>
              <a:rPr sz="2300" dirty="0">
                <a:latin typeface="Arial"/>
                <a:cs typeface="Arial"/>
              </a:rPr>
              <a:t>nhận </a:t>
            </a:r>
            <a:r>
              <a:rPr sz="2300" spc="-70" dirty="0">
                <a:latin typeface="Arial"/>
                <a:cs typeface="Arial"/>
              </a:rPr>
              <a:t>lỗi </a:t>
            </a:r>
            <a:r>
              <a:rPr sz="2300" spc="-5" dirty="0">
                <a:latin typeface="Arial"/>
                <a:cs typeface="Arial"/>
              </a:rPr>
              <a:t>xảy </a:t>
            </a:r>
            <a:r>
              <a:rPr sz="2300" dirty="0">
                <a:latin typeface="Arial"/>
                <a:cs typeface="Arial"/>
              </a:rPr>
              <a:t>ra không </a:t>
            </a:r>
            <a:r>
              <a:rPr sz="2300" spc="-5" dirty="0" err="1">
                <a:latin typeface="Arial"/>
                <a:cs typeface="Arial"/>
              </a:rPr>
              <a:t>ảnh</a:t>
            </a:r>
            <a:r>
              <a:rPr sz="2300" spc="-5" dirty="0">
                <a:latin typeface="Arial"/>
                <a:cs typeface="Arial"/>
              </a:rPr>
              <a:t> </a:t>
            </a:r>
            <a:r>
              <a:rPr sz="2300" dirty="0" err="1">
                <a:latin typeface="Arial"/>
                <a:cs typeface="Arial"/>
              </a:rPr>
              <a:t>hưởng</a:t>
            </a:r>
            <a:endParaRPr sz="2300" dirty="0">
              <a:latin typeface="Arial"/>
              <a:cs typeface="Arial"/>
            </a:endParaRPr>
          </a:p>
        </p:txBody>
      </p:sp>
      <p:sp>
        <p:nvSpPr>
          <p:cNvPr id="5" name="object 5"/>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26</a:t>
            </a:r>
            <a:endParaRPr sz="1000">
              <a:latin typeface="Arial"/>
              <a:cs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a:t>3</a:t>
            </a:r>
            <a:r>
              <a:rPr lang="en-US" spc="-5" dirty="0"/>
              <a:t>.</a:t>
            </a:r>
            <a:r>
              <a:rPr spc="-5" dirty="0"/>
              <a:t>Thực hiện kiểm</a:t>
            </a:r>
            <a:r>
              <a:rPr spc="-45" dirty="0"/>
              <a:t> </a:t>
            </a:r>
            <a:r>
              <a:rPr dirty="0"/>
              <a:t>thử</a:t>
            </a:r>
          </a:p>
        </p:txBody>
      </p:sp>
      <p:sp>
        <p:nvSpPr>
          <p:cNvPr id="3" name="object 3"/>
          <p:cNvSpPr/>
          <p:nvPr/>
        </p:nvSpPr>
        <p:spPr>
          <a:xfrm>
            <a:off x="3231875" y="1563757"/>
            <a:ext cx="7248525" cy="42005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Quy </a:t>
            </a:r>
            <a:r>
              <a:rPr spc="-40" dirty="0"/>
              <a:t>Trình </a:t>
            </a:r>
            <a:r>
              <a:rPr spc="-5" dirty="0"/>
              <a:t>xử lý</a:t>
            </a:r>
            <a:r>
              <a:rPr spc="20" dirty="0"/>
              <a:t> </a:t>
            </a:r>
            <a:r>
              <a:rPr spc="-5" dirty="0"/>
              <a:t>lỗi</a:t>
            </a:r>
            <a:endParaRPr/>
          </a:p>
        </p:txBody>
      </p:sp>
      <p:sp>
        <p:nvSpPr>
          <p:cNvPr id="3" name="object 3"/>
          <p:cNvSpPr/>
          <p:nvPr/>
        </p:nvSpPr>
        <p:spPr>
          <a:xfrm>
            <a:off x="3358185" y="1597509"/>
            <a:ext cx="7115175" cy="45053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4</a:t>
            </a:r>
            <a:r>
              <a:rPr lang="en-US" sz="3600" spc="-5" dirty="0"/>
              <a:t>.</a:t>
            </a:r>
            <a:r>
              <a:rPr sz="3600" spc="-5" dirty="0"/>
              <a:t> </a:t>
            </a:r>
            <a:r>
              <a:rPr sz="3600" dirty="0" err="1"/>
              <a:t>Báo</a:t>
            </a:r>
            <a:r>
              <a:rPr sz="3600" dirty="0"/>
              <a:t> cáo </a:t>
            </a:r>
            <a:r>
              <a:rPr sz="3600" spc="-5" dirty="0"/>
              <a:t>và đánh </a:t>
            </a:r>
            <a:r>
              <a:rPr sz="3600" dirty="0"/>
              <a:t>giá </a:t>
            </a:r>
            <a:r>
              <a:rPr sz="3600" spc="-5" dirty="0"/>
              <a:t>kiểm</a:t>
            </a:r>
            <a:r>
              <a:rPr sz="3600" spc="-80" dirty="0"/>
              <a:t> </a:t>
            </a:r>
            <a:r>
              <a:rPr sz="3600" dirty="0"/>
              <a:t>thử</a:t>
            </a:r>
          </a:p>
        </p:txBody>
      </p:sp>
      <p:sp>
        <p:nvSpPr>
          <p:cNvPr id="3" name="object 3"/>
          <p:cNvSpPr txBox="1"/>
          <p:nvPr/>
        </p:nvSpPr>
        <p:spPr>
          <a:xfrm>
            <a:off x="2745741" y="1264864"/>
            <a:ext cx="8297545" cy="4667945"/>
          </a:xfrm>
          <a:prstGeom prst="rect">
            <a:avLst/>
          </a:prstGeom>
        </p:spPr>
        <p:txBody>
          <a:bodyPr vert="horz" wrap="square" lIns="0" tIns="12700" rIns="0" bIns="0" rtlCol="0">
            <a:spAutoFit/>
          </a:bodyPr>
          <a:lstStyle/>
          <a:p>
            <a:pPr marL="355600" marR="540385" indent="-342900">
              <a:spcBef>
                <a:spcPts val="100"/>
              </a:spcBef>
              <a:buChar char="•"/>
              <a:tabLst>
                <a:tab pos="354965" algn="l"/>
                <a:tab pos="355600" algn="l"/>
              </a:tabLst>
            </a:pPr>
            <a:r>
              <a:rPr sz="2500" dirty="0">
                <a:latin typeface="Arial"/>
                <a:cs typeface="Arial"/>
              </a:rPr>
              <a:t>Báo cáo và </a:t>
            </a:r>
            <a:r>
              <a:rPr sz="2500" spc="-5" dirty="0">
                <a:latin typeface="Arial"/>
                <a:cs typeface="Arial"/>
              </a:rPr>
              <a:t>đánh giá </a:t>
            </a:r>
            <a:r>
              <a:rPr sz="2500" dirty="0">
                <a:latin typeface="Arial"/>
                <a:cs typeface="Arial"/>
              </a:rPr>
              <a:t>kiểm thử </a:t>
            </a:r>
            <a:r>
              <a:rPr sz="2500" spc="-5" dirty="0">
                <a:latin typeface="Arial"/>
                <a:cs typeface="Arial"/>
              </a:rPr>
              <a:t>là hoạt động đánh  giá </a:t>
            </a:r>
            <a:r>
              <a:rPr sz="2500" dirty="0">
                <a:latin typeface="Arial"/>
                <a:cs typeface="Arial"/>
              </a:rPr>
              <a:t>kết </a:t>
            </a:r>
            <a:r>
              <a:rPr sz="2500" spc="-5" dirty="0">
                <a:latin typeface="Arial"/>
                <a:cs typeface="Arial"/>
              </a:rPr>
              <a:t>quả </a:t>
            </a:r>
            <a:r>
              <a:rPr sz="2500" dirty="0">
                <a:latin typeface="Arial"/>
                <a:cs typeface="Arial"/>
              </a:rPr>
              <a:t>kiểm thử so với mục tiêu </a:t>
            </a:r>
            <a:r>
              <a:rPr sz="2500" spc="-5" dirty="0">
                <a:latin typeface="Arial"/>
                <a:cs typeface="Arial"/>
              </a:rPr>
              <a:t>đã đề</a:t>
            </a:r>
            <a:r>
              <a:rPr sz="2500" spc="-55" dirty="0">
                <a:latin typeface="Arial"/>
                <a:cs typeface="Arial"/>
              </a:rPr>
              <a:t> </a:t>
            </a:r>
            <a:r>
              <a:rPr sz="2500" spc="-5" dirty="0">
                <a:latin typeface="Arial"/>
                <a:cs typeface="Arial"/>
              </a:rPr>
              <a:t>ra</a:t>
            </a:r>
            <a:endParaRPr sz="2500" dirty="0">
              <a:latin typeface="Arial"/>
              <a:cs typeface="Arial"/>
            </a:endParaRPr>
          </a:p>
          <a:p>
            <a:pPr marL="355600" marR="252095" indent="-342900">
              <a:spcBef>
                <a:spcPts val="650"/>
              </a:spcBef>
              <a:buChar char="•"/>
              <a:tabLst>
                <a:tab pos="354965" algn="l"/>
                <a:tab pos="355600" algn="l"/>
              </a:tabLst>
            </a:pPr>
            <a:r>
              <a:rPr sz="2500" dirty="0">
                <a:latin typeface="Arial"/>
                <a:cs typeface="Arial"/>
              </a:rPr>
              <a:t>Mục tiêu chính: </a:t>
            </a:r>
            <a:r>
              <a:rPr sz="2500" spc="-5" dirty="0">
                <a:latin typeface="Arial"/>
                <a:cs typeface="Arial"/>
              </a:rPr>
              <a:t>Để đánh giá việc </a:t>
            </a:r>
            <a:r>
              <a:rPr sz="2500" dirty="0">
                <a:latin typeface="Arial"/>
                <a:cs typeface="Arial"/>
              </a:rPr>
              <a:t>kiểm thử </a:t>
            </a:r>
            <a:r>
              <a:rPr sz="2500" spc="-5" dirty="0">
                <a:latin typeface="Arial"/>
                <a:cs typeface="Arial"/>
              </a:rPr>
              <a:t>như </a:t>
            </a:r>
            <a:r>
              <a:rPr sz="2500" dirty="0">
                <a:latin typeface="Arial"/>
                <a:cs typeface="Arial"/>
              </a:rPr>
              <a:t>thế  </a:t>
            </a:r>
            <a:r>
              <a:rPr sz="2500" spc="-5" dirty="0">
                <a:latin typeface="Arial"/>
                <a:cs typeface="Arial"/>
              </a:rPr>
              <a:t>nào là đủ </a:t>
            </a:r>
            <a:r>
              <a:rPr sz="2500" dirty="0">
                <a:latin typeface="Arial"/>
                <a:cs typeface="Arial"/>
              </a:rPr>
              <a:t>cho mỗi </a:t>
            </a:r>
            <a:r>
              <a:rPr sz="2500" spc="-5" dirty="0">
                <a:latin typeface="Arial"/>
                <a:cs typeface="Arial"/>
              </a:rPr>
              <a:t>giai đoạn kiểm</a:t>
            </a:r>
            <a:r>
              <a:rPr sz="2500" spc="-25" dirty="0">
                <a:latin typeface="Arial"/>
                <a:cs typeface="Arial"/>
              </a:rPr>
              <a:t> </a:t>
            </a:r>
            <a:r>
              <a:rPr sz="2500" dirty="0">
                <a:latin typeface="Arial"/>
                <a:cs typeface="Arial"/>
              </a:rPr>
              <a:t>thử</a:t>
            </a:r>
          </a:p>
          <a:p>
            <a:pPr marL="355600" indent="-342900">
              <a:spcBef>
                <a:spcPts val="645"/>
              </a:spcBef>
              <a:buChar char="•"/>
              <a:tabLst>
                <a:tab pos="354965" algn="l"/>
                <a:tab pos="355600" algn="l"/>
              </a:tabLst>
            </a:pPr>
            <a:r>
              <a:rPr sz="2500" spc="-5" dirty="0">
                <a:latin typeface="Arial"/>
                <a:cs typeface="Arial"/>
              </a:rPr>
              <a:t>3 nhiệm </a:t>
            </a:r>
            <a:r>
              <a:rPr sz="2500" dirty="0">
                <a:latin typeface="Arial"/>
                <a:cs typeface="Arial"/>
              </a:rPr>
              <a:t>vụ</a:t>
            </a:r>
            <a:r>
              <a:rPr sz="2500" spc="-15" dirty="0">
                <a:latin typeface="Arial"/>
                <a:cs typeface="Arial"/>
              </a:rPr>
              <a:t> </a:t>
            </a:r>
            <a:r>
              <a:rPr sz="2500" spc="-5" dirty="0">
                <a:latin typeface="Arial"/>
                <a:cs typeface="Arial"/>
              </a:rPr>
              <a:t>chính:</a:t>
            </a:r>
            <a:endParaRPr sz="2500" dirty="0">
              <a:latin typeface="Arial"/>
              <a:cs typeface="Arial"/>
            </a:endParaRPr>
          </a:p>
          <a:p>
            <a:pPr marL="756285" marR="124460" lvl="1" indent="-287020">
              <a:spcBef>
                <a:spcPts val="655"/>
              </a:spcBef>
              <a:buChar char="–"/>
              <a:tabLst>
                <a:tab pos="756920" algn="l"/>
              </a:tabLst>
            </a:pPr>
            <a:r>
              <a:rPr sz="2500" dirty="0">
                <a:latin typeface="Arial"/>
                <a:cs typeface="Arial"/>
              </a:rPr>
              <a:t>Kiểm tra các kết </a:t>
            </a:r>
            <a:r>
              <a:rPr sz="2500" spc="-5" dirty="0">
                <a:latin typeface="Arial"/>
                <a:cs typeface="Arial"/>
              </a:rPr>
              <a:t>quả kiểm </a:t>
            </a:r>
            <a:r>
              <a:rPr sz="2500" dirty="0">
                <a:latin typeface="Arial"/>
                <a:cs typeface="Arial"/>
              </a:rPr>
              <a:t>thử so với các tiêu</a:t>
            </a:r>
            <a:r>
              <a:rPr sz="2500" spc="-120" dirty="0">
                <a:latin typeface="Arial"/>
                <a:cs typeface="Arial"/>
              </a:rPr>
              <a:t> </a:t>
            </a:r>
            <a:r>
              <a:rPr sz="2500" dirty="0">
                <a:latin typeface="Arial"/>
                <a:cs typeface="Arial"/>
              </a:rPr>
              <a:t>chí  </a:t>
            </a:r>
            <a:r>
              <a:rPr sz="2500" spc="-5" dirty="0">
                <a:latin typeface="Arial"/>
                <a:cs typeface="Arial"/>
              </a:rPr>
              <a:t>dừng kiểm</a:t>
            </a:r>
            <a:r>
              <a:rPr sz="2500" spc="-20" dirty="0">
                <a:latin typeface="Arial"/>
                <a:cs typeface="Arial"/>
              </a:rPr>
              <a:t> </a:t>
            </a:r>
            <a:r>
              <a:rPr sz="2500" dirty="0">
                <a:latin typeface="Arial"/>
                <a:cs typeface="Arial"/>
              </a:rPr>
              <a:t>thử.</a:t>
            </a:r>
          </a:p>
          <a:p>
            <a:pPr marL="756285" marR="5080" lvl="1" indent="-287020">
              <a:spcBef>
                <a:spcPts val="645"/>
              </a:spcBef>
              <a:buChar char="–"/>
              <a:tabLst>
                <a:tab pos="756920" algn="l"/>
              </a:tabLst>
            </a:pPr>
            <a:r>
              <a:rPr sz="2500" spc="-5" dirty="0">
                <a:latin typeface="Arial"/>
                <a:cs typeface="Arial"/>
              </a:rPr>
              <a:t>Đánh giá </a:t>
            </a:r>
            <a:r>
              <a:rPr sz="2500" spc="25" dirty="0">
                <a:latin typeface="Arial"/>
                <a:cs typeface="Arial"/>
              </a:rPr>
              <a:t>tình </a:t>
            </a:r>
            <a:r>
              <a:rPr sz="2500" dirty="0">
                <a:latin typeface="Arial"/>
                <a:cs typeface="Arial"/>
              </a:rPr>
              <a:t>trạng </a:t>
            </a:r>
            <a:r>
              <a:rPr sz="2500" spc="-5" dirty="0">
                <a:latin typeface="Arial"/>
                <a:cs typeface="Arial"/>
              </a:rPr>
              <a:t>hiện </a:t>
            </a:r>
            <a:r>
              <a:rPr sz="2500" dirty="0">
                <a:latin typeface="Arial"/>
                <a:cs typeface="Arial"/>
              </a:rPr>
              <a:t>tại </a:t>
            </a:r>
            <a:r>
              <a:rPr sz="2500" spc="-5" dirty="0">
                <a:latin typeface="Arial"/>
                <a:cs typeface="Arial"/>
              </a:rPr>
              <a:t>để </a:t>
            </a:r>
            <a:r>
              <a:rPr sz="2500" dirty="0">
                <a:latin typeface="Arial"/>
                <a:cs typeface="Arial"/>
              </a:rPr>
              <a:t>tiến </a:t>
            </a:r>
            <a:r>
              <a:rPr sz="2500" spc="-5" dirty="0">
                <a:latin typeface="Arial"/>
                <a:cs typeface="Arial"/>
              </a:rPr>
              <a:t>hành </a:t>
            </a:r>
            <a:r>
              <a:rPr sz="2500" dirty="0">
                <a:latin typeface="Arial"/>
                <a:cs typeface="Arial"/>
              </a:rPr>
              <a:t>kiểm thử  thêm </a:t>
            </a:r>
            <a:r>
              <a:rPr sz="2500" spc="-5" dirty="0">
                <a:latin typeface="Arial"/>
                <a:cs typeface="Arial"/>
              </a:rPr>
              <a:t>nếu</a:t>
            </a:r>
            <a:r>
              <a:rPr sz="2500" spc="-20" dirty="0">
                <a:latin typeface="Arial"/>
                <a:cs typeface="Arial"/>
              </a:rPr>
              <a:t> </a:t>
            </a:r>
            <a:r>
              <a:rPr sz="2500" dirty="0">
                <a:latin typeface="Arial"/>
                <a:cs typeface="Arial"/>
              </a:rPr>
              <a:t>cần.</a:t>
            </a:r>
          </a:p>
          <a:p>
            <a:pPr marL="756285" marR="578485" lvl="1" indent="-287020">
              <a:spcBef>
                <a:spcPts val="650"/>
              </a:spcBef>
              <a:buChar char="–"/>
              <a:tabLst>
                <a:tab pos="756920" algn="l"/>
              </a:tabLst>
            </a:pPr>
            <a:r>
              <a:rPr sz="2500" dirty="0">
                <a:latin typeface="Arial"/>
                <a:cs typeface="Arial"/>
              </a:rPr>
              <a:t>Viết </a:t>
            </a:r>
            <a:r>
              <a:rPr sz="2500" spc="-5" dirty="0">
                <a:latin typeface="Arial"/>
                <a:cs typeface="Arial"/>
              </a:rPr>
              <a:t>bản báo </a:t>
            </a:r>
            <a:r>
              <a:rPr sz="2500" dirty="0">
                <a:latin typeface="Arial"/>
                <a:cs typeface="Arial"/>
              </a:rPr>
              <a:t>cáo tổng kết các </a:t>
            </a:r>
            <a:r>
              <a:rPr sz="2500" spc="-5" dirty="0">
                <a:latin typeface="Arial"/>
                <a:cs typeface="Arial"/>
              </a:rPr>
              <a:t>hoạt động kiểm  </a:t>
            </a:r>
            <a:r>
              <a:rPr sz="2500" dirty="0">
                <a:latin typeface="Arial"/>
                <a:cs typeface="Arial"/>
              </a:rPr>
              <a:t>thử cho các </a:t>
            </a:r>
            <a:r>
              <a:rPr sz="2500" spc="-5" dirty="0">
                <a:latin typeface="Arial"/>
                <a:cs typeface="Arial"/>
              </a:rPr>
              <a:t>bên liên</a:t>
            </a:r>
            <a:r>
              <a:rPr sz="2500" spc="-25" dirty="0">
                <a:latin typeface="Arial"/>
                <a:cs typeface="Arial"/>
              </a:rPr>
              <a:t> </a:t>
            </a:r>
            <a:r>
              <a:rPr sz="2500" spc="-5" dirty="0">
                <a:latin typeface="Arial"/>
                <a:cs typeface="Arial"/>
              </a:rPr>
              <a:t>quan</a:t>
            </a:r>
            <a:endParaRPr sz="2500" dirty="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1.1.2 </a:t>
            </a:r>
            <a:r>
              <a:rPr spc="-105" dirty="0"/>
              <a:t>Khái </a:t>
            </a:r>
            <a:r>
              <a:rPr spc="-5" dirty="0"/>
              <a:t>niệm lỗi, sai </a:t>
            </a:r>
            <a:r>
              <a:rPr dirty="0"/>
              <a:t>sót,</a:t>
            </a:r>
            <a:r>
              <a:rPr spc="565" dirty="0"/>
              <a:t> </a:t>
            </a:r>
            <a:r>
              <a:rPr spc="-5" dirty="0"/>
              <a:t>hỏng</a:t>
            </a:r>
          </a:p>
        </p:txBody>
      </p:sp>
      <p:sp>
        <p:nvSpPr>
          <p:cNvPr id="3" name="object 3"/>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12</a:t>
            </a:r>
            <a:endParaRPr sz="1000">
              <a:latin typeface="Arial"/>
              <a:cs typeface="Arial"/>
            </a:endParaRPr>
          </a:p>
        </p:txBody>
      </p:sp>
      <p:sp>
        <p:nvSpPr>
          <p:cNvPr id="4" name="object 4"/>
          <p:cNvSpPr/>
          <p:nvPr/>
        </p:nvSpPr>
        <p:spPr>
          <a:xfrm>
            <a:off x="3939768" y="1516545"/>
            <a:ext cx="7907675" cy="406924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z="3600" spc="-5" dirty="0"/>
              <a:t>2.2.4 </a:t>
            </a:r>
            <a:r>
              <a:rPr sz="3600" dirty="0"/>
              <a:t>Báo cáo </a:t>
            </a:r>
            <a:r>
              <a:rPr sz="3600" spc="-5" dirty="0"/>
              <a:t>và đánh </a:t>
            </a:r>
            <a:r>
              <a:rPr sz="3600" dirty="0"/>
              <a:t>giá </a:t>
            </a:r>
            <a:r>
              <a:rPr sz="3600" spc="-5" dirty="0"/>
              <a:t>kiểm</a:t>
            </a:r>
            <a:r>
              <a:rPr sz="3600" spc="-90" dirty="0"/>
              <a:t> </a:t>
            </a:r>
            <a:r>
              <a:rPr sz="3600" dirty="0"/>
              <a:t>thử</a:t>
            </a:r>
            <a:endParaRPr sz="3600"/>
          </a:p>
        </p:txBody>
      </p:sp>
      <p:sp>
        <p:nvSpPr>
          <p:cNvPr id="3" name="object 3"/>
          <p:cNvSpPr txBox="1">
            <a:spLocks noGrp="1"/>
          </p:cNvSpPr>
          <p:nvPr>
            <p:ph sz="quarter" idx="10"/>
          </p:nvPr>
        </p:nvSpPr>
        <p:spPr>
          <a:xfrm>
            <a:off x="2618961" y="1285875"/>
            <a:ext cx="9124121" cy="3722173"/>
          </a:xfrm>
          <a:prstGeom prst="rect">
            <a:avLst/>
          </a:prstGeom>
        </p:spPr>
        <p:txBody>
          <a:bodyPr vert="horz" wrap="square" lIns="0" tIns="13335" rIns="0" bIns="0" rtlCol="0">
            <a:spAutoFit/>
          </a:bodyPr>
          <a:lstStyle/>
          <a:p>
            <a:pPr marL="12700" marR="703580">
              <a:lnSpc>
                <a:spcPct val="100000"/>
              </a:lnSpc>
              <a:spcBef>
                <a:spcPts val="105"/>
              </a:spcBef>
            </a:pPr>
            <a:r>
              <a:rPr sz="2400" dirty="0">
                <a:solidFill>
                  <a:schemeClr val="tx1"/>
                </a:solidFill>
              </a:rPr>
              <a:t>Test Manager </a:t>
            </a:r>
            <a:r>
              <a:rPr sz="2400" spc="-5" dirty="0">
                <a:solidFill>
                  <a:schemeClr val="tx1"/>
                </a:solidFill>
              </a:rPr>
              <a:t>hoặc </a:t>
            </a:r>
            <a:r>
              <a:rPr sz="2400" dirty="0">
                <a:solidFill>
                  <a:schemeClr val="tx1"/>
                </a:solidFill>
              </a:rPr>
              <a:t>Test </a:t>
            </a:r>
            <a:r>
              <a:rPr sz="2400" spc="-5" dirty="0">
                <a:solidFill>
                  <a:schemeClr val="tx1"/>
                </a:solidFill>
              </a:rPr>
              <a:t>Leader </a:t>
            </a:r>
            <a:r>
              <a:rPr sz="2400" dirty="0">
                <a:solidFill>
                  <a:schemeClr val="tx1"/>
                </a:solidFill>
              </a:rPr>
              <a:t>sẽ phân </a:t>
            </a:r>
            <a:r>
              <a:rPr sz="2400" spc="-5" dirty="0">
                <a:solidFill>
                  <a:schemeClr val="tx1"/>
                </a:solidFill>
              </a:rPr>
              <a:t>tích </a:t>
            </a:r>
            <a:r>
              <a:rPr sz="2400" dirty="0">
                <a:solidFill>
                  <a:schemeClr val="tx1"/>
                </a:solidFill>
              </a:rPr>
              <a:t>các </a:t>
            </a:r>
            <a:r>
              <a:rPr sz="2400" spc="-70" dirty="0">
                <a:solidFill>
                  <a:schemeClr val="tx1"/>
                </a:solidFill>
              </a:rPr>
              <a:t>lỗi </a:t>
            </a:r>
            <a:r>
              <a:rPr sz="2400" dirty="0">
                <a:solidFill>
                  <a:schemeClr val="tx1"/>
                </a:solidFill>
              </a:rPr>
              <a:t>trong </a:t>
            </a:r>
            <a:r>
              <a:rPr sz="2400" spc="-5" dirty="0">
                <a:solidFill>
                  <a:schemeClr val="tx1"/>
                </a:solidFill>
              </a:rPr>
              <a:t>hệ  </a:t>
            </a:r>
            <a:r>
              <a:rPr sz="2400" dirty="0">
                <a:solidFill>
                  <a:schemeClr val="tx1"/>
                </a:solidFill>
              </a:rPr>
              <a:t>thống theo dõi các</a:t>
            </a:r>
            <a:r>
              <a:rPr sz="2400" spc="-95" dirty="0">
                <a:solidFill>
                  <a:schemeClr val="tx1"/>
                </a:solidFill>
              </a:rPr>
              <a:t> </a:t>
            </a:r>
            <a:r>
              <a:rPr sz="2400" spc="-5" dirty="0">
                <a:solidFill>
                  <a:schemeClr val="tx1"/>
                </a:solidFill>
              </a:rPr>
              <a:t>lỗi.</a:t>
            </a:r>
          </a:p>
          <a:p>
            <a:pPr marL="756285" indent="-287020">
              <a:lnSpc>
                <a:spcPct val="100000"/>
              </a:lnSpc>
              <a:spcBef>
                <a:spcPts val="550"/>
              </a:spcBef>
              <a:buChar char="–"/>
              <a:tabLst>
                <a:tab pos="756920" algn="l"/>
              </a:tabLst>
            </a:pPr>
            <a:r>
              <a:rPr sz="2400" dirty="0">
                <a:solidFill>
                  <a:schemeClr val="tx1"/>
                </a:solidFill>
              </a:rPr>
              <a:t>Tạo các </a:t>
            </a:r>
            <a:r>
              <a:rPr sz="2400" spc="-5" dirty="0">
                <a:solidFill>
                  <a:schemeClr val="tx1"/>
                </a:solidFill>
              </a:rPr>
              <a:t>báo </a:t>
            </a:r>
            <a:r>
              <a:rPr sz="2400" dirty="0">
                <a:solidFill>
                  <a:schemeClr val="tx1"/>
                </a:solidFill>
              </a:rPr>
              <a:t>cáo</a:t>
            </a:r>
            <a:r>
              <a:rPr sz="2400" spc="-75" dirty="0">
                <a:solidFill>
                  <a:schemeClr val="tx1"/>
                </a:solidFill>
              </a:rPr>
              <a:t> </a:t>
            </a:r>
            <a:r>
              <a:rPr sz="2400" spc="-5" dirty="0">
                <a:solidFill>
                  <a:schemeClr val="tx1"/>
                </a:solidFill>
              </a:rPr>
              <a:t>lỗi.</a:t>
            </a:r>
          </a:p>
          <a:p>
            <a:pPr marL="756285" marR="327660" indent="-287020">
              <a:lnSpc>
                <a:spcPct val="100000"/>
              </a:lnSpc>
              <a:spcBef>
                <a:spcPts val="555"/>
              </a:spcBef>
              <a:buChar char="–"/>
              <a:tabLst>
                <a:tab pos="756920" algn="l"/>
              </a:tabLst>
            </a:pPr>
            <a:r>
              <a:rPr sz="2400" spc="-5" dirty="0">
                <a:solidFill>
                  <a:schemeClr val="tx1"/>
                </a:solidFill>
              </a:rPr>
              <a:t>Đánh </a:t>
            </a:r>
            <a:r>
              <a:rPr sz="2400" dirty="0">
                <a:solidFill>
                  <a:schemeClr val="tx1"/>
                </a:solidFill>
              </a:rPr>
              <a:t>giá các kết </a:t>
            </a:r>
            <a:r>
              <a:rPr sz="2400" spc="-5" dirty="0">
                <a:solidFill>
                  <a:schemeClr val="tx1"/>
                </a:solidFill>
              </a:rPr>
              <a:t>quả </a:t>
            </a:r>
            <a:r>
              <a:rPr sz="2400" dirty="0">
                <a:solidFill>
                  <a:schemeClr val="tx1"/>
                </a:solidFill>
              </a:rPr>
              <a:t>kiểm thử, thống kê các yêu cầu</a:t>
            </a:r>
            <a:r>
              <a:rPr sz="2400" spc="-245" dirty="0">
                <a:solidFill>
                  <a:schemeClr val="tx1"/>
                </a:solidFill>
              </a:rPr>
              <a:t> </a:t>
            </a:r>
            <a:r>
              <a:rPr sz="2400" dirty="0">
                <a:solidFill>
                  <a:schemeClr val="tx1"/>
                </a:solidFill>
              </a:rPr>
              <a:t>thay  đổi.</a:t>
            </a:r>
          </a:p>
          <a:p>
            <a:pPr marL="756285" indent="-287020">
              <a:lnSpc>
                <a:spcPct val="100000"/>
              </a:lnSpc>
              <a:spcBef>
                <a:spcPts val="555"/>
              </a:spcBef>
              <a:buChar char="–"/>
              <a:tabLst>
                <a:tab pos="756920" algn="l"/>
              </a:tabLst>
            </a:pPr>
            <a:r>
              <a:rPr sz="2400" spc="-5" dirty="0">
                <a:solidFill>
                  <a:schemeClr val="tx1"/>
                </a:solidFill>
              </a:rPr>
              <a:t>Tính và phân phối </a:t>
            </a:r>
            <a:r>
              <a:rPr sz="2400" dirty="0">
                <a:solidFill>
                  <a:schemeClr val="tx1"/>
                </a:solidFill>
              </a:rPr>
              <a:t>các thông tin đo lường </a:t>
            </a:r>
            <a:r>
              <a:rPr sz="2400" spc="-5" dirty="0">
                <a:solidFill>
                  <a:schemeClr val="tx1"/>
                </a:solidFill>
              </a:rPr>
              <a:t>hoạt động</a:t>
            </a:r>
            <a:r>
              <a:rPr sz="2400" spc="-204" dirty="0">
                <a:solidFill>
                  <a:schemeClr val="tx1"/>
                </a:solidFill>
              </a:rPr>
              <a:t> </a:t>
            </a:r>
            <a:r>
              <a:rPr sz="2400" dirty="0">
                <a:solidFill>
                  <a:schemeClr val="tx1"/>
                </a:solidFill>
              </a:rPr>
              <a:t>kiểm</a:t>
            </a:r>
          </a:p>
          <a:p>
            <a:pPr marL="756285">
              <a:lnSpc>
                <a:spcPct val="100000"/>
              </a:lnSpc>
            </a:pPr>
            <a:r>
              <a:rPr sz="2400" dirty="0">
                <a:solidFill>
                  <a:schemeClr val="tx1"/>
                </a:solidFill>
              </a:rPr>
              <a:t>thử.</a:t>
            </a:r>
          </a:p>
          <a:p>
            <a:pPr marL="756285" indent="-287020">
              <a:lnSpc>
                <a:spcPct val="100000"/>
              </a:lnSpc>
              <a:spcBef>
                <a:spcPts val="550"/>
              </a:spcBef>
              <a:buChar char="–"/>
              <a:tabLst>
                <a:tab pos="756920" algn="l"/>
              </a:tabLst>
            </a:pPr>
            <a:r>
              <a:rPr sz="2400" dirty="0">
                <a:solidFill>
                  <a:schemeClr val="tx1"/>
                </a:solidFill>
              </a:rPr>
              <a:t>Tạo </a:t>
            </a:r>
            <a:r>
              <a:rPr sz="2400" spc="-5" dirty="0">
                <a:solidFill>
                  <a:schemeClr val="tx1"/>
                </a:solidFill>
              </a:rPr>
              <a:t>bảng </a:t>
            </a:r>
            <a:r>
              <a:rPr sz="2400" dirty="0">
                <a:solidFill>
                  <a:schemeClr val="tx1"/>
                </a:solidFill>
              </a:rPr>
              <a:t>tổng kết </a:t>
            </a:r>
            <a:r>
              <a:rPr sz="2400" spc="-5" dirty="0">
                <a:solidFill>
                  <a:schemeClr val="tx1"/>
                </a:solidFill>
              </a:rPr>
              <a:t>đánh </a:t>
            </a:r>
            <a:r>
              <a:rPr sz="2400" dirty="0">
                <a:solidFill>
                  <a:schemeClr val="tx1"/>
                </a:solidFill>
              </a:rPr>
              <a:t>giá </a:t>
            </a:r>
            <a:r>
              <a:rPr sz="2400" spc="-5" dirty="0">
                <a:solidFill>
                  <a:schemeClr val="tx1"/>
                </a:solidFill>
              </a:rPr>
              <a:t>hoạt </a:t>
            </a:r>
            <a:r>
              <a:rPr sz="2400" dirty="0">
                <a:solidFill>
                  <a:schemeClr val="tx1"/>
                </a:solidFill>
              </a:rPr>
              <a:t>động kiểm</a:t>
            </a:r>
            <a:r>
              <a:rPr sz="2400" spc="-225" dirty="0">
                <a:solidFill>
                  <a:schemeClr val="tx1"/>
                </a:solidFill>
              </a:rPr>
              <a:t> </a:t>
            </a:r>
            <a:r>
              <a:rPr sz="2400" spc="-5" dirty="0">
                <a:solidFill>
                  <a:schemeClr val="tx1"/>
                </a:solidFill>
              </a:rPr>
              <a:t>lỗi.</a:t>
            </a:r>
          </a:p>
          <a:p>
            <a:pPr marL="756285" indent="-287020">
              <a:lnSpc>
                <a:spcPct val="100000"/>
              </a:lnSpc>
              <a:spcBef>
                <a:spcPts val="550"/>
              </a:spcBef>
              <a:buChar char="–"/>
              <a:tabLst>
                <a:tab pos="756920" algn="l"/>
              </a:tabLst>
            </a:pPr>
            <a:r>
              <a:rPr sz="2400" spc="-5" dirty="0">
                <a:solidFill>
                  <a:schemeClr val="tx1"/>
                </a:solidFill>
              </a:rPr>
              <a:t>Xác định xem </a:t>
            </a:r>
            <a:r>
              <a:rPr sz="2400" dirty="0">
                <a:solidFill>
                  <a:schemeClr val="tx1"/>
                </a:solidFill>
              </a:rPr>
              <a:t>đã </a:t>
            </a:r>
            <a:r>
              <a:rPr sz="2400" spc="-5" dirty="0">
                <a:solidFill>
                  <a:schemeClr val="tx1"/>
                </a:solidFill>
              </a:rPr>
              <a:t>đạt </a:t>
            </a:r>
            <a:r>
              <a:rPr sz="2400" dirty="0">
                <a:solidFill>
                  <a:schemeClr val="tx1"/>
                </a:solidFill>
              </a:rPr>
              <a:t>tiêu chí </a:t>
            </a:r>
            <a:r>
              <a:rPr sz="2400" spc="-5" dirty="0">
                <a:solidFill>
                  <a:schemeClr val="tx1"/>
                </a:solidFill>
              </a:rPr>
              <a:t>thành </a:t>
            </a:r>
            <a:r>
              <a:rPr sz="2400" dirty="0">
                <a:solidFill>
                  <a:schemeClr val="tx1"/>
                </a:solidFill>
              </a:rPr>
              <a:t>công </a:t>
            </a:r>
            <a:r>
              <a:rPr sz="2400" spc="-10" dirty="0">
                <a:solidFill>
                  <a:schemeClr val="tx1"/>
                </a:solidFill>
              </a:rPr>
              <a:t>và </a:t>
            </a:r>
            <a:r>
              <a:rPr sz="2400" spc="-5" dirty="0" err="1">
                <a:solidFill>
                  <a:schemeClr val="tx1"/>
                </a:solidFill>
              </a:rPr>
              <a:t>hoàn</a:t>
            </a:r>
            <a:r>
              <a:rPr sz="2400" spc="-5" dirty="0">
                <a:solidFill>
                  <a:schemeClr val="tx1"/>
                </a:solidFill>
              </a:rPr>
              <a:t> </a:t>
            </a:r>
            <a:r>
              <a:rPr sz="2400" dirty="0" err="1">
                <a:solidFill>
                  <a:schemeClr val="tx1"/>
                </a:solidFill>
              </a:rPr>
              <a:t>thành</a:t>
            </a:r>
            <a:endParaRPr sz="2400" dirty="0">
              <a:solidFill>
                <a:schemeClr val="tx1"/>
              </a:solidFill>
            </a:endParaRPr>
          </a:p>
        </p:txBody>
      </p:sp>
      <p:sp>
        <p:nvSpPr>
          <p:cNvPr id="5" name="object 5"/>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30</a:t>
            </a:r>
            <a:endParaRPr sz="1000">
              <a:latin typeface="Arial"/>
              <a:cs typeface="Arial"/>
            </a:endParaRPr>
          </a:p>
        </p:txBody>
      </p:sp>
      <p:sp>
        <p:nvSpPr>
          <p:cNvPr id="6" name="object 6"/>
          <p:cNvSpPr/>
          <p:nvPr/>
        </p:nvSpPr>
        <p:spPr>
          <a:xfrm>
            <a:off x="4023301" y="5110508"/>
            <a:ext cx="6734750" cy="1524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4</a:t>
            </a:r>
            <a:r>
              <a:rPr lang="en-US" sz="3600" spc="-5" dirty="0"/>
              <a:t>.</a:t>
            </a:r>
            <a:r>
              <a:rPr sz="3600" dirty="0"/>
              <a:t>Báo cáo </a:t>
            </a:r>
            <a:r>
              <a:rPr sz="3600" spc="-5" dirty="0"/>
              <a:t>và đánh </a:t>
            </a:r>
            <a:r>
              <a:rPr sz="3600" dirty="0"/>
              <a:t>giá </a:t>
            </a:r>
            <a:r>
              <a:rPr sz="3600" spc="-5" dirty="0"/>
              <a:t>kiểm</a:t>
            </a:r>
            <a:r>
              <a:rPr sz="3600" spc="-90" dirty="0"/>
              <a:t> </a:t>
            </a:r>
            <a:r>
              <a:rPr sz="3600" dirty="0"/>
              <a:t>thử</a:t>
            </a:r>
          </a:p>
        </p:txBody>
      </p:sp>
      <p:sp>
        <p:nvSpPr>
          <p:cNvPr id="3" name="object 3"/>
          <p:cNvSpPr txBox="1"/>
          <p:nvPr/>
        </p:nvSpPr>
        <p:spPr>
          <a:xfrm>
            <a:off x="2999189" y="1247557"/>
            <a:ext cx="8234045" cy="4906471"/>
          </a:xfrm>
          <a:prstGeom prst="rect">
            <a:avLst/>
          </a:prstGeom>
        </p:spPr>
        <p:txBody>
          <a:bodyPr vert="horz" wrap="square" lIns="0" tIns="88900" rIns="0" bIns="0" rtlCol="0">
            <a:spAutoFit/>
          </a:bodyPr>
          <a:lstStyle/>
          <a:p>
            <a:pPr marL="355600" indent="-342900">
              <a:spcBef>
                <a:spcPts val="700"/>
              </a:spcBef>
              <a:buFont typeface="Arial"/>
              <a:buChar char="•"/>
              <a:tabLst>
                <a:tab pos="354965" algn="l"/>
                <a:tab pos="355600" algn="l"/>
              </a:tabLst>
            </a:pPr>
            <a:r>
              <a:rPr sz="2400" b="1" spc="-10" dirty="0">
                <a:latin typeface="Arial"/>
                <a:cs typeface="Arial"/>
              </a:rPr>
              <a:t>Hoạt </a:t>
            </a:r>
            <a:r>
              <a:rPr sz="2400" b="1" spc="-5" dirty="0">
                <a:latin typeface="Arial"/>
                <a:cs typeface="Arial"/>
              </a:rPr>
              <a:t>động </a:t>
            </a:r>
            <a:r>
              <a:rPr sz="2400" b="1" spc="-110" dirty="0">
                <a:latin typeface="Arial"/>
                <a:cs typeface="Arial"/>
              </a:rPr>
              <a:t>kết </a:t>
            </a:r>
            <a:r>
              <a:rPr sz="2400" b="1" spc="-5" dirty="0">
                <a:latin typeface="Arial"/>
                <a:cs typeface="Arial"/>
              </a:rPr>
              <a:t>thúc kiểm</a:t>
            </a:r>
            <a:r>
              <a:rPr sz="2400" b="1" spc="185" dirty="0">
                <a:latin typeface="Arial"/>
                <a:cs typeface="Arial"/>
              </a:rPr>
              <a:t> </a:t>
            </a:r>
            <a:r>
              <a:rPr sz="2400" b="1" spc="-5" dirty="0">
                <a:latin typeface="Arial"/>
                <a:cs typeface="Arial"/>
              </a:rPr>
              <a:t>thử</a:t>
            </a:r>
            <a:endParaRPr sz="2400" dirty="0">
              <a:latin typeface="Arial"/>
              <a:cs typeface="Arial"/>
            </a:endParaRPr>
          </a:p>
          <a:p>
            <a:pPr marL="756285" marR="5080" lvl="1" indent="-287020">
              <a:spcBef>
                <a:spcPts val="600"/>
              </a:spcBef>
              <a:buChar char="–"/>
              <a:tabLst>
                <a:tab pos="756920" algn="l"/>
              </a:tabLst>
            </a:pPr>
            <a:r>
              <a:rPr sz="2400" spc="-5" dirty="0">
                <a:latin typeface="Arial"/>
                <a:cs typeface="Arial"/>
              </a:rPr>
              <a:t>Là hoạt động thu thập dữ </a:t>
            </a:r>
            <a:r>
              <a:rPr sz="2400" spc="-10" dirty="0">
                <a:latin typeface="Arial"/>
                <a:cs typeface="Arial"/>
              </a:rPr>
              <a:t>liệu </a:t>
            </a:r>
            <a:r>
              <a:rPr sz="2400" spc="-5" dirty="0">
                <a:latin typeface="Arial"/>
                <a:cs typeface="Arial"/>
              </a:rPr>
              <a:t>từ các hoạt động </a:t>
            </a:r>
            <a:r>
              <a:rPr sz="2400" spc="-10" dirty="0">
                <a:latin typeface="Arial"/>
                <a:cs typeface="Arial"/>
              </a:rPr>
              <a:t>kiểm  </a:t>
            </a:r>
            <a:r>
              <a:rPr sz="2400" spc="-5" dirty="0">
                <a:latin typeface="Arial"/>
                <a:cs typeface="Arial"/>
              </a:rPr>
              <a:t>thử, tổng hợp các kinh nghiệm dựa trên việc kiểm </a:t>
            </a:r>
            <a:r>
              <a:rPr sz="2400" dirty="0">
                <a:latin typeface="Arial"/>
                <a:cs typeface="Arial"/>
              </a:rPr>
              <a:t>tra  </a:t>
            </a:r>
            <a:r>
              <a:rPr sz="2400" spc="-5" dirty="0">
                <a:latin typeface="Arial"/>
                <a:cs typeface="Arial"/>
              </a:rPr>
              <a:t>và hoàn thiện bộ sản phẩm kiểm thử, dữ </a:t>
            </a:r>
            <a:r>
              <a:rPr sz="2400" spc="-10" dirty="0">
                <a:latin typeface="Arial"/>
                <a:cs typeface="Arial"/>
              </a:rPr>
              <a:t>liệu </a:t>
            </a:r>
            <a:r>
              <a:rPr sz="2400" spc="-5" dirty="0">
                <a:latin typeface="Arial"/>
                <a:cs typeface="Arial"/>
              </a:rPr>
              <a:t>sau </a:t>
            </a:r>
            <a:r>
              <a:rPr sz="2400" dirty="0">
                <a:latin typeface="Arial"/>
                <a:cs typeface="Arial"/>
              </a:rPr>
              <a:t>khi  </a:t>
            </a:r>
            <a:r>
              <a:rPr sz="2400" spc="-5" dirty="0">
                <a:latin typeface="Arial"/>
                <a:cs typeface="Arial"/>
              </a:rPr>
              <a:t>thu thập sẽ là căn cứ, cơ sở để phân tích số liệu,  </a:t>
            </a:r>
            <a:r>
              <a:rPr sz="2400" spc="-10" dirty="0">
                <a:latin typeface="Arial"/>
                <a:cs typeface="Arial"/>
              </a:rPr>
              <a:t>đưa </a:t>
            </a:r>
            <a:r>
              <a:rPr sz="2400" spc="-5" dirty="0">
                <a:latin typeface="Arial"/>
                <a:cs typeface="Arial"/>
              </a:rPr>
              <a:t>ra các bài học để áp dụng cho tương</a:t>
            </a:r>
            <a:r>
              <a:rPr sz="2400" spc="30" dirty="0">
                <a:latin typeface="Arial"/>
                <a:cs typeface="Arial"/>
              </a:rPr>
              <a:t> </a:t>
            </a:r>
            <a:r>
              <a:rPr sz="2400" spc="-10" dirty="0">
                <a:latin typeface="Arial"/>
                <a:cs typeface="Arial"/>
              </a:rPr>
              <a:t>lai</a:t>
            </a:r>
            <a:endParaRPr sz="2400" dirty="0">
              <a:latin typeface="Arial"/>
              <a:cs typeface="Arial"/>
            </a:endParaRPr>
          </a:p>
          <a:p>
            <a:pPr marL="355600" marR="153035" indent="-342900">
              <a:spcBef>
                <a:spcPts val="605"/>
              </a:spcBef>
              <a:buFont typeface="Arial"/>
              <a:buChar char="•"/>
              <a:tabLst>
                <a:tab pos="354965" algn="l"/>
                <a:tab pos="355600" algn="l"/>
              </a:tabLst>
            </a:pPr>
            <a:r>
              <a:rPr sz="2400" b="1" spc="-5" dirty="0">
                <a:latin typeface="Arial"/>
                <a:cs typeface="Arial"/>
              </a:rPr>
              <a:t>Mục tiêu </a:t>
            </a:r>
            <a:r>
              <a:rPr sz="2400" b="1" spc="-10" dirty="0">
                <a:latin typeface="Arial"/>
                <a:cs typeface="Arial"/>
              </a:rPr>
              <a:t>chính </a:t>
            </a:r>
            <a:r>
              <a:rPr sz="2400" spc="-5" dirty="0">
                <a:latin typeface="Arial"/>
                <a:cs typeface="Arial"/>
              </a:rPr>
              <a:t>của hoạt động kết thúc kiểm thử là thu  thập dữ </a:t>
            </a:r>
            <a:r>
              <a:rPr sz="2400" spc="-10" dirty="0">
                <a:latin typeface="Arial"/>
                <a:cs typeface="Arial"/>
              </a:rPr>
              <a:t>liệu</a:t>
            </a:r>
            <a:r>
              <a:rPr sz="2400" spc="-5" dirty="0">
                <a:latin typeface="Arial"/>
                <a:cs typeface="Arial"/>
              </a:rPr>
              <a:t> </a:t>
            </a:r>
            <a:r>
              <a:rPr sz="2400" spc="-10" dirty="0">
                <a:latin typeface="Arial"/>
                <a:cs typeface="Arial"/>
              </a:rPr>
              <a:t>nhằm:</a:t>
            </a:r>
            <a:endParaRPr sz="2400" dirty="0">
              <a:latin typeface="Arial"/>
              <a:cs typeface="Arial"/>
            </a:endParaRPr>
          </a:p>
          <a:p>
            <a:pPr marL="756285" marR="219710" lvl="1" indent="-287020">
              <a:spcBef>
                <a:spcPts val="600"/>
              </a:spcBef>
              <a:buChar char="–"/>
              <a:tabLst>
                <a:tab pos="756920" algn="l"/>
              </a:tabLst>
            </a:pPr>
            <a:r>
              <a:rPr sz="2400" spc="-5" dirty="0">
                <a:latin typeface="Arial"/>
                <a:cs typeface="Arial"/>
              </a:rPr>
              <a:t>Cung cấp dữ </a:t>
            </a:r>
            <a:r>
              <a:rPr sz="2400" spc="-10" dirty="0">
                <a:latin typeface="Arial"/>
                <a:cs typeface="Arial"/>
              </a:rPr>
              <a:t>liệu </a:t>
            </a:r>
            <a:r>
              <a:rPr sz="2400" spc="-5" dirty="0">
                <a:latin typeface="Arial"/>
                <a:cs typeface="Arial"/>
              </a:rPr>
              <a:t>cho việc bàn </a:t>
            </a:r>
            <a:r>
              <a:rPr sz="2400" spc="-10" dirty="0">
                <a:latin typeface="Arial"/>
                <a:cs typeface="Arial"/>
              </a:rPr>
              <a:t>giao </a:t>
            </a:r>
            <a:r>
              <a:rPr sz="2400" spc="-5" dirty="0">
                <a:latin typeface="Arial"/>
                <a:cs typeface="Arial"/>
              </a:rPr>
              <a:t>sản phẩm phần  mềm</a:t>
            </a:r>
            <a:endParaRPr sz="2400" dirty="0">
              <a:latin typeface="Arial"/>
              <a:cs typeface="Arial"/>
            </a:endParaRPr>
          </a:p>
          <a:p>
            <a:pPr marL="756285" lvl="1" indent="-287020">
              <a:spcBef>
                <a:spcPts val="600"/>
              </a:spcBef>
              <a:buChar char="–"/>
              <a:tabLst>
                <a:tab pos="756920" algn="l"/>
              </a:tabLst>
            </a:pPr>
            <a:r>
              <a:rPr sz="2400" spc="-10" dirty="0">
                <a:latin typeface="Arial"/>
                <a:cs typeface="Arial"/>
              </a:rPr>
              <a:t>Lưu </a:t>
            </a:r>
            <a:r>
              <a:rPr sz="2400" spc="-5" dirty="0">
                <a:latin typeface="Arial"/>
                <a:cs typeface="Arial"/>
              </a:rPr>
              <a:t>trữ dữ</a:t>
            </a:r>
            <a:r>
              <a:rPr sz="2400" spc="45" dirty="0">
                <a:latin typeface="Arial"/>
                <a:cs typeface="Arial"/>
              </a:rPr>
              <a:t> </a:t>
            </a:r>
            <a:r>
              <a:rPr sz="2400" spc="-10" dirty="0">
                <a:latin typeface="Arial"/>
                <a:cs typeface="Arial"/>
              </a:rPr>
              <a:t>liệu</a:t>
            </a:r>
            <a:endParaRPr sz="2400" dirty="0">
              <a:latin typeface="Arial"/>
              <a:cs typeface="Arial"/>
            </a:endParaRPr>
          </a:p>
          <a:p>
            <a:pPr marL="756285" lvl="1" indent="-287020">
              <a:spcBef>
                <a:spcPts val="600"/>
              </a:spcBef>
              <a:buChar char="–"/>
              <a:tabLst>
                <a:tab pos="756920" algn="l"/>
              </a:tabLst>
            </a:pPr>
            <a:r>
              <a:rPr sz="2400" dirty="0">
                <a:latin typeface="Arial"/>
                <a:cs typeface="Arial"/>
              </a:rPr>
              <a:t>Phân </a:t>
            </a:r>
            <a:r>
              <a:rPr sz="2400" spc="-5" dirty="0">
                <a:latin typeface="Arial"/>
                <a:cs typeface="Arial"/>
              </a:rPr>
              <a:t>tích cho các hoạt động cải tiến </a:t>
            </a:r>
            <a:r>
              <a:rPr sz="2400" spc="-5" dirty="0" err="1">
                <a:latin typeface="Arial"/>
                <a:cs typeface="Arial"/>
              </a:rPr>
              <a:t>sau</a:t>
            </a:r>
            <a:r>
              <a:rPr sz="2400" spc="15" dirty="0">
                <a:latin typeface="Arial"/>
                <a:cs typeface="Arial"/>
              </a:rPr>
              <a:t> </a:t>
            </a:r>
            <a:r>
              <a:rPr sz="2400" spc="-5" dirty="0" err="1">
                <a:latin typeface="Arial"/>
                <a:cs typeface="Arial"/>
              </a:rPr>
              <a:t>này</a:t>
            </a:r>
            <a:endParaRPr sz="2400" dirty="0">
              <a:latin typeface="Arial"/>
              <a:cs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t>4</a:t>
            </a:r>
            <a:r>
              <a:rPr lang="en-US" sz="3600" spc="-5" dirty="0"/>
              <a:t>.</a:t>
            </a:r>
            <a:r>
              <a:rPr sz="3600" dirty="0"/>
              <a:t>Báo cáo </a:t>
            </a:r>
            <a:r>
              <a:rPr sz="3600" spc="-5" dirty="0"/>
              <a:t>và đánh </a:t>
            </a:r>
            <a:r>
              <a:rPr sz="3600" dirty="0"/>
              <a:t>giá </a:t>
            </a:r>
            <a:r>
              <a:rPr sz="3600" spc="-5" dirty="0"/>
              <a:t>kiểm</a:t>
            </a:r>
            <a:r>
              <a:rPr sz="3600" spc="-90" dirty="0"/>
              <a:t> </a:t>
            </a:r>
            <a:r>
              <a:rPr sz="3600" dirty="0"/>
              <a:t>thử</a:t>
            </a:r>
          </a:p>
        </p:txBody>
      </p:sp>
      <p:sp>
        <p:nvSpPr>
          <p:cNvPr id="3" name="object 3"/>
          <p:cNvSpPr txBox="1"/>
          <p:nvPr/>
        </p:nvSpPr>
        <p:spPr>
          <a:xfrm>
            <a:off x="2545300" y="1022377"/>
            <a:ext cx="8808499" cy="5257165"/>
          </a:xfrm>
          <a:prstGeom prst="rect">
            <a:avLst/>
          </a:prstGeom>
        </p:spPr>
        <p:txBody>
          <a:bodyPr vert="horz" wrap="square" lIns="0" tIns="79375" rIns="0" bIns="0" rtlCol="0">
            <a:spAutoFit/>
          </a:bodyPr>
          <a:lstStyle/>
          <a:p>
            <a:pPr marL="12700">
              <a:spcBef>
                <a:spcPts val="625"/>
              </a:spcBef>
            </a:pPr>
            <a:r>
              <a:rPr sz="2200" b="1" spc="-5" dirty="0">
                <a:latin typeface="Arial"/>
                <a:cs typeface="Arial"/>
              </a:rPr>
              <a:t>7 hoạt động chính của hoạt động kết thúc </a:t>
            </a:r>
            <a:r>
              <a:rPr sz="2200" b="1" spc="-190" dirty="0">
                <a:latin typeface="Arial"/>
                <a:cs typeface="Arial"/>
              </a:rPr>
              <a:t>kiểm</a:t>
            </a:r>
            <a:r>
              <a:rPr sz="2200" b="1" spc="-65" dirty="0">
                <a:latin typeface="Arial"/>
                <a:cs typeface="Arial"/>
              </a:rPr>
              <a:t> </a:t>
            </a:r>
            <a:r>
              <a:rPr sz="2200" b="1" spc="-5" dirty="0">
                <a:latin typeface="Arial"/>
                <a:cs typeface="Arial"/>
              </a:rPr>
              <a:t>thử:</a:t>
            </a:r>
            <a:endParaRPr sz="2200" b="1" dirty="0">
              <a:latin typeface="Arial"/>
              <a:cs typeface="Arial"/>
            </a:endParaRPr>
          </a:p>
          <a:p>
            <a:pPr marL="12700" marR="146050">
              <a:spcBef>
                <a:spcPts val="530"/>
              </a:spcBef>
              <a:buAutoNum type="arabicPeriod"/>
              <a:tabLst>
                <a:tab pos="323850" algn="l"/>
              </a:tabLst>
            </a:pPr>
            <a:r>
              <a:rPr sz="2200" spc="-5" dirty="0">
                <a:latin typeface="Arial"/>
                <a:cs typeface="Arial"/>
              </a:rPr>
              <a:t>Kiểm tra các sản phẩm thực tế được </a:t>
            </a:r>
            <a:r>
              <a:rPr sz="2200" spc="-10" dirty="0">
                <a:latin typeface="Arial"/>
                <a:cs typeface="Arial"/>
              </a:rPr>
              <a:t>bàn </a:t>
            </a:r>
            <a:r>
              <a:rPr sz="2200" spc="-5" dirty="0">
                <a:latin typeface="Arial"/>
                <a:cs typeface="Arial"/>
              </a:rPr>
              <a:t>giao so với kế hoạch.  Đảm bảo các lỗi được </a:t>
            </a:r>
            <a:r>
              <a:rPr sz="2200" spc="-55" dirty="0">
                <a:latin typeface="Arial"/>
                <a:cs typeface="Arial"/>
              </a:rPr>
              <a:t>giải </a:t>
            </a:r>
            <a:r>
              <a:rPr sz="2200" spc="-5" dirty="0">
                <a:latin typeface="Arial"/>
                <a:cs typeface="Arial"/>
              </a:rPr>
              <a:t>quyết hay có kế hoạch </a:t>
            </a:r>
            <a:r>
              <a:rPr sz="2200" spc="-55" dirty="0">
                <a:latin typeface="Arial"/>
                <a:cs typeface="Arial"/>
              </a:rPr>
              <a:t>giải </a:t>
            </a:r>
            <a:r>
              <a:rPr sz="2200" spc="-5" dirty="0">
                <a:latin typeface="Arial"/>
                <a:cs typeface="Arial"/>
              </a:rPr>
              <a:t>quyết cho các  lần bàn giao</a:t>
            </a:r>
            <a:r>
              <a:rPr sz="2200" dirty="0">
                <a:latin typeface="Arial"/>
                <a:cs typeface="Arial"/>
              </a:rPr>
              <a:t> </a:t>
            </a:r>
            <a:r>
              <a:rPr sz="2200" spc="-5" dirty="0">
                <a:latin typeface="Arial"/>
                <a:cs typeface="Arial"/>
              </a:rPr>
              <a:t>sau</a:t>
            </a:r>
            <a:endParaRPr sz="2200" dirty="0">
              <a:latin typeface="Arial"/>
              <a:cs typeface="Arial"/>
            </a:endParaRPr>
          </a:p>
          <a:p>
            <a:pPr marL="12700" marR="96520">
              <a:spcBef>
                <a:spcPts val="530"/>
              </a:spcBef>
              <a:buAutoNum type="arabicPeriod"/>
              <a:tabLst>
                <a:tab pos="323850" algn="l"/>
              </a:tabLst>
            </a:pPr>
            <a:r>
              <a:rPr sz="2200" spc="-5" dirty="0">
                <a:latin typeface="Arial"/>
                <a:cs typeface="Arial"/>
              </a:rPr>
              <a:t>Đóng các </a:t>
            </a:r>
            <a:r>
              <a:rPr sz="2200" spc="-10" dirty="0">
                <a:latin typeface="Arial"/>
                <a:cs typeface="Arial"/>
              </a:rPr>
              <a:t>báo </a:t>
            </a:r>
            <a:r>
              <a:rPr sz="2200" spc="-5" dirty="0">
                <a:latin typeface="Arial"/>
                <a:cs typeface="Arial"/>
              </a:rPr>
              <a:t>cáo về sự cố hoặc ghi chép các thay </a:t>
            </a:r>
            <a:r>
              <a:rPr sz="2200" spc="-10" dirty="0">
                <a:latin typeface="Arial"/>
                <a:cs typeface="Arial"/>
              </a:rPr>
              <a:t>đổi </a:t>
            </a:r>
            <a:r>
              <a:rPr sz="2200" spc="-5" dirty="0">
                <a:latin typeface="Arial"/>
                <a:cs typeface="Arial"/>
              </a:rPr>
              <a:t>cho </a:t>
            </a:r>
            <a:r>
              <a:rPr sz="2200" spc="-10" dirty="0">
                <a:latin typeface="Arial"/>
                <a:cs typeface="Arial"/>
              </a:rPr>
              <a:t>bất </a:t>
            </a:r>
            <a:r>
              <a:rPr sz="2200" spc="-5" dirty="0">
                <a:latin typeface="Arial"/>
                <a:cs typeface="Arial"/>
              </a:rPr>
              <a:t>cứ  vấn đề </a:t>
            </a:r>
            <a:r>
              <a:rPr sz="2200" spc="-10" dirty="0">
                <a:latin typeface="Arial"/>
                <a:cs typeface="Arial"/>
              </a:rPr>
              <a:t>nào </a:t>
            </a:r>
            <a:r>
              <a:rPr sz="2200" spc="-5" dirty="0">
                <a:latin typeface="Arial"/>
                <a:cs typeface="Arial"/>
              </a:rPr>
              <a:t>còn đang để</a:t>
            </a:r>
            <a:r>
              <a:rPr sz="2200" spc="70" dirty="0">
                <a:latin typeface="Arial"/>
                <a:cs typeface="Arial"/>
              </a:rPr>
              <a:t> </a:t>
            </a:r>
            <a:r>
              <a:rPr sz="2200" spc="-5" dirty="0">
                <a:latin typeface="Arial"/>
                <a:cs typeface="Arial"/>
              </a:rPr>
              <a:t>mở</a:t>
            </a:r>
            <a:endParaRPr sz="2200" dirty="0">
              <a:latin typeface="Arial"/>
              <a:cs typeface="Arial"/>
            </a:endParaRPr>
          </a:p>
          <a:p>
            <a:pPr marL="323215" indent="-311150">
              <a:spcBef>
                <a:spcPts val="530"/>
              </a:spcBef>
              <a:buAutoNum type="arabicPeriod"/>
              <a:tabLst>
                <a:tab pos="323850" algn="l"/>
              </a:tabLst>
            </a:pPr>
            <a:r>
              <a:rPr sz="2200" spc="-5" dirty="0">
                <a:latin typeface="Arial"/>
                <a:cs typeface="Arial"/>
              </a:rPr>
              <a:t>Viết biên bản chấp nhận phần</a:t>
            </a:r>
            <a:r>
              <a:rPr sz="2200" spc="20" dirty="0">
                <a:latin typeface="Arial"/>
                <a:cs typeface="Arial"/>
              </a:rPr>
              <a:t> </a:t>
            </a:r>
            <a:r>
              <a:rPr sz="2200" spc="-5" dirty="0">
                <a:latin typeface="Arial"/>
                <a:cs typeface="Arial"/>
              </a:rPr>
              <a:t>mềm</a:t>
            </a:r>
            <a:endParaRPr sz="2200" dirty="0">
              <a:latin typeface="Arial"/>
              <a:cs typeface="Arial"/>
            </a:endParaRPr>
          </a:p>
          <a:p>
            <a:pPr marL="12700" marR="102870">
              <a:spcBef>
                <a:spcPts val="530"/>
              </a:spcBef>
              <a:buAutoNum type="arabicPeriod"/>
              <a:tabLst>
                <a:tab pos="323850" algn="l"/>
              </a:tabLst>
            </a:pPr>
            <a:r>
              <a:rPr sz="2200" spc="-5" dirty="0">
                <a:latin typeface="Arial"/>
                <a:cs typeface="Arial"/>
              </a:rPr>
              <a:t>Lưu trữ các sản phẩm kiểm thử, môi trường kiểm thử và cơ sở </a:t>
            </a:r>
            <a:r>
              <a:rPr sz="2200" spc="-10" dirty="0">
                <a:latin typeface="Arial"/>
                <a:cs typeface="Arial"/>
              </a:rPr>
              <a:t>hạ  </a:t>
            </a:r>
            <a:r>
              <a:rPr sz="2200" spc="-5" dirty="0">
                <a:latin typeface="Arial"/>
                <a:cs typeface="Arial"/>
              </a:rPr>
              <a:t>tầng cho các lần sử dụng</a:t>
            </a:r>
            <a:r>
              <a:rPr sz="2200" spc="40" dirty="0">
                <a:latin typeface="Arial"/>
                <a:cs typeface="Arial"/>
              </a:rPr>
              <a:t> </a:t>
            </a:r>
            <a:r>
              <a:rPr sz="2200" spc="-5" dirty="0">
                <a:latin typeface="Arial"/>
                <a:cs typeface="Arial"/>
              </a:rPr>
              <a:t>sau</a:t>
            </a:r>
            <a:endParaRPr sz="2200" dirty="0">
              <a:latin typeface="Arial"/>
              <a:cs typeface="Arial"/>
            </a:endParaRPr>
          </a:p>
          <a:p>
            <a:pPr marL="323215" indent="-311150">
              <a:spcBef>
                <a:spcPts val="525"/>
              </a:spcBef>
              <a:buAutoNum type="arabicPeriod"/>
              <a:tabLst>
                <a:tab pos="323850" algn="l"/>
              </a:tabLst>
            </a:pPr>
            <a:r>
              <a:rPr sz="2200" spc="-5" dirty="0">
                <a:latin typeface="Arial"/>
                <a:cs typeface="Arial"/>
              </a:rPr>
              <a:t>Bàn giao các sản phẩm kiểm thử cho các bộ quản lý dữ liệu</a:t>
            </a:r>
            <a:r>
              <a:rPr sz="2200" spc="150" dirty="0">
                <a:latin typeface="Arial"/>
                <a:cs typeface="Arial"/>
              </a:rPr>
              <a:t> </a:t>
            </a:r>
            <a:r>
              <a:rPr sz="2200" spc="-10" dirty="0">
                <a:latin typeface="Arial"/>
                <a:cs typeface="Arial"/>
              </a:rPr>
              <a:t>và</a:t>
            </a:r>
            <a:endParaRPr sz="2200" dirty="0">
              <a:latin typeface="Arial"/>
              <a:cs typeface="Arial"/>
            </a:endParaRPr>
          </a:p>
          <a:p>
            <a:pPr marL="12700">
              <a:spcBef>
                <a:spcPts val="5"/>
              </a:spcBef>
            </a:pPr>
            <a:r>
              <a:rPr sz="2200" spc="-5" dirty="0">
                <a:latin typeface="Arial"/>
                <a:cs typeface="Arial"/>
              </a:rPr>
              <a:t>bảo </a:t>
            </a:r>
            <a:r>
              <a:rPr sz="2200" spc="30" dirty="0">
                <a:latin typeface="Arial"/>
                <a:cs typeface="Arial"/>
              </a:rPr>
              <a:t>trì </a:t>
            </a:r>
            <a:r>
              <a:rPr sz="2200" spc="-5" dirty="0">
                <a:latin typeface="Arial"/>
                <a:cs typeface="Arial"/>
              </a:rPr>
              <a:t>sản</a:t>
            </a:r>
            <a:r>
              <a:rPr sz="2200" spc="-15" dirty="0">
                <a:latin typeface="Arial"/>
                <a:cs typeface="Arial"/>
              </a:rPr>
              <a:t> </a:t>
            </a:r>
            <a:r>
              <a:rPr sz="2200" spc="-10" dirty="0">
                <a:latin typeface="Arial"/>
                <a:cs typeface="Arial"/>
              </a:rPr>
              <a:t>phẩm</a:t>
            </a:r>
            <a:endParaRPr sz="2200" dirty="0">
              <a:latin typeface="Arial"/>
              <a:cs typeface="Arial"/>
            </a:endParaRPr>
          </a:p>
          <a:p>
            <a:pPr marL="12700" marR="5080">
              <a:spcBef>
                <a:spcPts val="530"/>
              </a:spcBef>
              <a:buAutoNum type="arabicPeriod" startAt="6"/>
              <a:tabLst>
                <a:tab pos="323850" algn="l"/>
              </a:tabLst>
            </a:pPr>
            <a:r>
              <a:rPr sz="2200" spc="-5" dirty="0">
                <a:latin typeface="Arial"/>
                <a:cs typeface="Arial"/>
              </a:rPr>
              <a:t>Phân tích các bài học để xác định những điểm cần thay </a:t>
            </a:r>
            <a:r>
              <a:rPr sz="2200" spc="-10" dirty="0">
                <a:latin typeface="Arial"/>
                <a:cs typeface="Arial"/>
              </a:rPr>
              <a:t>đổi </a:t>
            </a:r>
            <a:r>
              <a:rPr sz="2200" spc="-5" dirty="0">
                <a:latin typeface="Arial"/>
                <a:cs typeface="Arial"/>
              </a:rPr>
              <a:t>cho </a:t>
            </a:r>
            <a:r>
              <a:rPr sz="2200" spc="-10" dirty="0">
                <a:latin typeface="Arial"/>
                <a:cs typeface="Arial"/>
              </a:rPr>
              <a:t>dự  </a:t>
            </a:r>
            <a:r>
              <a:rPr sz="2200" spc="-5" dirty="0">
                <a:latin typeface="Arial"/>
                <a:cs typeface="Arial"/>
              </a:rPr>
              <a:t>án sau</a:t>
            </a:r>
            <a:endParaRPr sz="2200" dirty="0">
              <a:latin typeface="Arial"/>
              <a:cs typeface="Arial"/>
            </a:endParaRPr>
          </a:p>
          <a:p>
            <a:pPr marL="323215" indent="-311150">
              <a:spcBef>
                <a:spcPts val="525"/>
              </a:spcBef>
              <a:buAutoNum type="arabicPeriod" startAt="6"/>
              <a:tabLst>
                <a:tab pos="323850" algn="l"/>
              </a:tabLst>
            </a:pPr>
            <a:r>
              <a:rPr sz="2200" spc="-5" dirty="0">
                <a:latin typeface="Arial"/>
                <a:cs typeface="Arial"/>
              </a:rPr>
              <a:t>Sử</a:t>
            </a:r>
            <a:r>
              <a:rPr sz="2200" spc="55" dirty="0">
                <a:latin typeface="Arial"/>
                <a:cs typeface="Arial"/>
              </a:rPr>
              <a:t> </a:t>
            </a:r>
            <a:r>
              <a:rPr sz="2200" spc="-5" dirty="0">
                <a:latin typeface="Arial"/>
                <a:cs typeface="Arial"/>
              </a:rPr>
              <a:t>dụng</a:t>
            </a:r>
            <a:r>
              <a:rPr sz="2200" spc="50" dirty="0">
                <a:latin typeface="Arial"/>
                <a:cs typeface="Arial"/>
              </a:rPr>
              <a:t> </a:t>
            </a:r>
            <a:r>
              <a:rPr sz="2200" spc="-5" dirty="0">
                <a:latin typeface="Arial"/>
                <a:cs typeface="Arial"/>
              </a:rPr>
              <a:t>các</a:t>
            </a:r>
            <a:r>
              <a:rPr sz="2200" spc="50" dirty="0">
                <a:latin typeface="Arial"/>
                <a:cs typeface="Arial"/>
              </a:rPr>
              <a:t> </a:t>
            </a:r>
            <a:r>
              <a:rPr sz="2200" spc="-5" dirty="0">
                <a:latin typeface="Arial"/>
                <a:cs typeface="Arial"/>
              </a:rPr>
              <a:t>thông</a:t>
            </a:r>
            <a:r>
              <a:rPr sz="2200" spc="50" dirty="0">
                <a:latin typeface="Arial"/>
                <a:cs typeface="Arial"/>
              </a:rPr>
              <a:t> </a:t>
            </a:r>
            <a:r>
              <a:rPr sz="2200" spc="-5" dirty="0">
                <a:latin typeface="Arial"/>
                <a:cs typeface="Arial"/>
              </a:rPr>
              <a:t>tin</a:t>
            </a:r>
            <a:r>
              <a:rPr sz="2200" spc="55" dirty="0">
                <a:latin typeface="Arial"/>
                <a:cs typeface="Arial"/>
              </a:rPr>
              <a:t> </a:t>
            </a:r>
            <a:r>
              <a:rPr sz="2200" spc="-5" dirty="0">
                <a:latin typeface="Arial"/>
                <a:cs typeface="Arial"/>
              </a:rPr>
              <a:t>thu</a:t>
            </a:r>
            <a:r>
              <a:rPr sz="2200" spc="60" dirty="0">
                <a:latin typeface="Arial"/>
                <a:cs typeface="Arial"/>
              </a:rPr>
              <a:t> </a:t>
            </a:r>
            <a:r>
              <a:rPr sz="2200" spc="-5" dirty="0">
                <a:latin typeface="Arial"/>
                <a:cs typeface="Arial"/>
              </a:rPr>
              <a:t>thập</a:t>
            </a:r>
            <a:r>
              <a:rPr sz="2200" spc="60" dirty="0">
                <a:latin typeface="Arial"/>
                <a:cs typeface="Arial"/>
              </a:rPr>
              <a:t> </a:t>
            </a:r>
            <a:r>
              <a:rPr sz="2200" spc="-5" dirty="0">
                <a:latin typeface="Arial"/>
                <a:cs typeface="Arial"/>
              </a:rPr>
              <a:t>được</a:t>
            </a:r>
            <a:r>
              <a:rPr sz="2200" spc="50" dirty="0">
                <a:latin typeface="Arial"/>
                <a:cs typeface="Arial"/>
              </a:rPr>
              <a:t> </a:t>
            </a:r>
            <a:r>
              <a:rPr sz="2200" spc="-5" dirty="0">
                <a:latin typeface="Arial"/>
                <a:cs typeface="Arial"/>
              </a:rPr>
              <a:t>để</a:t>
            </a:r>
            <a:r>
              <a:rPr sz="2200" spc="45" dirty="0">
                <a:latin typeface="Arial"/>
                <a:cs typeface="Arial"/>
              </a:rPr>
              <a:t> </a:t>
            </a:r>
            <a:r>
              <a:rPr sz="2200" spc="-5" dirty="0">
                <a:latin typeface="Arial"/>
                <a:cs typeface="Arial"/>
              </a:rPr>
              <a:t>cải</a:t>
            </a:r>
            <a:r>
              <a:rPr sz="2200" spc="50" dirty="0">
                <a:latin typeface="Arial"/>
                <a:cs typeface="Arial"/>
              </a:rPr>
              <a:t> </a:t>
            </a:r>
            <a:r>
              <a:rPr sz="2200" spc="-5" dirty="0">
                <a:latin typeface="Arial"/>
                <a:cs typeface="Arial"/>
              </a:rPr>
              <a:t>tiến</a:t>
            </a:r>
            <a:r>
              <a:rPr sz="2200" spc="55" dirty="0">
                <a:latin typeface="Arial"/>
                <a:cs typeface="Arial"/>
              </a:rPr>
              <a:t> </a:t>
            </a:r>
            <a:r>
              <a:rPr sz="2200" spc="-5" dirty="0" err="1">
                <a:latin typeface="Arial"/>
                <a:cs typeface="Arial"/>
              </a:rPr>
              <a:t>công</a:t>
            </a:r>
            <a:r>
              <a:rPr sz="2200" spc="50" dirty="0">
                <a:latin typeface="Arial"/>
                <a:cs typeface="Arial"/>
              </a:rPr>
              <a:t> </a:t>
            </a:r>
            <a:r>
              <a:rPr sz="2200" spc="-5" dirty="0" err="1">
                <a:latin typeface="Arial"/>
                <a:cs typeface="Arial"/>
              </a:rPr>
              <a:t>việc</a:t>
            </a:r>
            <a:endParaRPr sz="2200" dirty="0">
              <a:latin typeface="Arial"/>
              <a:cs typeface="Arial"/>
            </a:endParaRPr>
          </a:p>
        </p:txBody>
      </p:sp>
      <p:sp>
        <p:nvSpPr>
          <p:cNvPr id="5" name="object 5"/>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32</a:t>
            </a:r>
            <a:endParaRPr sz="1000">
              <a:latin typeface="Arial"/>
              <a:cs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spc="-5" dirty="0" err="1"/>
              <a:t>Định</a:t>
            </a:r>
            <a:r>
              <a:rPr spc="-5" dirty="0"/>
              <a:t> nghĩa bản kế hoạch kiểm</a:t>
            </a:r>
            <a:r>
              <a:rPr spc="-90" dirty="0"/>
              <a:t> </a:t>
            </a:r>
            <a:r>
              <a:rPr dirty="0"/>
              <a:t>thử</a:t>
            </a:r>
          </a:p>
        </p:txBody>
      </p:sp>
      <p:sp>
        <p:nvSpPr>
          <p:cNvPr id="3" name="object 3"/>
          <p:cNvSpPr txBox="1"/>
          <p:nvPr/>
        </p:nvSpPr>
        <p:spPr>
          <a:xfrm>
            <a:off x="2169269" y="1210067"/>
            <a:ext cx="9399877" cy="5481629"/>
          </a:xfrm>
          <a:prstGeom prst="rect">
            <a:avLst/>
          </a:prstGeom>
        </p:spPr>
        <p:txBody>
          <a:bodyPr vert="horz" wrap="square" lIns="0" tIns="13335" rIns="0" bIns="0" rtlCol="0">
            <a:spAutoFit/>
          </a:bodyPr>
          <a:lstStyle/>
          <a:p>
            <a:pPr marL="355600" marR="9525" indent="-342900" algn="just">
              <a:spcBef>
                <a:spcPts val="105"/>
              </a:spcBef>
              <a:buChar char="•"/>
              <a:tabLst>
                <a:tab pos="355600" algn="l"/>
              </a:tabLst>
            </a:pPr>
            <a:r>
              <a:rPr sz="2300" dirty="0">
                <a:latin typeface="Arial"/>
                <a:cs typeface="Arial"/>
              </a:rPr>
              <a:t>Bản kế </a:t>
            </a:r>
            <a:r>
              <a:rPr sz="2300" spc="-5" dirty="0">
                <a:latin typeface="Arial"/>
                <a:cs typeface="Arial"/>
              </a:rPr>
              <a:t>hoạch </a:t>
            </a:r>
            <a:r>
              <a:rPr sz="2300" dirty="0">
                <a:latin typeface="Arial"/>
                <a:cs typeface="Arial"/>
              </a:rPr>
              <a:t>kiểm thử </a:t>
            </a:r>
            <a:r>
              <a:rPr sz="2300" spc="-5" dirty="0">
                <a:latin typeface="Arial"/>
                <a:cs typeface="Arial"/>
              </a:rPr>
              <a:t>là </a:t>
            </a:r>
            <a:r>
              <a:rPr sz="2300" dirty="0">
                <a:latin typeface="Arial"/>
                <a:cs typeface="Arial"/>
              </a:rPr>
              <a:t>một tài </a:t>
            </a:r>
            <a:r>
              <a:rPr sz="2300" spc="-5" dirty="0">
                <a:latin typeface="Arial"/>
                <a:cs typeface="Arial"/>
              </a:rPr>
              <a:t>liệu và </a:t>
            </a:r>
            <a:r>
              <a:rPr sz="2300" dirty="0">
                <a:latin typeface="Arial"/>
                <a:cs typeface="Arial"/>
              </a:rPr>
              <a:t>chứa các kết </a:t>
            </a:r>
            <a:r>
              <a:rPr sz="2300" spc="-5" dirty="0">
                <a:latin typeface="Arial"/>
                <a:cs typeface="Arial"/>
              </a:rPr>
              <a:t>quả </a:t>
            </a:r>
            <a:r>
              <a:rPr sz="2300" dirty="0">
                <a:latin typeface="Arial"/>
                <a:cs typeface="Arial"/>
              </a:rPr>
              <a:t>của các</a:t>
            </a:r>
            <a:r>
              <a:rPr sz="2300" spc="-155" dirty="0">
                <a:latin typeface="Arial"/>
                <a:cs typeface="Arial"/>
              </a:rPr>
              <a:t> </a:t>
            </a:r>
            <a:r>
              <a:rPr sz="2300" spc="-5" dirty="0">
                <a:latin typeface="Arial"/>
                <a:cs typeface="Arial"/>
              </a:rPr>
              <a:t>hoạt  động </a:t>
            </a:r>
            <a:r>
              <a:rPr sz="2300" dirty="0">
                <a:latin typeface="Arial"/>
                <a:cs typeface="Arial"/>
              </a:rPr>
              <a:t>sau</a:t>
            </a:r>
            <a:r>
              <a:rPr sz="2300" spc="-45" dirty="0">
                <a:latin typeface="Arial"/>
                <a:cs typeface="Arial"/>
              </a:rPr>
              <a:t> </a:t>
            </a:r>
            <a:r>
              <a:rPr sz="2300" dirty="0">
                <a:latin typeface="Arial"/>
                <a:cs typeface="Arial"/>
              </a:rPr>
              <a:t>:</a:t>
            </a:r>
          </a:p>
          <a:p>
            <a:pPr marL="756285" marR="64769" lvl="1" indent="-287020" algn="just">
              <a:spcBef>
                <a:spcPts val="480"/>
              </a:spcBef>
              <a:buChar char="–"/>
              <a:tabLst>
                <a:tab pos="756920" algn="l"/>
              </a:tabLst>
            </a:pPr>
            <a:r>
              <a:rPr sz="2300" spc="-5" dirty="0">
                <a:latin typeface="Arial"/>
                <a:cs typeface="Arial"/>
              </a:rPr>
              <a:t>Nhận dạng </a:t>
            </a:r>
            <a:r>
              <a:rPr sz="2300" dirty="0">
                <a:latin typeface="Arial"/>
                <a:cs typeface="Arial"/>
              </a:rPr>
              <a:t>các </a:t>
            </a:r>
            <a:r>
              <a:rPr sz="2300" spc="-5" dirty="0">
                <a:latin typeface="Arial"/>
                <a:cs typeface="Arial"/>
              </a:rPr>
              <a:t>chiến </a:t>
            </a:r>
            <a:r>
              <a:rPr sz="2300" dirty="0">
                <a:latin typeface="Arial"/>
                <a:cs typeface="Arial"/>
              </a:rPr>
              <a:t>lược được </a:t>
            </a:r>
            <a:r>
              <a:rPr sz="2300" spc="-5" dirty="0">
                <a:latin typeface="Arial"/>
                <a:cs typeface="Arial"/>
              </a:rPr>
              <a:t>dùng để </a:t>
            </a:r>
            <a:r>
              <a:rPr sz="2300" dirty="0">
                <a:latin typeface="Arial"/>
                <a:cs typeface="Arial"/>
              </a:rPr>
              <a:t>kiểm tra và </a:t>
            </a:r>
            <a:r>
              <a:rPr sz="2300" spc="-5" dirty="0">
                <a:latin typeface="Arial"/>
                <a:cs typeface="Arial"/>
              </a:rPr>
              <a:t>đảm bảo rằng  </a:t>
            </a:r>
            <a:r>
              <a:rPr sz="2300" dirty="0">
                <a:latin typeface="Arial"/>
                <a:cs typeface="Arial"/>
              </a:rPr>
              <a:t>sản </a:t>
            </a:r>
            <a:r>
              <a:rPr sz="2300" spc="-5" dirty="0">
                <a:latin typeface="Arial"/>
                <a:cs typeface="Arial"/>
              </a:rPr>
              <a:t>phẩm </a:t>
            </a:r>
            <a:r>
              <a:rPr sz="2300" dirty="0">
                <a:latin typeface="Arial"/>
                <a:cs typeface="Arial"/>
              </a:rPr>
              <a:t>thỏa </a:t>
            </a:r>
            <a:r>
              <a:rPr sz="2300" spc="-5" dirty="0">
                <a:latin typeface="Arial"/>
                <a:cs typeface="Arial"/>
              </a:rPr>
              <a:t>mãn đặc </a:t>
            </a:r>
            <a:r>
              <a:rPr sz="2300" dirty="0">
                <a:latin typeface="Arial"/>
                <a:cs typeface="Arial"/>
              </a:rPr>
              <a:t>tả thiết kế </a:t>
            </a:r>
            <a:r>
              <a:rPr sz="2300" spc="-5" dirty="0">
                <a:latin typeface="Arial"/>
                <a:cs typeface="Arial"/>
              </a:rPr>
              <a:t>phần </a:t>
            </a:r>
            <a:r>
              <a:rPr sz="2300" dirty="0">
                <a:latin typeface="Arial"/>
                <a:cs typeface="Arial"/>
              </a:rPr>
              <a:t>mềm và các yêu cầu </a:t>
            </a:r>
            <a:r>
              <a:rPr sz="2300" spc="-5" dirty="0">
                <a:latin typeface="Arial"/>
                <a:cs typeface="Arial"/>
              </a:rPr>
              <a:t>khác  </a:t>
            </a:r>
            <a:r>
              <a:rPr sz="2300" dirty="0">
                <a:latin typeface="Arial"/>
                <a:cs typeface="Arial"/>
              </a:rPr>
              <a:t>về </a:t>
            </a:r>
            <a:r>
              <a:rPr sz="2300" spc="-5" dirty="0">
                <a:latin typeface="Arial"/>
                <a:cs typeface="Arial"/>
              </a:rPr>
              <a:t>phần</a:t>
            </a:r>
            <a:r>
              <a:rPr sz="2300" spc="-30" dirty="0">
                <a:latin typeface="Arial"/>
                <a:cs typeface="Arial"/>
              </a:rPr>
              <a:t> </a:t>
            </a:r>
            <a:r>
              <a:rPr sz="2300" dirty="0">
                <a:latin typeface="Arial"/>
                <a:cs typeface="Arial"/>
              </a:rPr>
              <a:t>mềm.</a:t>
            </a:r>
          </a:p>
          <a:p>
            <a:pPr marL="756285" lvl="1" indent="-287020" algn="just">
              <a:spcBef>
                <a:spcPts val="480"/>
              </a:spcBef>
              <a:buChar char="–"/>
              <a:tabLst>
                <a:tab pos="756920" algn="l"/>
              </a:tabLst>
            </a:pPr>
            <a:r>
              <a:rPr sz="2300" spc="-5" dirty="0">
                <a:latin typeface="Arial"/>
                <a:cs typeface="Arial"/>
              </a:rPr>
              <a:t>Định nghĩa </a:t>
            </a:r>
            <a:r>
              <a:rPr sz="2300" dirty="0">
                <a:latin typeface="Arial"/>
                <a:cs typeface="Arial"/>
              </a:rPr>
              <a:t>các mục tiêu và </a:t>
            </a:r>
            <a:r>
              <a:rPr sz="2300" spc="-5" dirty="0">
                <a:latin typeface="Arial"/>
                <a:cs typeface="Arial"/>
              </a:rPr>
              <a:t>phạm </a:t>
            </a:r>
            <a:r>
              <a:rPr sz="2300" dirty="0">
                <a:latin typeface="Arial"/>
                <a:cs typeface="Arial"/>
              </a:rPr>
              <a:t>vi của </a:t>
            </a:r>
            <a:r>
              <a:rPr sz="2300" spc="-5" dirty="0">
                <a:latin typeface="Arial"/>
                <a:cs typeface="Arial"/>
              </a:rPr>
              <a:t>nỗ lực </a:t>
            </a:r>
            <a:r>
              <a:rPr sz="2300" dirty="0">
                <a:latin typeface="Arial"/>
                <a:cs typeface="Arial"/>
              </a:rPr>
              <a:t>kiểm</a:t>
            </a:r>
            <a:r>
              <a:rPr sz="2300" spc="-145" dirty="0">
                <a:latin typeface="Arial"/>
                <a:cs typeface="Arial"/>
              </a:rPr>
              <a:t> </a:t>
            </a:r>
            <a:r>
              <a:rPr sz="2300" dirty="0">
                <a:latin typeface="Arial"/>
                <a:cs typeface="Arial"/>
              </a:rPr>
              <a:t>thử.</a:t>
            </a:r>
          </a:p>
          <a:p>
            <a:pPr marL="355600" marR="234950" indent="-342900" algn="just">
              <a:spcBef>
                <a:spcPts val="480"/>
              </a:spcBef>
              <a:buChar char="•"/>
              <a:tabLst>
                <a:tab pos="355600" algn="l"/>
              </a:tabLst>
            </a:pPr>
            <a:r>
              <a:rPr sz="2300" spc="-5" dirty="0">
                <a:latin typeface="Arial"/>
                <a:cs typeface="Arial"/>
              </a:rPr>
              <a:t>Nhận dạng </a:t>
            </a:r>
            <a:r>
              <a:rPr sz="2300" dirty="0">
                <a:latin typeface="Arial"/>
                <a:cs typeface="Arial"/>
              </a:rPr>
              <a:t>phương </a:t>
            </a:r>
            <a:r>
              <a:rPr sz="2300" spc="-5" dirty="0">
                <a:latin typeface="Arial"/>
                <a:cs typeface="Arial"/>
              </a:rPr>
              <a:t>pháp </a:t>
            </a:r>
            <a:r>
              <a:rPr sz="2300" dirty="0">
                <a:latin typeface="Arial"/>
                <a:cs typeface="Arial"/>
              </a:rPr>
              <a:t>mà </a:t>
            </a:r>
            <a:r>
              <a:rPr sz="2300" spc="-5" dirty="0">
                <a:latin typeface="Arial"/>
                <a:cs typeface="Arial"/>
              </a:rPr>
              <a:t>đội </a:t>
            </a:r>
            <a:r>
              <a:rPr sz="2300" dirty="0">
                <a:latin typeface="Arial"/>
                <a:cs typeface="Arial"/>
              </a:rPr>
              <a:t>kiểm thử sẽ </a:t>
            </a:r>
            <a:r>
              <a:rPr sz="2300" spc="-5" dirty="0">
                <a:latin typeface="Arial"/>
                <a:cs typeface="Arial"/>
              </a:rPr>
              <a:t>dùng để </a:t>
            </a:r>
            <a:r>
              <a:rPr sz="2300" dirty="0">
                <a:latin typeface="Arial"/>
                <a:cs typeface="Arial"/>
              </a:rPr>
              <a:t>thực </a:t>
            </a:r>
            <a:r>
              <a:rPr sz="2300" spc="-5" dirty="0">
                <a:latin typeface="Arial"/>
                <a:cs typeface="Arial"/>
              </a:rPr>
              <a:t>hiện </a:t>
            </a:r>
            <a:r>
              <a:rPr sz="2300" dirty="0">
                <a:latin typeface="Arial"/>
                <a:cs typeface="Arial"/>
              </a:rPr>
              <a:t>công  </a:t>
            </a:r>
            <a:r>
              <a:rPr sz="2300" spc="-5" dirty="0">
                <a:latin typeface="Arial"/>
                <a:cs typeface="Arial"/>
              </a:rPr>
              <a:t>việc </a:t>
            </a:r>
            <a:r>
              <a:rPr sz="2300" dirty="0">
                <a:latin typeface="Arial"/>
                <a:cs typeface="Arial"/>
              </a:rPr>
              <a:t>kiểm</a:t>
            </a:r>
            <a:r>
              <a:rPr sz="2300" spc="-15" dirty="0">
                <a:latin typeface="Arial"/>
                <a:cs typeface="Arial"/>
              </a:rPr>
              <a:t> </a:t>
            </a:r>
            <a:r>
              <a:rPr sz="2300" dirty="0">
                <a:latin typeface="Arial"/>
                <a:cs typeface="Arial"/>
              </a:rPr>
              <a:t>thử.</a:t>
            </a:r>
          </a:p>
          <a:p>
            <a:pPr marL="756285" lvl="1" indent="-287020">
              <a:spcBef>
                <a:spcPts val="480"/>
              </a:spcBef>
              <a:buChar char="–"/>
              <a:tabLst>
                <a:tab pos="756285" algn="l"/>
                <a:tab pos="756920" algn="l"/>
              </a:tabLst>
            </a:pPr>
            <a:r>
              <a:rPr sz="2300" spc="-5" dirty="0">
                <a:latin typeface="Arial"/>
                <a:cs typeface="Arial"/>
              </a:rPr>
              <a:t>Nhận dạng phần </a:t>
            </a:r>
            <a:r>
              <a:rPr sz="2300" dirty="0">
                <a:latin typeface="Arial"/>
                <a:cs typeface="Arial"/>
              </a:rPr>
              <a:t>cứng, </a:t>
            </a:r>
            <a:r>
              <a:rPr sz="2300" spc="-5" dirty="0">
                <a:latin typeface="Arial"/>
                <a:cs typeface="Arial"/>
              </a:rPr>
              <a:t>phần </a:t>
            </a:r>
            <a:r>
              <a:rPr sz="2300" dirty="0">
                <a:latin typeface="Arial"/>
                <a:cs typeface="Arial"/>
              </a:rPr>
              <a:t>mềm và các tiện ích </a:t>
            </a:r>
            <a:r>
              <a:rPr sz="2300" dirty="0" err="1">
                <a:latin typeface="Arial"/>
                <a:cs typeface="Arial"/>
              </a:rPr>
              <a:t>cần</a:t>
            </a:r>
            <a:r>
              <a:rPr sz="2300" dirty="0">
                <a:latin typeface="Arial"/>
                <a:cs typeface="Arial"/>
              </a:rPr>
              <a:t> </a:t>
            </a:r>
            <a:r>
              <a:rPr lang="en-US" sz="2300" dirty="0" err="1">
                <a:latin typeface="Arial"/>
                <a:cs typeface="Arial"/>
              </a:rPr>
              <a:t>thiết</a:t>
            </a:r>
            <a:endParaRPr sz="2300" dirty="0">
              <a:latin typeface="Arial"/>
              <a:cs typeface="Arial"/>
            </a:endParaRPr>
          </a:p>
          <a:p>
            <a:pPr marL="756285" lvl="1" indent="-287020">
              <a:spcBef>
                <a:spcPts val="484"/>
              </a:spcBef>
              <a:buChar char="–"/>
              <a:tabLst>
                <a:tab pos="756285" algn="l"/>
                <a:tab pos="756920" algn="l"/>
              </a:tabLst>
            </a:pPr>
            <a:r>
              <a:rPr sz="2300" spc="-5" dirty="0">
                <a:latin typeface="Arial"/>
                <a:cs typeface="Arial"/>
              </a:rPr>
              <a:t>Nhận dạng </a:t>
            </a:r>
            <a:r>
              <a:rPr sz="2300" dirty="0">
                <a:latin typeface="Arial"/>
                <a:cs typeface="Arial"/>
              </a:rPr>
              <a:t>các </a:t>
            </a:r>
            <a:r>
              <a:rPr sz="2300" spc="-5" dirty="0">
                <a:latin typeface="Arial"/>
                <a:cs typeface="Arial"/>
              </a:rPr>
              <a:t>tính </a:t>
            </a:r>
            <a:r>
              <a:rPr sz="2300" dirty="0">
                <a:latin typeface="Arial"/>
                <a:cs typeface="Arial"/>
              </a:rPr>
              <a:t>chất và chức </a:t>
            </a:r>
            <a:r>
              <a:rPr sz="2300" spc="-5" dirty="0">
                <a:latin typeface="Arial"/>
                <a:cs typeface="Arial"/>
              </a:rPr>
              <a:t>năng </a:t>
            </a:r>
            <a:r>
              <a:rPr sz="2300" dirty="0">
                <a:latin typeface="Arial"/>
                <a:cs typeface="Arial"/>
              </a:rPr>
              <a:t>sẽ được kiểm</a:t>
            </a:r>
            <a:r>
              <a:rPr sz="2300" spc="-195" dirty="0">
                <a:latin typeface="Arial"/>
                <a:cs typeface="Arial"/>
              </a:rPr>
              <a:t> </a:t>
            </a:r>
            <a:r>
              <a:rPr sz="2300" dirty="0">
                <a:latin typeface="Arial"/>
                <a:cs typeface="Arial"/>
              </a:rPr>
              <a:t>thử.</a:t>
            </a:r>
          </a:p>
          <a:p>
            <a:pPr marL="756285" lvl="1" indent="-287020">
              <a:spcBef>
                <a:spcPts val="480"/>
              </a:spcBef>
              <a:buChar char="–"/>
              <a:tabLst>
                <a:tab pos="756285" algn="l"/>
                <a:tab pos="756920" algn="l"/>
              </a:tabLst>
            </a:pPr>
            <a:r>
              <a:rPr sz="2300" dirty="0">
                <a:latin typeface="Arial"/>
                <a:cs typeface="Arial"/>
              </a:rPr>
              <a:t>Xác </a:t>
            </a:r>
            <a:r>
              <a:rPr sz="2300" spc="-5" dirty="0">
                <a:latin typeface="Arial"/>
                <a:cs typeface="Arial"/>
              </a:rPr>
              <a:t>định </a:t>
            </a:r>
            <a:r>
              <a:rPr sz="2300" dirty="0">
                <a:latin typeface="Arial"/>
                <a:cs typeface="Arial"/>
              </a:rPr>
              <a:t>các </a:t>
            </a:r>
            <a:r>
              <a:rPr sz="2300" spc="-5" dirty="0">
                <a:latin typeface="Arial"/>
                <a:cs typeface="Arial"/>
              </a:rPr>
              <a:t>hệ </a:t>
            </a:r>
            <a:r>
              <a:rPr sz="2300" dirty="0">
                <a:latin typeface="Arial"/>
                <a:cs typeface="Arial"/>
              </a:rPr>
              <a:t>số rủi ro </a:t>
            </a:r>
            <a:r>
              <a:rPr sz="2300" spc="-5" dirty="0">
                <a:latin typeface="Arial"/>
                <a:cs typeface="Arial"/>
              </a:rPr>
              <a:t>gây nguy hại </a:t>
            </a:r>
            <a:r>
              <a:rPr sz="2300" dirty="0">
                <a:latin typeface="Arial"/>
                <a:cs typeface="Arial"/>
              </a:rPr>
              <a:t>cho </a:t>
            </a:r>
            <a:r>
              <a:rPr sz="2300" spc="-5" dirty="0">
                <a:latin typeface="Arial"/>
                <a:cs typeface="Arial"/>
              </a:rPr>
              <a:t>việc </a:t>
            </a:r>
            <a:r>
              <a:rPr sz="2300" dirty="0">
                <a:latin typeface="Arial"/>
                <a:cs typeface="Arial"/>
              </a:rPr>
              <a:t>kiểm</a:t>
            </a:r>
            <a:r>
              <a:rPr sz="2300" spc="-130" dirty="0">
                <a:latin typeface="Arial"/>
                <a:cs typeface="Arial"/>
              </a:rPr>
              <a:t> </a:t>
            </a:r>
            <a:r>
              <a:rPr sz="2300" dirty="0">
                <a:latin typeface="Arial"/>
                <a:cs typeface="Arial"/>
              </a:rPr>
              <a:t>thử.</a:t>
            </a:r>
          </a:p>
          <a:p>
            <a:pPr marL="756285" lvl="1" indent="-287020">
              <a:spcBef>
                <a:spcPts val="480"/>
              </a:spcBef>
              <a:buChar char="–"/>
              <a:tabLst>
                <a:tab pos="756285" algn="l"/>
                <a:tab pos="756920" algn="l"/>
              </a:tabLst>
            </a:pPr>
            <a:r>
              <a:rPr sz="2300" dirty="0">
                <a:latin typeface="Arial"/>
                <a:cs typeface="Arial"/>
              </a:rPr>
              <a:t>Lập </a:t>
            </a:r>
            <a:r>
              <a:rPr sz="2300" spc="-5" dirty="0">
                <a:latin typeface="Arial"/>
                <a:cs typeface="Arial"/>
              </a:rPr>
              <a:t>lịch </a:t>
            </a:r>
            <a:r>
              <a:rPr sz="2300" dirty="0">
                <a:latin typeface="Arial"/>
                <a:cs typeface="Arial"/>
              </a:rPr>
              <a:t>kiểm thử </a:t>
            </a:r>
            <a:r>
              <a:rPr sz="2300" spc="-5" dirty="0">
                <a:latin typeface="Arial"/>
                <a:cs typeface="Arial"/>
              </a:rPr>
              <a:t>và phân phối </a:t>
            </a:r>
            <a:r>
              <a:rPr sz="2300" dirty="0">
                <a:latin typeface="Arial"/>
                <a:cs typeface="Arial"/>
              </a:rPr>
              <a:t>công </a:t>
            </a:r>
            <a:r>
              <a:rPr sz="2300" spc="-5" dirty="0">
                <a:latin typeface="Arial"/>
                <a:cs typeface="Arial"/>
              </a:rPr>
              <a:t>việc </a:t>
            </a:r>
            <a:r>
              <a:rPr sz="2300" dirty="0">
                <a:latin typeface="Arial"/>
                <a:cs typeface="Arial"/>
              </a:rPr>
              <a:t>cho mỗi thành </a:t>
            </a:r>
            <a:r>
              <a:rPr sz="2300" spc="-5" dirty="0">
                <a:latin typeface="Arial"/>
                <a:cs typeface="Arial"/>
              </a:rPr>
              <a:t>viên</a:t>
            </a:r>
            <a:r>
              <a:rPr sz="2300" spc="-114" dirty="0">
                <a:latin typeface="Arial"/>
                <a:cs typeface="Arial"/>
              </a:rPr>
              <a:t> </a:t>
            </a:r>
            <a:r>
              <a:rPr sz="2300" dirty="0">
                <a:latin typeface="Arial"/>
                <a:cs typeface="Arial"/>
              </a:rPr>
              <a:t>tham</a:t>
            </a:r>
          </a:p>
          <a:p>
            <a:pPr marL="756285"/>
            <a:r>
              <a:rPr sz="2300" dirty="0" err="1">
                <a:latin typeface="Arial"/>
                <a:cs typeface="Arial"/>
              </a:rPr>
              <a:t>gia</a:t>
            </a:r>
            <a:r>
              <a:rPr sz="2300" dirty="0">
                <a:latin typeface="Arial"/>
                <a:cs typeface="Arial"/>
              </a:rPr>
              <a:t>.…</a:t>
            </a:r>
          </a:p>
          <a:p>
            <a:pPr marL="355600" indent="-342900">
              <a:spcBef>
                <a:spcPts val="470"/>
              </a:spcBef>
              <a:buChar char="•"/>
              <a:tabLst>
                <a:tab pos="354965" algn="l"/>
                <a:tab pos="355600" algn="l"/>
              </a:tabLst>
            </a:pPr>
            <a:r>
              <a:rPr sz="2300" dirty="0">
                <a:latin typeface="Arial"/>
                <a:cs typeface="Arial"/>
              </a:rPr>
              <a:t>Test Manager </a:t>
            </a:r>
            <a:r>
              <a:rPr sz="2300" spc="-5" dirty="0">
                <a:latin typeface="Arial"/>
                <a:cs typeface="Arial"/>
              </a:rPr>
              <a:t>hoặc </a:t>
            </a:r>
            <a:r>
              <a:rPr sz="2300" dirty="0">
                <a:latin typeface="Arial"/>
                <a:cs typeface="Arial"/>
              </a:rPr>
              <a:t>Test </a:t>
            </a:r>
            <a:r>
              <a:rPr sz="2300" spc="-5" dirty="0">
                <a:latin typeface="Arial"/>
                <a:cs typeface="Arial"/>
              </a:rPr>
              <a:t>Leader </a:t>
            </a:r>
            <a:r>
              <a:rPr sz="2300" dirty="0">
                <a:latin typeface="Arial"/>
                <a:cs typeface="Arial"/>
              </a:rPr>
              <a:t>sẽ xây </a:t>
            </a:r>
            <a:r>
              <a:rPr sz="2300" spc="-5" dirty="0">
                <a:latin typeface="Arial"/>
                <a:cs typeface="Arial"/>
              </a:rPr>
              <a:t>dựng </a:t>
            </a:r>
            <a:r>
              <a:rPr sz="2300" dirty="0">
                <a:latin typeface="Arial"/>
                <a:cs typeface="Arial"/>
              </a:rPr>
              <a:t>kế </a:t>
            </a:r>
            <a:r>
              <a:rPr sz="2300" spc="-5" dirty="0">
                <a:latin typeface="Arial"/>
                <a:cs typeface="Arial"/>
              </a:rPr>
              <a:t>hoạch </a:t>
            </a:r>
            <a:r>
              <a:rPr sz="2300" dirty="0">
                <a:latin typeface="Arial"/>
                <a:cs typeface="Arial"/>
              </a:rPr>
              <a:t>kiểm</a:t>
            </a:r>
            <a:r>
              <a:rPr sz="2300" spc="-190" dirty="0">
                <a:latin typeface="Arial"/>
                <a:cs typeface="Arial"/>
              </a:rPr>
              <a:t> </a:t>
            </a:r>
            <a:r>
              <a:rPr sz="2300" dirty="0">
                <a:latin typeface="Arial"/>
                <a:cs typeface="Arial"/>
              </a:rPr>
              <a:t>thử.</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spc="-5" dirty="0" err="1"/>
              <a:t>Mục</a:t>
            </a:r>
            <a:r>
              <a:rPr spc="-5" dirty="0"/>
              <a:t> tiêu của </a:t>
            </a:r>
            <a:r>
              <a:rPr spc="-5" dirty="0" err="1"/>
              <a:t>bản</a:t>
            </a:r>
            <a:r>
              <a:rPr spc="-5" dirty="0"/>
              <a:t> </a:t>
            </a:r>
            <a:r>
              <a:rPr spc="-5" dirty="0" err="1"/>
              <a:t>k</a:t>
            </a:r>
            <a:r>
              <a:rPr lang="en-US" spc="-5" dirty="0" err="1"/>
              <a:t>ế</a:t>
            </a:r>
            <a:r>
              <a:rPr spc="-5" dirty="0"/>
              <a:t> hoạch kiểm</a:t>
            </a:r>
            <a:r>
              <a:rPr spc="-105" dirty="0"/>
              <a:t> </a:t>
            </a:r>
            <a:r>
              <a:rPr dirty="0"/>
              <a:t>thử</a:t>
            </a:r>
          </a:p>
        </p:txBody>
      </p:sp>
      <p:sp>
        <p:nvSpPr>
          <p:cNvPr id="3" name="object 3"/>
          <p:cNvSpPr txBox="1"/>
          <p:nvPr/>
        </p:nvSpPr>
        <p:spPr>
          <a:xfrm>
            <a:off x="2884888" y="1295941"/>
            <a:ext cx="8141334" cy="4764766"/>
          </a:xfrm>
          <a:prstGeom prst="rect">
            <a:avLst/>
          </a:prstGeom>
        </p:spPr>
        <p:txBody>
          <a:bodyPr vert="horz" wrap="square" lIns="0" tIns="85725" rIns="0" bIns="0" rtlCol="0">
            <a:spAutoFit/>
          </a:bodyPr>
          <a:lstStyle/>
          <a:p>
            <a:pPr marL="350520" indent="-338455">
              <a:spcBef>
                <a:spcPts val="675"/>
              </a:spcBef>
              <a:buAutoNum type="arabicPeriod"/>
              <a:tabLst>
                <a:tab pos="351155" algn="l"/>
              </a:tabLst>
            </a:pPr>
            <a:r>
              <a:rPr sz="2400" dirty="0">
                <a:latin typeface="Arial"/>
                <a:cs typeface="Arial"/>
              </a:rPr>
              <a:t>Xác </a:t>
            </a:r>
            <a:r>
              <a:rPr sz="2400" spc="-5" dirty="0">
                <a:latin typeface="Arial"/>
                <a:cs typeface="Arial"/>
              </a:rPr>
              <a:t>định phạm </a:t>
            </a:r>
            <a:r>
              <a:rPr sz="2400" dirty="0">
                <a:latin typeface="Arial"/>
                <a:cs typeface="Arial"/>
              </a:rPr>
              <a:t>vi kiểm</a:t>
            </a:r>
            <a:r>
              <a:rPr sz="2400" spc="20" dirty="0">
                <a:latin typeface="Arial"/>
                <a:cs typeface="Arial"/>
              </a:rPr>
              <a:t> </a:t>
            </a:r>
            <a:r>
              <a:rPr sz="2400" spc="-5" dirty="0">
                <a:latin typeface="Arial"/>
                <a:cs typeface="Arial"/>
              </a:rPr>
              <a:t>thử</a:t>
            </a:r>
            <a:endParaRPr sz="2400" dirty="0">
              <a:latin typeface="Arial"/>
              <a:cs typeface="Arial"/>
            </a:endParaRPr>
          </a:p>
          <a:p>
            <a:pPr marL="351155" indent="-339090">
              <a:spcBef>
                <a:spcPts val="575"/>
              </a:spcBef>
              <a:buAutoNum type="arabicPeriod"/>
              <a:tabLst>
                <a:tab pos="351790" algn="l"/>
              </a:tabLst>
            </a:pPr>
            <a:r>
              <a:rPr sz="2400" spc="-5" dirty="0">
                <a:latin typeface="Arial"/>
                <a:cs typeface="Arial"/>
              </a:rPr>
              <a:t>Nhận diện </a:t>
            </a:r>
            <a:r>
              <a:rPr sz="2400" dirty="0">
                <a:latin typeface="Arial"/>
                <a:cs typeface="Arial"/>
              </a:rPr>
              <a:t>các rủi ro có thể </a:t>
            </a:r>
            <a:r>
              <a:rPr sz="2400" spc="-5" dirty="0">
                <a:latin typeface="Arial"/>
                <a:cs typeface="Arial"/>
              </a:rPr>
              <a:t>xẩy </a:t>
            </a:r>
            <a:r>
              <a:rPr sz="2400" dirty="0">
                <a:latin typeface="Arial"/>
                <a:cs typeface="Arial"/>
              </a:rPr>
              <a:t>ra khi thực </a:t>
            </a:r>
            <a:r>
              <a:rPr sz="2400" spc="-5" dirty="0">
                <a:latin typeface="Arial"/>
                <a:cs typeface="Arial"/>
              </a:rPr>
              <a:t>hiện </a:t>
            </a:r>
            <a:r>
              <a:rPr sz="2400" dirty="0">
                <a:latin typeface="Arial"/>
                <a:cs typeface="Arial"/>
              </a:rPr>
              <a:t>kiểm</a:t>
            </a:r>
            <a:r>
              <a:rPr sz="2400" spc="-45" dirty="0">
                <a:latin typeface="Arial"/>
                <a:cs typeface="Arial"/>
              </a:rPr>
              <a:t> </a:t>
            </a:r>
            <a:r>
              <a:rPr sz="2400" dirty="0">
                <a:latin typeface="Arial"/>
                <a:cs typeface="Arial"/>
              </a:rPr>
              <a:t>thử</a:t>
            </a:r>
          </a:p>
          <a:p>
            <a:pPr marL="351155" indent="-339090">
              <a:spcBef>
                <a:spcPts val="580"/>
              </a:spcBef>
              <a:buAutoNum type="arabicPeriod"/>
              <a:tabLst>
                <a:tab pos="351790" algn="l"/>
              </a:tabLst>
            </a:pPr>
            <a:r>
              <a:rPr sz="2400" spc="-5" dirty="0">
                <a:latin typeface="Arial"/>
                <a:cs typeface="Arial"/>
              </a:rPr>
              <a:t>Xác định </a:t>
            </a:r>
            <a:r>
              <a:rPr sz="2400" dirty="0">
                <a:latin typeface="Arial"/>
                <a:cs typeface="Arial"/>
              </a:rPr>
              <a:t>các tiêu chí </a:t>
            </a:r>
            <a:r>
              <a:rPr sz="2400" spc="-5" dirty="0">
                <a:latin typeface="Arial"/>
                <a:cs typeface="Arial"/>
              </a:rPr>
              <a:t>hoàn </a:t>
            </a:r>
            <a:r>
              <a:rPr sz="2400" dirty="0">
                <a:latin typeface="Arial"/>
                <a:cs typeface="Arial"/>
              </a:rPr>
              <a:t>thành kiểm thử</a:t>
            </a:r>
            <a:r>
              <a:rPr sz="2400" spc="-25" dirty="0">
                <a:latin typeface="Arial"/>
                <a:cs typeface="Arial"/>
              </a:rPr>
              <a:t> </a:t>
            </a:r>
            <a:r>
              <a:rPr sz="2400" spc="-5" dirty="0">
                <a:latin typeface="Arial"/>
                <a:cs typeface="Arial"/>
              </a:rPr>
              <a:t>(acceptance</a:t>
            </a:r>
            <a:endParaRPr sz="2400" dirty="0">
              <a:latin typeface="Arial"/>
              <a:cs typeface="Arial"/>
            </a:endParaRPr>
          </a:p>
          <a:p>
            <a:pPr marL="12700"/>
            <a:r>
              <a:rPr sz="2400" spc="-5" dirty="0">
                <a:latin typeface="Arial"/>
                <a:cs typeface="Arial"/>
              </a:rPr>
              <a:t>criteria)</a:t>
            </a:r>
            <a:endParaRPr sz="2400" dirty="0">
              <a:latin typeface="Arial"/>
              <a:cs typeface="Arial"/>
            </a:endParaRPr>
          </a:p>
          <a:p>
            <a:pPr marL="351155" indent="-339090">
              <a:spcBef>
                <a:spcPts val="575"/>
              </a:spcBef>
              <a:buAutoNum type="arabicPeriod" startAt="4"/>
              <a:tabLst>
                <a:tab pos="351790" algn="l"/>
              </a:tabLst>
            </a:pPr>
            <a:r>
              <a:rPr sz="2400" spc="-5" dirty="0">
                <a:latin typeface="Arial"/>
                <a:cs typeface="Arial"/>
              </a:rPr>
              <a:t>Xác định chiến lược </a:t>
            </a:r>
            <a:r>
              <a:rPr sz="2400" dirty="0">
                <a:latin typeface="Arial"/>
                <a:cs typeface="Arial"/>
              </a:rPr>
              <a:t>kiểm thử </a:t>
            </a:r>
            <a:r>
              <a:rPr sz="2400" spc="-5" dirty="0">
                <a:latin typeface="Arial"/>
                <a:cs typeface="Arial"/>
              </a:rPr>
              <a:t>dựa </a:t>
            </a:r>
            <a:r>
              <a:rPr sz="2400" dirty="0">
                <a:latin typeface="Arial"/>
                <a:cs typeface="Arial"/>
              </a:rPr>
              <a:t>trên </a:t>
            </a:r>
            <a:r>
              <a:rPr sz="2400" spc="-5" dirty="0">
                <a:latin typeface="Arial"/>
                <a:cs typeface="Arial"/>
              </a:rPr>
              <a:t>phạm </a:t>
            </a:r>
            <a:r>
              <a:rPr sz="2400" dirty="0">
                <a:latin typeface="Arial"/>
                <a:cs typeface="Arial"/>
              </a:rPr>
              <a:t>vi kiểm thử</a:t>
            </a:r>
          </a:p>
          <a:p>
            <a:pPr marL="351155" indent="-339090">
              <a:spcBef>
                <a:spcPts val="580"/>
              </a:spcBef>
              <a:buAutoNum type="arabicPeriod" startAt="4"/>
              <a:tabLst>
                <a:tab pos="351790" algn="l"/>
              </a:tabLst>
            </a:pPr>
            <a:r>
              <a:rPr sz="2400" spc="-5" dirty="0">
                <a:latin typeface="Arial"/>
                <a:cs typeface="Arial"/>
              </a:rPr>
              <a:t>Xác định </a:t>
            </a:r>
            <a:r>
              <a:rPr sz="2400" dirty="0">
                <a:latin typeface="Arial"/>
                <a:cs typeface="Arial"/>
              </a:rPr>
              <a:t>các </a:t>
            </a:r>
            <a:r>
              <a:rPr sz="2400" spc="-5" dirty="0">
                <a:latin typeface="Arial"/>
                <a:cs typeface="Arial"/>
              </a:rPr>
              <a:t>nguồn lực </a:t>
            </a:r>
            <a:r>
              <a:rPr sz="2400" dirty="0">
                <a:latin typeface="Arial"/>
                <a:cs typeface="Arial"/>
              </a:rPr>
              <a:t>cho kiểm</a:t>
            </a:r>
            <a:r>
              <a:rPr sz="2400" spc="10" dirty="0">
                <a:latin typeface="Arial"/>
                <a:cs typeface="Arial"/>
              </a:rPr>
              <a:t> </a:t>
            </a:r>
            <a:r>
              <a:rPr sz="2400" dirty="0">
                <a:latin typeface="Arial"/>
                <a:cs typeface="Arial"/>
              </a:rPr>
              <a:t>thử</a:t>
            </a:r>
          </a:p>
          <a:p>
            <a:pPr marL="351155" indent="-339090">
              <a:spcBef>
                <a:spcPts val="575"/>
              </a:spcBef>
              <a:buAutoNum type="arabicPeriod" startAt="4"/>
              <a:tabLst>
                <a:tab pos="351790" algn="l"/>
              </a:tabLst>
            </a:pPr>
            <a:r>
              <a:rPr sz="2400" spc="-5" dirty="0">
                <a:latin typeface="Arial"/>
                <a:cs typeface="Arial"/>
              </a:rPr>
              <a:t>Xác định </a:t>
            </a:r>
            <a:r>
              <a:rPr sz="2400" dirty="0">
                <a:latin typeface="Arial"/>
                <a:cs typeface="Arial"/>
              </a:rPr>
              <a:t>các chỉ số </a:t>
            </a:r>
            <a:r>
              <a:rPr sz="2400" spc="-5" dirty="0">
                <a:latin typeface="Arial"/>
                <a:cs typeface="Arial"/>
              </a:rPr>
              <a:t>để đánh giá </a:t>
            </a:r>
            <a:r>
              <a:rPr sz="2400" dirty="0">
                <a:latin typeface="Arial"/>
                <a:cs typeface="Arial"/>
              </a:rPr>
              <a:t>kiểm</a:t>
            </a:r>
            <a:r>
              <a:rPr sz="2400" spc="15" dirty="0">
                <a:latin typeface="Arial"/>
                <a:cs typeface="Arial"/>
              </a:rPr>
              <a:t> </a:t>
            </a:r>
            <a:r>
              <a:rPr sz="2400" dirty="0">
                <a:latin typeface="Arial"/>
                <a:cs typeface="Arial"/>
              </a:rPr>
              <a:t>thử</a:t>
            </a:r>
          </a:p>
          <a:p>
            <a:pPr marL="351155" indent="-339090">
              <a:spcBef>
                <a:spcPts val="575"/>
              </a:spcBef>
              <a:buAutoNum type="arabicPeriod" startAt="4"/>
              <a:tabLst>
                <a:tab pos="351790" algn="l"/>
              </a:tabLst>
            </a:pPr>
            <a:r>
              <a:rPr sz="2400" spc="-5" dirty="0">
                <a:latin typeface="Arial"/>
                <a:cs typeface="Arial"/>
              </a:rPr>
              <a:t>Đưa </a:t>
            </a:r>
            <a:r>
              <a:rPr sz="2400" dirty="0">
                <a:latin typeface="Arial"/>
                <a:cs typeface="Arial"/>
              </a:rPr>
              <a:t>ra </a:t>
            </a:r>
            <a:r>
              <a:rPr sz="2400" spc="-5" dirty="0">
                <a:latin typeface="Arial"/>
                <a:cs typeface="Arial"/>
              </a:rPr>
              <a:t>quyết định </a:t>
            </a:r>
            <a:r>
              <a:rPr sz="2400" dirty="0">
                <a:latin typeface="Arial"/>
                <a:cs typeface="Arial"/>
              </a:rPr>
              <a:t>sớm về việc sử </a:t>
            </a:r>
            <a:r>
              <a:rPr sz="2400" spc="-5" dirty="0">
                <a:latin typeface="Arial"/>
                <a:cs typeface="Arial"/>
              </a:rPr>
              <a:t>dụng </a:t>
            </a:r>
            <a:r>
              <a:rPr sz="2400" dirty="0">
                <a:latin typeface="Arial"/>
                <a:cs typeface="Arial"/>
              </a:rPr>
              <a:t>kiểm thử tự</a:t>
            </a:r>
            <a:r>
              <a:rPr sz="2400" spc="-50" dirty="0">
                <a:latin typeface="Arial"/>
                <a:cs typeface="Arial"/>
              </a:rPr>
              <a:t> </a:t>
            </a:r>
            <a:r>
              <a:rPr sz="2400" spc="-5" dirty="0">
                <a:latin typeface="Arial"/>
                <a:cs typeface="Arial"/>
              </a:rPr>
              <a:t>động</a:t>
            </a:r>
            <a:endParaRPr sz="2400" dirty="0">
              <a:latin typeface="Arial"/>
              <a:cs typeface="Arial"/>
            </a:endParaRPr>
          </a:p>
          <a:p>
            <a:pPr marL="12700" marR="139700">
              <a:spcBef>
                <a:spcPts val="575"/>
              </a:spcBef>
              <a:buAutoNum type="arabicPeriod" startAt="4"/>
              <a:tabLst>
                <a:tab pos="351790" algn="l"/>
              </a:tabLst>
            </a:pPr>
            <a:r>
              <a:rPr sz="2400" spc="-5" dirty="0">
                <a:latin typeface="Arial"/>
                <a:cs typeface="Arial"/>
              </a:rPr>
              <a:t>Xác địnhh </a:t>
            </a:r>
            <a:r>
              <a:rPr sz="2400" dirty="0">
                <a:latin typeface="Arial"/>
                <a:cs typeface="Arial"/>
              </a:rPr>
              <a:t>các </a:t>
            </a:r>
            <a:r>
              <a:rPr sz="2400" spc="-5" dirty="0">
                <a:latin typeface="Arial"/>
                <a:cs typeface="Arial"/>
              </a:rPr>
              <a:t>lịch </a:t>
            </a:r>
            <a:r>
              <a:rPr sz="2400" spc="15" dirty="0">
                <a:latin typeface="Arial"/>
                <a:cs typeface="Arial"/>
              </a:rPr>
              <a:t>trình, </a:t>
            </a:r>
            <a:r>
              <a:rPr sz="2400" dirty="0">
                <a:latin typeface="Arial"/>
                <a:cs typeface="Arial"/>
              </a:rPr>
              <a:t>thời </a:t>
            </a:r>
            <a:r>
              <a:rPr sz="2400" spc="-5" dirty="0">
                <a:latin typeface="Arial"/>
                <a:cs typeface="Arial"/>
              </a:rPr>
              <a:t>gian biểu </a:t>
            </a:r>
            <a:r>
              <a:rPr sz="2400" dirty="0">
                <a:latin typeface="Arial"/>
                <a:cs typeface="Arial"/>
              </a:rPr>
              <a:t>cụ thể cần </a:t>
            </a:r>
            <a:r>
              <a:rPr sz="2400" spc="-5" dirty="0">
                <a:latin typeface="Arial"/>
                <a:cs typeface="Arial"/>
              </a:rPr>
              <a:t>đưa </a:t>
            </a:r>
            <a:r>
              <a:rPr sz="2400" dirty="0">
                <a:latin typeface="Arial"/>
                <a:cs typeface="Arial"/>
              </a:rPr>
              <a:t>ra  các sản </a:t>
            </a:r>
            <a:r>
              <a:rPr sz="2400" spc="-5" dirty="0">
                <a:latin typeface="Arial"/>
                <a:cs typeface="Arial"/>
              </a:rPr>
              <a:t>phẩm </a:t>
            </a:r>
            <a:r>
              <a:rPr sz="2400" dirty="0">
                <a:latin typeface="Arial"/>
                <a:cs typeface="Arial"/>
              </a:rPr>
              <a:t>kiểm</a:t>
            </a:r>
            <a:r>
              <a:rPr sz="2400" spc="5" dirty="0">
                <a:latin typeface="Arial"/>
                <a:cs typeface="Arial"/>
              </a:rPr>
              <a:t> </a:t>
            </a:r>
            <a:r>
              <a:rPr sz="2400" dirty="0">
                <a:latin typeface="Arial"/>
                <a:cs typeface="Arial"/>
              </a:rPr>
              <a:t>thử</a:t>
            </a:r>
          </a:p>
          <a:p>
            <a:pPr marL="351155" indent="-339090">
              <a:spcBef>
                <a:spcPts val="580"/>
              </a:spcBef>
              <a:buAutoNum type="arabicPeriod" startAt="4"/>
              <a:tabLst>
                <a:tab pos="351790" algn="l"/>
              </a:tabLst>
            </a:pPr>
            <a:r>
              <a:rPr sz="2400" dirty="0">
                <a:latin typeface="Arial"/>
                <a:cs typeface="Arial"/>
              </a:rPr>
              <a:t>Giúp các thành viên </a:t>
            </a:r>
            <a:r>
              <a:rPr sz="2400" spc="-5" dirty="0">
                <a:latin typeface="Arial"/>
                <a:cs typeface="Arial"/>
              </a:rPr>
              <a:t>trong </a:t>
            </a:r>
            <a:r>
              <a:rPr sz="2400" dirty="0">
                <a:latin typeface="Arial"/>
                <a:cs typeface="Arial"/>
              </a:rPr>
              <a:t>tổ </a:t>
            </a:r>
            <a:r>
              <a:rPr sz="2400" spc="-5" dirty="0">
                <a:latin typeface="Arial"/>
                <a:cs typeface="Arial"/>
              </a:rPr>
              <a:t>dự án làm việc hiệu quả</a:t>
            </a:r>
            <a:r>
              <a:rPr sz="2400" spc="-20" dirty="0">
                <a:latin typeface="Arial"/>
                <a:cs typeface="Arial"/>
              </a:rPr>
              <a:t> </a:t>
            </a:r>
            <a:r>
              <a:rPr sz="2400" spc="-5" dirty="0">
                <a:latin typeface="Arial"/>
                <a:cs typeface="Arial"/>
              </a:rPr>
              <a:t>hơn</a:t>
            </a:r>
            <a:endParaRPr sz="2400" dirty="0">
              <a:latin typeface="Arial"/>
              <a:cs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dirty="0" err="1"/>
              <a:t>Quy</a:t>
            </a:r>
            <a:r>
              <a:rPr dirty="0"/>
              <a:t> trình </a:t>
            </a:r>
            <a:r>
              <a:rPr spc="-5" dirty="0"/>
              <a:t>xây dựng kế hoạch kiểm</a:t>
            </a:r>
            <a:r>
              <a:rPr spc="-120" dirty="0"/>
              <a:t> </a:t>
            </a:r>
            <a:r>
              <a:rPr dirty="0"/>
              <a:t>thử</a:t>
            </a:r>
          </a:p>
        </p:txBody>
      </p:sp>
      <p:sp>
        <p:nvSpPr>
          <p:cNvPr id="3" name="object 3"/>
          <p:cNvSpPr/>
          <p:nvPr/>
        </p:nvSpPr>
        <p:spPr>
          <a:xfrm>
            <a:off x="2061160" y="1623604"/>
            <a:ext cx="8452334" cy="409983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55555"/>
            <a:ext cx="9726349" cy="566822"/>
          </a:xfrm>
          <a:prstGeom prst="rect">
            <a:avLst/>
          </a:prstGeom>
        </p:spPr>
        <p:txBody>
          <a:bodyPr vert="horz" wrap="square" lIns="0" tIns="12700" rIns="0" bIns="0" rtlCol="0" anchor="ctr">
            <a:spAutoFit/>
          </a:bodyPr>
          <a:lstStyle/>
          <a:p>
            <a:pPr marL="12700">
              <a:lnSpc>
                <a:spcPct val="100000"/>
              </a:lnSpc>
              <a:spcBef>
                <a:spcPts val="100"/>
              </a:spcBef>
            </a:pPr>
            <a:r>
              <a:rPr sz="3600" dirty="0" err="1"/>
              <a:t>Cấu</a:t>
            </a:r>
            <a:r>
              <a:rPr sz="3600" dirty="0"/>
              <a:t> </a:t>
            </a:r>
            <a:r>
              <a:rPr sz="3600" spc="-5" dirty="0"/>
              <a:t>trúc bản kế hoạch kiểm</a:t>
            </a:r>
            <a:r>
              <a:rPr sz="3600" spc="-30" dirty="0"/>
              <a:t> </a:t>
            </a:r>
            <a:r>
              <a:rPr sz="3600" dirty="0"/>
              <a:t>thử</a:t>
            </a:r>
          </a:p>
        </p:txBody>
      </p:sp>
      <p:sp>
        <p:nvSpPr>
          <p:cNvPr id="3" name="object 3"/>
          <p:cNvSpPr txBox="1"/>
          <p:nvPr/>
        </p:nvSpPr>
        <p:spPr>
          <a:xfrm>
            <a:off x="2644692" y="977888"/>
            <a:ext cx="6653364" cy="5211042"/>
          </a:xfrm>
          <a:prstGeom prst="rect">
            <a:avLst/>
          </a:prstGeom>
        </p:spPr>
        <p:txBody>
          <a:bodyPr vert="horz" wrap="square" lIns="0" tIns="85725" rIns="0" bIns="0" rtlCol="0">
            <a:spAutoFit/>
          </a:bodyPr>
          <a:lstStyle/>
          <a:p>
            <a:pPr marL="12700">
              <a:spcBef>
                <a:spcPts val="675"/>
              </a:spcBef>
              <a:tabLst>
                <a:tab pos="354965" algn="l"/>
                <a:tab pos="355600" algn="l"/>
              </a:tabLst>
            </a:pPr>
            <a:r>
              <a:rPr sz="2400" dirty="0">
                <a:latin typeface="Arial"/>
                <a:cs typeface="Arial"/>
              </a:rPr>
              <a:t>Bản kế </a:t>
            </a:r>
            <a:r>
              <a:rPr sz="2400" spc="-5" dirty="0">
                <a:latin typeface="Arial"/>
                <a:cs typeface="Arial"/>
              </a:rPr>
              <a:t>hoạch </a:t>
            </a:r>
            <a:r>
              <a:rPr sz="2400" dirty="0">
                <a:latin typeface="Arial"/>
                <a:cs typeface="Arial"/>
              </a:rPr>
              <a:t>kiểm thử cơ </a:t>
            </a:r>
            <a:r>
              <a:rPr sz="2400" spc="-5" dirty="0">
                <a:latin typeface="Arial"/>
                <a:cs typeface="Arial"/>
              </a:rPr>
              <a:t>bản bao gồm 7 </a:t>
            </a:r>
            <a:r>
              <a:rPr sz="2400" dirty="0">
                <a:latin typeface="Arial"/>
                <a:cs typeface="Arial"/>
              </a:rPr>
              <a:t>thành</a:t>
            </a:r>
            <a:r>
              <a:rPr sz="2400" spc="-5" dirty="0">
                <a:latin typeface="Arial"/>
                <a:cs typeface="Arial"/>
              </a:rPr>
              <a:t> phần:</a:t>
            </a:r>
            <a:endParaRPr sz="2400" dirty="0">
              <a:latin typeface="Arial"/>
              <a:cs typeface="Arial"/>
            </a:endParaRPr>
          </a:p>
          <a:p>
            <a:pPr marL="12700">
              <a:spcBef>
                <a:spcPts val="575"/>
              </a:spcBef>
              <a:tabLst>
                <a:tab pos="354965" algn="l"/>
                <a:tab pos="355600" algn="l"/>
              </a:tabLst>
            </a:pPr>
            <a:r>
              <a:rPr sz="2400" spc="-5" dirty="0">
                <a:latin typeface="Arial"/>
                <a:cs typeface="Arial"/>
              </a:rPr>
              <a:t>1. Introduction</a:t>
            </a:r>
            <a:endParaRPr sz="2400" dirty="0">
              <a:latin typeface="Arial"/>
              <a:cs typeface="Arial"/>
            </a:endParaRPr>
          </a:p>
          <a:p>
            <a:pPr marL="12700">
              <a:spcBef>
                <a:spcPts val="580"/>
              </a:spcBef>
              <a:tabLst>
                <a:tab pos="354965" algn="l"/>
                <a:tab pos="355600" algn="l"/>
              </a:tabLst>
            </a:pPr>
            <a:r>
              <a:rPr sz="2400" spc="-5" dirty="0">
                <a:latin typeface="Arial"/>
                <a:cs typeface="Arial"/>
              </a:rPr>
              <a:t>2. Acceptance</a:t>
            </a:r>
            <a:r>
              <a:rPr sz="2400" spc="5" dirty="0">
                <a:latin typeface="Arial"/>
                <a:cs typeface="Arial"/>
              </a:rPr>
              <a:t> </a:t>
            </a:r>
            <a:r>
              <a:rPr sz="2400" dirty="0">
                <a:latin typeface="Arial"/>
                <a:cs typeface="Arial"/>
              </a:rPr>
              <a:t>criteria</a:t>
            </a:r>
          </a:p>
          <a:p>
            <a:pPr marL="12700">
              <a:spcBef>
                <a:spcPts val="575"/>
              </a:spcBef>
              <a:tabLst>
                <a:tab pos="354965" algn="l"/>
                <a:tab pos="355600" algn="l"/>
              </a:tabLst>
            </a:pPr>
            <a:r>
              <a:rPr sz="2400" spc="-5" dirty="0">
                <a:latin typeface="Arial"/>
                <a:cs typeface="Arial"/>
              </a:rPr>
              <a:t>3. Requirements </a:t>
            </a:r>
            <a:r>
              <a:rPr sz="2400" dirty="0">
                <a:latin typeface="Arial"/>
                <a:cs typeface="Arial"/>
              </a:rPr>
              <a:t>for</a:t>
            </a:r>
            <a:r>
              <a:rPr sz="2400" spc="30" dirty="0">
                <a:latin typeface="Arial"/>
                <a:cs typeface="Arial"/>
              </a:rPr>
              <a:t> </a:t>
            </a:r>
            <a:r>
              <a:rPr sz="2400" dirty="0">
                <a:latin typeface="Arial"/>
                <a:cs typeface="Arial"/>
              </a:rPr>
              <a:t>test</a:t>
            </a:r>
          </a:p>
          <a:p>
            <a:pPr marL="12700">
              <a:spcBef>
                <a:spcPts val="575"/>
              </a:spcBef>
              <a:tabLst>
                <a:tab pos="354965" algn="l"/>
                <a:tab pos="355600" algn="l"/>
              </a:tabLst>
            </a:pPr>
            <a:r>
              <a:rPr sz="2400" spc="-5" dirty="0">
                <a:latin typeface="Arial"/>
                <a:cs typeface="Arial"/>
              </a:rPr>
              <a:t>4. Test</a:t>
            </a:r>
            <a:r>
              <a:rPr sz="2400" dirty="0">
                <a:latin typeface="Arial"/>
                <a:cs typeface="Arial"/>
              </a:rPr>
              <a:t> strategy</a:t>
            </a:r>
          </a:p>
          <a:p>
            <a:pPr marL="12700">
              <a:spcBef>
                <a:spcPts val="580"/>
              </a:spcBef>
              <a:tabLst>
                <a:tab pos="354965" algn="l"/>
                <a:tab pos="355600" algn="l"/>
              </a:tabLst>
            </a:pPr>
            <a:r>
              <a:rPr sz="2400" spc="-5" dirty="0">
                <a:latin typeface="Arial"/>
                <a:cs typeface="Arial"/>
              </a:rPr>
              <a:t>5. Resources </a:t>
            </a:r>
            <a:r>
              <a:rPr sz="2400" dirty="0">
                <a:latin typeface="Arial"/>
                <a:cs typeface="Arial"/>
              </a:rPr>
              <a:t>for</a:t>
            </a:r>
            <a:r>
              <a:rPr sz="2400" spc="10" dirty="0">
                <a:latin typeface="Arial"/>
                <a:cs typeface="Arial"/>
              </a:rPr>
              <a:t> </a:t>
            </a:r>
            <a:r>
              <a:rPr sz="2400" spc="-5" dirty="0">
                <a:latin typeface="Arial"/>
                <a:cs typeface="Arial"/>
              </a:rPr>
              <a:t>testing</a:t>
            </a:r>
            <a:endParaRPr sz="2400" dirty="0">
              <a:latin typeface="Arial"/>
              <a:cs typeface="Arial"/>
            </a:endParaRPr>
          </a:p>
          <a:p>
            <a:pPr marL="469265" lvl="1">
              <a:spcBef>
                <a:spcPts val="575"/>
              </a:spcBef>
              <a:tabLst>
                <a:tab pos="840105" algn="l"/>
                <a:tab pos="840740" algn="l"/>
              </a:tabLst>
            </a:pPr>
            <a:r>
              <a:rPr sz="2400" spc="-5" dirty="0">
                <a:latin typeface="Arial"/>
                <a:cs typeface="Arial"/>
              </a:rPr>
              <a:t>Human and</a:t>
            </a:r>
            <a:r>
              <a:rPr sz="2400" spc="15" dirty="0">
                <a:latin typeface="Arial"/>
                <a:cs typeface="Arial"/>
              </a:rPr>
              <a:t> </a:t>
            </a:r>
            <a:r>
              <a:rPr sz="2400" spc="-5" dirty="0">
                <a:latin typeface="Arial"/>
                <a:cs typeface="Arial"/>
              </a:rPr>
              <a:t>responsibilities</a:t>
            </a:r>
            <a:endParaRPr sz="2400" dirty="0">
              <a:latin typeface="Arial"/>
              <a:cs typeface="Arial"/>
            </a:endParaRPr>
          </a:p>
          <a:p>
            <a:pPr marL="469265" lvl="1">
              <a:spcBef>
                <a:spcPts val="575"/>
              </a:spcBef>
              <a:tabLst>
                <a:tab pos="756920" algn="l"/>
              </a:tabLst>
            </a:pPr>
            <a:r>
              <a:rPr sz="2400" dirty="0">
                <a:latin typeface="Arial"/>
                <a:cs typeface="Arial"/>
              </a:rPr>
              <a:t>System: </a:t>
            </a:r>
            <a:r>
              <a:rPr sz="2400" spc="-5" dirty="0">
                <a:latin typeface="Arial"/>
                <a:cs typeface="Arial"/>
              </a:rPr>
              <a:t>hardware </a:t>
            </a:r>
            <a:r>
              <a:rPr sz="2400" dirty="0">
                <a:latin typeface="Arial"/>
                <a:cs typeface="Arial"/>
              </a:rPr>
              <a:t>&amp;</a:t>
            </a:r>
            <a:r>
              <a:rPr sz="2400" spc="-5" dirty="0">
                <a:latin typeface="Arial"/>
                <a:cs typeface="Arial"/>
              </a:rPr>
              <a:t> </a:t>
            </a:r>
            <a:r>
              <a:rPr sz="2400" dirty="0">
                <a:latin typeface="Arial"/>
                <a:cs typeface="Arial"/>
              </a:rPr>
              <a:t>software</a:t>
            </a:r>
          </a:p>
          <a:p>
            <a:pPr marL="12700">
              <a:spcBef>
                <a:spcPts val="580"/>
              </a:spcBef>
              <a:tabLst>
                <a:tab pos="354965" algn="l"/>
                <a:tab pos="355600" algn="l"/>
              </a:tabLst>
            </a:pPr>
            <a:r>
              <a:rPr sz="2400" spc="-5" dirty="0">
                <a:latin typeface="Arial"/>
                <a:cs typeface="Arial"/>
              </a:rPr>
              <a:t>6. Test</a:t>
            </a:r>
            <a:r>
              <a:rPr sz="2400" dirty="0">
                <a:latin typeface="Arial"/>
                <a:cs typeface="Arial"/>
              </a:rPr>
              <a:t> </a:t>
            </a:r>
            <a:r>
              <a:rPr sz="2400" spc="-5" dirty="0">
                <a:latin typeface="Arial"/>
                <a:cs typeface="Arial"/>
              </a:rPr>
              <a:t>milestones</a:t>
            </a:r>
            <a:endParaRPr sz="2400" dirty="0">
              <a:latin typeface="Arial"/>
              <a:cs typeface="Arial"/>
            </a:endParaRPr>
          </a:p>
          <a:p>
            <a:pPr marL="12700">
              <a:spcBef>
                <a:spcPts val="575"/>
              </a:spcBef>
              <a:tabLst>
                <a:tab pos="354965" algn="l"/>
                <a:tab pos="355600" algn="l"/>
              </a:tabLst>
            </a:pPr>
            <a:r>
              <a:rPr sz="2400" spc="-5" dirty="0">
                <a:latin typeface="Arial"/>
                <a:cs typeface="Arial"/>
              </a:rPr>
              <a:t>7. Deliverables </a:t>
            </a:r>
            <a:r>
              <a:rPr sz="2400" dirty="0">
                <a:latin typeface="Arial"/>
                <a:cs typeface="Arial"/>
              </a:rPr>
              <a:t>of test: Test </a:t>
            </a:r>
            <a:r>
              <a:rPr sz="2400" spc="-5" dirty="0">
                <a:latin typeface="Arial"/>
                <a:cs typeface="Arial"/>
              </a:rPr>
              <a:t>Plan, </a:t>
            </a:r>
            <a:r>
              <a:rPr sz="2400" dirty="0">
                <a:latin typeface="Arial"/>
                <a:cs typeface="Arial"/>
              </a:rPr>
              <a:t>Test </a:t>
            </a:r>
            <a:r>
              <a:rPr sz="2400" spc="-5" dirty="0">
                <a:latin typeface="Arial"/>
                <a:cs typeface="Arial"/>
              </a:rPr>
              <a:t>Case,Test</a:t>
            </a:r>
            <a:r>
              <a:rPr sz="2400" spc="35" dirty="0">
                <a:latin typeface="Arial"/>
                <a:cs typeface="Arial"/>
              </a:rPr>
              <a:t> </a:t>
            </a:r>
            <a:r>
              <a:rPr sz="2400" spc="-5" dirty="0">
                <a:latin typeface="Arial"/>
                <a:cs typeface="Arial"/>
              </a:rPr>
              <a:t>Reports</a:t>
            </a:r>
            <a:endParaRPr sz="2400" dirty="0">
              <a:latin typeface="Arial"/>
              <a:cs typeface="Arial"/>
            </a:endParaRPr>
          </a:p>
        </p:txBody>
      </p:sp>
      <p:sp>
        <p:nvSpPr>
          <p:cNvPr id="4" name="object 4"/>
          <p:cNvSpPr/>
          <p:nvPr/>
        </p:nvSpPr>
        <p:spPr>
          <a:xfrm>
            <a:off x="8687628" y="1725571"/>
            <a:ext cx="3276600" cy="372808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dirty="0" err="1"/>
              <a:t>Giới</a:t>
            </a:r>
            <a:r>
              <a:rPr dirty="0"/>
              <a:t> </a:t>
            </a:r>
            <a:r>
              <a:rPr spc="-5" dirty="0"/>
              <a:t>thiệu </a:t>
            </a:r>
            <a:r>
              <a:rPr dirty="0"/>
              <a:t>chung</a:t>
            </a:r>
            <a:r>
              <a:rPr spc="-65" dirty="0"/>
              <a:t> </a:t>
            </a:r>
            <a:r>
              <a:rPr spc="-5" dirty="0"/>
              <a:t>-Introduction</a:t>
            </a:r>
          </a:p>
        </p:txBody>
      </p:sp>
      <p:sp>
        <p:nvSpPr>
          <p:cNvPr id="3" name="object 3"/>
          <p:cNvSpPr txBox="1"/>
          <p:nvPr/>
        </p:nvSpPr>
        <p:spPr>
          <a:xfrm>
            <a:off x="2260379" y="1064106"/>
            <a:ext cx="9587065" cy="5793894"/>
          </a:xfrm>
          <a:prstGeom prst="rect">
            <a:avLst/>
          </a:prstGeom>
        </p:spPr>
        <p:txBody>
          <a:bodyPr vert="horz" wrap="square" lIns="0" tIns="73660" rIns="0" bIns="0" rtlCol="0">
            <a:spAutoFit/>
          </a:bodyPr>
          <a:lstStyle/>
          <a:p>
            <a:pPr marL="355600" indent="-342900">
              <a:spcBef>
                <a:spcPts val="580"/>
              </a:spcBef>
              <a:buChar char="•"/>
              <a:tabLst>
                <a:tab pos="354965" algn="l"/>
                <a:tab pos="355600" algn="l"/>
              </a:tabLst>
            </a:pPr>
            <a:r>
              <a:rPr sz="2200" dirty="0">
                <a:solidFill>
                  <a:srgbClr val="FF0000"/>
                </a:solidFill>
                <a:latin typeface="Arial"/>
                <a:cs typeface="Arial"/>
              </a:rPr>
              <a:t>Mục </a:t>
            </a:r>
            <a:r>
              <a:rPr sz="2200" spc="-5" dirty="0">
                <a:solidFill>
                  <a:srgbClr val="FF0000"/>
                </a:solidFill>
                <a:latin typeface="Arial"/>
                <a:cs typeface="Arial"/>
              </a:rPr>
              <a:t>đích: </a:t>
            </a:r>
            <a:r>
              <a:rPr sz="2200" spc="5" dirty="0">
                <a:latin typeface="Arial"/>
                <a:cs typeface="Arial"/>
              </a:rPr>
              <a:t>Trình </a:t>
            </a:r>
            <a:r>
              <a:rPr sz="2200" spc="-5" dirty="0">
                <a:latin typeface="Arial"/>
                <a:cs typeface="Arial"/>
              </a:rPr>
              <a:t>bày ngắn gọn </a:t>
            </a:r>
            <a:r>
              <a:rPr sz="2200" dirty="0">
                <a:latin typeface="Arial"/>
                <a:cs typeface="Arial"/>
              </a:rPr>
              <a:t>về mục </a:t>
            </a:r>
            <a:r>
              <a:rPr sz="2200" spc="-5" dirty="0">
                <a:latin typeface="Arial"/>
                <a:cs typeface="Arial"/>
              </a:rPr>
              <a:t>đích </a:t>
            </a:r>
            <a:r>
              <a:rPr sz="2200" dirty="0">
                <a:latin typeface="Arial"/>
                <a:cs typeface="Arial"/>
              </a:rPr>
              <a:t>và tổ chức của tài</a:t>
            </a:r>
            <a:r>
              <a:rPr sz="2200" spc="-220" dirty="0">
                <a:latin typeface="Arial"/>
                <a:cs typeface="Arial"/>
              </a:rPr>
              <a:t> </a:t>
            </a:r>
            <a:r>
              <a:rPr sz="2200" spc="-5" dirty="0">
                <a:latin typeface="Arial"/>
                <a:cs typeface="Arial"/>
              </a:rPr>
              <a:t>liệu</a:t>
            </a:r>
            <a:endParaRPr sz="2200" dirty="0">
              <a:latin typeface="Arial"/>
              <a:cs typeface="Arial"/>
            </a:endParaRPr>
          </a:p>
          <a:p>
            <a:pPr marL="355600" indent="-342900">
              <a:spcBef>
                <a:spcPts val="480"/>
              </a:spcBef>
              <a:buChar char="•"/>
              <a:tabLst>
                <a:tab pos="354965" algn="l"/>
                <a:tab pos="355600" algn="l"/>
              </a:tabLst>
            </a:pPr>
            <a:r>
              <a:rPr sz="2200" spc="-130" dirty="0">
                <a:solidFill>
                  <a:srgbClr val="FF0000"/>
                </a:solidFill>
                <a:latin typeface="Arial"/>
                <a:cs typeface="Arial"/>
              </a:rPr>
              <a:t>Các </a:t>
            </a:r>
            <a:r>
              <a:rPr sz="2200" spc="-5" dirty="0">
                <a:solidFill>
                  <a:srgbClr val="FF0000"/>
                </a:solidFill>
                <a:latin typeface="Arial"/>
                <a:cs typeface="Arial"/>
              </a:rPr>
              <a:t>định nghĩa, </a:t>
            </a:r>
            <a:r>
              <a:rPr sz="2200" dirty="0">
                <a:solidFill>
                  <a:srgbClr val="FF0000"/>
                </a:solidFill>
                <a:latin typeface="Arial"/>
                <a:cs typeface="Arial"/>
              </a:rPr>
              <a:t>từ </a:t>
            </a:r>
            <a:r>
              <a:rPr sz="2200" spc="-5" dirty="0">
                <a:solidFill>
                  <a:srgbClr val="FF0000"/>
                </a:solidFill>
                <a:latin typeface="Arial"/>
                <a:cs typeface="Arial"/>
              </a:rPr>
              <a:t>viết tắt, </a:t>
            </a:r>
            <a:r>
              <a:rPr sz="2200" dirty="0">
                <a:solidFill>
                  <a:srgbClr val="FF0000"/>
                </a:solidFill>
                <a:latin typeface="Arial"/>
                <a:cs typeface="Arial"/>
              </a:rPr>
              <a:t>thuật </a:t>
            </a:r>
            <a:r>
              <a:rPr sz="2200" spc="-5" dirty="0">
                <a:solidFill>
                  <a:srgbClr val="FF0000"/>
                </a:solidFill>
                <a:latin typeface="Arial"/>
                <a:cs typeface="Arial"/>
              </a:rPr>
              <a:t>ngữ</a:t>
            </a:r>
            <a:r>
              <a:rPr sz="2200" spc="-5" dirty="0">
                <a:latin typeface="Arial"/>
                <a:cs typeface="Arial"/>
              </a:rPr>
              <a:t>: </a:t>
            </a:r>
            <a:r>
              <a:rPr sz="2200" dirty="0">
                <a:latin typeface="Arial"/>
                <a:cs typeface="Arial"/>
              </a:rPr>
              <a:t>cung cấp các </a:t>
            </a:r>
            <a:r>
              <a:rPr sz="2200" spc="-5" dirty="0">
                <a:latin typeface="Arial"/>
                <a:cs typeface="Arial"/>
              </a:rPr>
              <a:t>định nghĩa </a:t>
            </a:r>
            <a:r>
              <a:rPr sz="2200" dirty="0">
                <a:latin typeface="Arial"/>
                <a:cs typeface="Arial"/>
              </a:rPr>
              <a:t>của</a:t>
            </a:r>
            <a:r>
              <a:rPr sz="2200" spc="15" dirty="0">
                <a:latin typeface="Arial"/>
                <a:cs typeface="Arial"/>
              </a:rPr>
              <a:t> </a:t>
            </a:r>
            <a:r>
              <a:rPr sz="2200" dirty="0">
                <a:latin typeface="Arial"/>
                <a:cs typeface="Arial"/>
              </a:rPr>
              <a:t>các</a:t>
            </a:r>
          </a:p>
          <a:p>
            <a:pPr marL="355600"/>
            <a:r>
              <a:rPr sz="2200" dirty="0">
                <a:latin typeface="Arial"/>
                <a:cs typeface="Arial"/>
              </a:rPr>
              <a:t>thuật </a:t>
            </a:r>
            <a:r>
              <a:rPr sz="2200" spc="-5" dirty="0">
                <a:latin typeface="Arial"/>
                <a:cs typeface="Arial"/>
              </a:rPr>
              <a:t>ngữ, </a:t>
            </a:r>
            <a:r>
              <a:rPr sz="2200" dirty="0">
                <a:latin typeface="Arial"/>
                <a:cs typeface="Arial"/>
              </a:rPr>
              <a:t>từ </a:t>
            </a:r>
            <a:r>
              <a:rPr sz="2200" spc="-5" dirty="0">
                <a:latin typeface="Arial"/>
                <a:cs typeface="Arial"/>
              </a:rPr>
              <a:t>viết </a:t>
            </a:r>
            <a:r>
              <a:rPr sz="2200" dirty="0">
                <a:latin typeface="Arial"/>
                <a:cs typeface="Arial"/>
              </a:rPr>
              <a:t>tắt cần </a:t>
            </a:r>
            <a:r>
              <a:rPr sz="2200" spc="-5" dirty="0">
                <a:latin typeface="Arial"/>
                <a:cs typeface="Arial"/>
              </a:rPr>
              <a:t>thiết để giải thích đúng </a:t>
            </a:r>
            <a:r>
              <a:rPr sz="2200" dirty="0">
                <a:latin typeface="Arial"/>
                <a:cs typeface="Arial"/>
              </a:rPr>
              <a:t>các kế </a:t>
            </a:r>
            <a:r>
              <a:rPr sz="2200" spc="-5" dirty="0">
                <a:latin typeface="Arial"/>
                <a:cs typeface="Arial"/>
              </a:rPr>
              <a:t>hoạch </a:t>
            </a:r>
            <a:r>
              <a:rPr sz="2200" dirty="0">
                <a:latin typeface="Arial"/>
                <a:cs typeface="Arial"/>
              </a:rPr>
              <a:t>kiểm</a:t>
            </a:r>
            <a:r>
              <a:rPr sz="2200" spc="-110" dirty="0">
                <a:latin typeface="Arial"/>
                <a:cs typeface="Arial"/>
              </a:rPr>
              <a:t> </a:t>
            </a:r>
            <a:r>
              <a:rPr sz="2200" dirty="0">
                <a:latin typeface="Arial"/>
                <a:cs typeface="Arial"/>
              </a:rPr>
              <a:t>thử</a:t>
            </a:r>
          </a:p>
          <a:p>
            <a:pPr marL="355600" marR="214629" indent="-342900">
              <a:spcBef>
                <a:spcPts val="480"/>
              </a:spcBef>
              <a:buChar char="•"/>
              <a:tabLst>
                <a:tab pos="354965" algn="l"/>
                <a:tab pos="355600" algn="l"/>
              </a:tabLst>
            </a:pPr>
            <a:r>
              <a:rPr sz="2200" dirty="0">
                <a:solidFill>
                  <a:srgbClr val="FF0000"/>
                </a:solidFill>
                <a:latin typeface="Arial"/>
                <a:cs typeface="Arial"/>
              </a:rPr>
              <a:t>Tài </a:t>
            </a:r>
            <a:r>
              <a:rPr sz="2200" spc="-5" dirty="0">
                <a:solidFill>
                  <a:srgbClr val="FF0000"/>
                </a:solidFill>
                <a:latin typeface="Arial"/>
                <a:cs typeface="Arial"/>
              </a:rPr>
              <a:t>liệu tham </a:t>
            </a:r>
            <a:r>
              <a:rPr sz="2200" dirty="0">
                <a:solidFill>
                  <a:srgbClr val="FF0000"/>
                </a:solidFill>
                <a:latin typeface="Arial"/>
                <a:cs typeface="Arial"/>
              </a:rPr>
              <a:t>khảo</a:t>
            </a:r>
            <a:r>
              <a:rPr sz="2200" dirty="0">
                <a:latin typeface="Arial"/>
                <a:cs typeface="Arial"/>
              </a:rPr>
              <a:t>: </a:t>
            </a:r>
            <a:r>
              <a:rPr sz="2200" spc="-5" dirty="0">
                <a:latin typeface="Arial"/>
                <a:cs typeface="Arial"/>
              </a:rPr>
              <a:t>Liệt </a:t>
            </a:r>
            <a:r>
              <a:rPr sz="2200" dirty="0">
                <a:latin typeface="Arial"/>
                <a:cs typeface="Arial"/>
              </a:rPr>
              <a:t>kê tất cả </a:t>
            </a:r>
            <a:r>
              <a:rPr sz="2200" spc="-5" dirty="0">
                <a:latin typeface="Arial"/>
                <a:cs typeface="Arial"/>
              </a:rPr>
              <a:t>những </a:t>
            </a:r>
            <a:r>
              <a:rPr sz="2200" dirty="0">
                <a:latin typeface="Arial"/>
                <a:cs typeface="Arial"/>
              </a:rPr>
              <a:t>tài </a:t>
            </a:r>
            <a:r>
              <a:rPr sz="2200" spc="-5" dirty="0">
                <a:latin typeface="Arial"/>
                <a:cs typeface="Arial"/>
              </a:rPr>
              <a:t>liệu dùng để </a:t>
            </a:r>
            <a:r>
              <a:rPr sz="2200" dirty="0">
                <a:latin typeface="Arial"/>
                <a:cs typeface="Arial"/>
              </a:rPr>
              <a:t>tạo ra </a:t>
            </a:r>
            <a:r>
              <a:rPr sz="2200" spc="-5" dirty="0">
                <a:latin typeface="Arial"/>
                <a:cs typeface="Arial"/>
              </a:rPr>
              <a:t>bản </a:t>
            </a:r>
            <a:r>
              <a:rPr sz="2200" dirty="0">
                <a:latin typeface="Arial"/>
                <a:cs typeface="Arial"/>
              </a:rPr>
              <a:t>kế  </a:t>
            </a:r>
            <a:r>
              <a:rPr sz="2200" spc="-5" dirty="0">
                <a:latin typeface="Arial"/>
                <a:cs typeface="Arial"/>
              </a:rPr>
              <a:t>hoạch</a:t>
            </a:r>
            <a:endParaRPr sz="2200" dirty="0">
              <a:latin typeface="Arial"/>
              <a:cs typeface="Arial"/>
            </a:endParaRPr>
          </a:p>
          <a:p>
            <a:pPr marL="355600" indent="-342900">
              <a:spcBef>
                <a:spcPts val="480"/>
              </a:spcBef>
              <a:buChar char="•"/>
              <a:tabLst>
                <a:tab pos="354965" algn="l"/>
                <a:tab pos="355600" algn="l"/>
              </a:tabLst>
            </a:pPr>
            <a:r>
              <a:rPr sz="2200" dirty="0">
                <a:solidFill>
                  <a:srgbClr val="FF0000"/>
                </a:solidFill>
                <a:latin typeface="Arial"/>
                <a:cs typeface="Arial"/>
              </a:rPr>
              <a:t>Thông tin cơ </a:t>
            </a:r>
            <a:r>
              <a:rPr sz="2200" spc="-5" dirty="0">
                <a:solidFill>
                  <a:srgbClr val="FF0000"/>
                </a:solidFill>
                <a:latin typeface="Arial"/>
                <a:cs typeface="Arial"/>
              </a:rPr>
              <a:t>bản</a:t>
            </a:r>
            <a:r>
              <a:rPr sz="2200" spc="-5" dirty="0">
                <a:latin typeface="Arial"/>
                <a:cs typeface="Arial"/>
              </a:rPr>
              <a:t>: </a:t>
            </a:r>
            <a:r>
              <a:rPr sz="2200" dirty="0">
                <a:latin typeface="Arial"/>
                <a:cs typeface="Arial"/>
              </a:rPr>
              <a:t>Mô tả </a:t>
            </a:r>
            <a:r>
              <a:rPr sz="2200" spc="-5" dirty="0">
                <a:latin typeface="Arial"/>
                <a:cs typeface="Arial"/>
              </a:rPr>
              <a:t>ngắn gọn </a:t>
            </a:r>
            <a:r>
              <a:rPr sz="2200" dirty="0">
                <a:latin typeface="Arial"/>
                <a:cs typeface="Arial"/>
              </a:rPr>
              <a:t>về dự</a:t>
            </a:r>
            <a:r>
              <a:rPr sz="2200" spc="-140" dirty="0">
                <a:latin typeface="Arial"/>
                <a:cs typeface="Arial"/>
              </a:rPr>
              <a:t> </a:t>
            </a:r>
            <a:r>
              <a:rPr sz="2200" spc="-5" dirty="0">
                <a:latin typeface="Arial"/>
                <a:cs typeface="Arial"/>
              </a:rPr>
              <a:t>án</a:t>
            </a:r>
            <a:endParaRPr sz="2200" dirty="0">
              <a:latin typeface="Arial"/>
              <a:cs typeface="Arial"/>
            </a:endParaRPr>
          </a:p>
          <a:p>
            <a:pPr marL="355600" indent="-342900">
              <a:spcBef>
                <a:spcPts val="480"/>
              </a:spcBef>
              <a:buChar char="•"/>
              <a:tabLst>
                <a:tab pos="354965" algn="l"/>
                <a:tab pos="355600" algn="l"/>
              </a:tabLst>
            </a:pPr>
            <a:r>
              <a:rPr sz="2200" dirty="0">
                <a:solidFill>
                  <a:srgbClr val="FF0000"/>
                </a:solidFill>
                <a:latin typeface="Arial"/>
                <a:cs typeface="Arial"/>
              </a:rPr>
              <a:t>Phạm vi kiểm</a:t>
            </a:r>
            <a:r>
              <a:rPr sz="2200" spc="-50" dirty="0">
                <a:solidFill>
                  <a:srgbClr val="FF0000"/>
                </a:solidFill>
                <a:latin typeface="Arial"/>
                <a:cs typeface="Arial"/>
              </a:rPr>
              <a:t> </a:t>
            </a:r>
            <a:r>
              <a:rPr sz="2200" dirty="0">
                <a:solidFill>
                  <a:srgbClr val="FF0000"/>
                </a:solidFill>
                <a:latin typeface="Arial"/>
                <a:cs typeface="Arial"/>
              </a:rPr>
              <a:t>thử</a:t>
            </a:r>
            <a:r>
              <a:rPr sz="2200" dirty="0">
                <a:latin typeface="Arial"/>
                <a:cs typeface="Arial"/>
              </a:rPr>
              <a:t>:</a:t>
            </a:r>
          </a:p>
          <a:p>
            <a:pPr marL="756285" lvl="1" indent="-287020">
              <a:spcBef>
                <a:spcPts val="484"/>
              </a:spcBef>
              <a:buChar char="–"/>
              <a:tabLst>
                <a:tab pos="756285" algn="l"/>
                <a:tab pos="756920" algn="l"/>
              </a:tabLst>
            </a:pPr>
            <a:r>
              <a:rPr sz="2200" dirty="0">
                <a:latin typeface="Arial"/>
                <a:cs typeface="Arial"/>
              </a:rPr>
              <a:t>Danh mục các </a:t>
            </a:r>
            <a:r>
              <a:rPr sz="2200" spc="-5" dirty="0">
                <a:latin typeface="Arial"/>
                <a:cs typeface="Arial"/>
              </a:rPr>
              <a:t>giai đoạn </a:t>
            </a:r>
            <a:r>
              <a:rPr sz="2200" dirty="0">
                <a:latin typeface="Arial"/>
                <a:cs typeface="Arial"/>
              </a:rPr>
              <a:t>kiểm</a:t>
            </a:r>
            <a:r>
              <a:rPr sz="2200" spc="-120" dirty="0">
                <a:latin typeface="Arial"/>
                <a:cs typeface="Arial"/>
              </a:rPr>
              <a:t> </a:t>
            </a:r>
            <a:r>
              <a:rPr sz="2200" dirty="0">
                <a:latin typeface="Arial"/>
                <a:cs typeface="Arial"/>
              </a:rPr>
              <a:t>thử</a:t>
            </a:r>
          </a:p>
          <a:p>
            <a:pPr marL="756285" lvl="1" indent="-287020">
              <a:spcBef>
                <a:spcPts val="480"/>
              </a:spcBef>
              <a:buChar char="–"/>
              <a:tabLst>
                <a:tab pos="756285" algn="l"/>
                <a:tab pos="756920" algn="l"/>
              </a:tabLst>
            </a:pPr>
            <a:r>
              <a:rPr sz="2200" dirty="0">
                <a:latin typeface="Arial"/>
                <a:cs typeface="Arial"/>
              </a:rPr>
              <a:t>Danh sách các </a:t>
            </a:r>
            <a:r>
              <a:rPr sz="2200" spc="-5" dirty="0">
                <a:latin typeface="Arial"/>
                <a:cs typeface="Arial"/>
              </a:rPr>
              <a:t>loại </a:t>
            </a:r>
            <a:r>
              <a:rPr sz="2200" spc="20" dirty="0">
                <a:latin typeface="Arial"/>
                <a:cs typeface="Arial"/>
              </a:rPr>
              <a:t>hình </a:t>
            </a:r>
            <a:r>
              <a:rPr sz="2200" dirty="0">
                <a:latin typeface="Arial"/>
                <a:cs typeface="Arial"/>
              </a:rPr>
              <a:t>kiểm</a:t>
            </a:r>
            <a:r>
              <a:rPr sz="2200" spc="-125" dirty="0">
                <a:latin typeface="Arial"/>
                <a:cs typeface="Arial"/>
              </a:rPr>
              <a:t> </a:t>
            </a:r>
            <a:r>
              <a:rPr sz="2200" dirty="0">
                <a:latin typeface="Arial"/>
                <a:cs typeface="Arial"/>
              </a:rPr>
              <a:t>thử</a:t>
            </a:r>
          </a:p>
          <a:p>
            <a:pPr marL="756285" lvl="1" indent="-287020">
              <a:spcBef>
                <a:spcPts val="480"/>
              </a:spcBef>
              <a:buChar char="–"/>
              <a:tabLst>
                <a:tab pos="756285" algn="l"/>
                <a:tab pos="756920" algn="l"/>
              </a:tabLst>
            </a:pPr>
            <a:r>
              <a:rPr sz="2200" dirty="0">
                <a:latin typeface="Arial"/>
                <a:cs typeface="Arial"/>
              </a:rPr>
              <a:t>Danh sách các </a:t>
            </a:r>
            <a:r>
              <a:rPr sz="2200" spc="-5" dirty="0">
                <a:latin typeface="Arial"/>
                <a:cs typeface="Arial"/>
              </a:rPr>
              <a:t>giả</a:t>
            </a:r>
            <a:r>
              <a:rPr sz="2200" spc="-65" dirty="0">
                <a:latin typeface="Arial"/>
                <a:cs typeface="Arial"/>
              </a:rPr>
              <a:t> </a:t>
            </a:r>
            <a:r>
              <a:rPr sz="2200" spc="-5" dirty="0">
                <a:latin typeface="Arial"/>
                <a:cs typeface="Arial"/>
              </a:rPr>
              <a:t>định</a:t>
            </a:r>
            <a:endParaRPr sz="2200" dirty="0">
              <a:latin typeface="Arial"/>
              <a:cs typeface="Arial"/>
            </a:endParaRPr>
          </a:p>
          <a:p>
            <a:pPr marL="756285" lvl="1" indent="-287020">
              <a:spcBef>
                <a:spcPts val="480"/>
              </a:spcBef>
              <a:buChar char="–"/>
              <a:tabLst>
                <a:tab pos="756285" algn="l"/>
                <a:tab pos="756920" algn="l"/>
              </a:tabLst>
            </a:pPr>
            <a:r>
              <a:rPr sz="2200" spc="-130" dirty="0" err="1">
                <a:latin typeface="Arial"/>
                <a:cs typeface="Arial"/>
              </a:rPr>
              <a:t>Các</a:t>
            </a:r>
            <a:r>
              <a:rPr sz="2200" spc="-130" dirty="0">
                <a:latin typeface="Arial"/>
                <a:cs typeface="Arial"/>
              </a:rPr>
              <a:t> </a:t>
            </a:r>
            <a:r>
              <a:rPr sz="2200" dirty="0" err="1">
                <a:latin typeface="Arial"/>
                <a:cs typeface="Arial"/>
              </a:rPr>
              <a:t>khi</a:t>
            </a:r>
            <a:r>
              <a:rPr lang="en-US" sz="2200" dirty="0" err="1">
                <a:latin typeface="Arial"/>
                <a:cs typeface="Arial"/>
              </a:rPr>
              <a:t>ế</a:t>
            </a:r>
            <a:r>
              <a:rPr sz="2200" dirty="0" err="1">
                <a:latin typeface="Arial"/>
                <a:cs typeface="Arial"/>
              </a:rPr>
              <a:t>m</a:t>
            </a:r>
            <a:r>
              <a:rPr sz="2200" dirty="0">
                <a:latin typeface="Arial"/>
                <a:cs typeface="Arial"/>
              </a:rPr>
              <a:t> </a:t>
            </a:r>
            <a:r>
              <a:rPr sz="2200" spc="-5" dirty="0">
                <a:latin typeface="Arial"/>
                <a:cs typeface="Arial"/>
              </a:rPr>
              <a:t>khuyết </a:t>
            </a:r>
            <a:r>
              <a:rPr sz="2200" dirty="0">
                <a:latin typeface="Arial"/>
                <a:cs typeface="Arial"/>
              </a:rPr>
              <a:t>theo dự</a:t>
            </a:r>
            <a:r>
              <a:rPr sz="2200" spc="75" dirty="0">
                <a:latin typeface="Arial"/>
                <a:cs typeface="Arial"/>
              </a:rPr>
              <a:t> </a:t>
            </a:r>
            <a:r>
              <a:rPr sz="2200" dirty="0">
                <a:latin typeface="Arial"/>
                <a:cs typeface="Arial"/>
              </a:rPr>
              <a:t>kiến</a:t>
            </a:r>
          </a:p>
          <a:p>
            <a:pPr marL="355600" marR="92710" indent="-342900">
              <a:spcBef>
                <a:spcPts val="480"/>
              </a:spcBef>
              <a:buChar char="•"/>
              <a:tabLst>
                <a:tab pos="354965" algn="l"/>
                <a:tab pos="355600" algn="l"/>
              </a:tabLst>
            </a:pPr>
            <a:r>
              <a:rPr sz="2200" dirty="0">
                <a:solidFill>
                  <a:srgbClr val="FF0000"/>
                </a:solidFill>
                <a:latin typeface="Arial"/>
                <a:cs typeface="Arial"/>
              </a:rPr>
              <a:t>Danh mục các rủi ro: </a:t>
            </a:r>
            <a:r>
              <a:rPr sz="2200" spc="-5" dirty="0">
                <a:latin typeface="Arial"/>
                <a:cs typeface="Arial"/>
              </a:rPr>
              <a:t>Liệt </a:t>
            </a:r>
            <a:r>
              <a:rPr sz="2200" dirty="0">
                <a:latin typeface="Arial"/>
                <a:cs typeface="Arial"/>
              </a:rPr>
              <a:t>kê các rủi ro có thể </a:t>
            </a:r>
            <a:r>
              <a:rPr sz="2200" spc="-5" dirty="0">
                <a:latin typeface="Arial"/>
                <a:cs typeface="Arial"/>
              </a:rPr>
              <a:t>ảnh </a:t>
            </a:r>
            <a:r>
              <a:rPr sz="2200" dirty="0">
                <a:latin typeface="Arial"/>
                <a:cs typeface="Arial"/>
              </a:rPr>
              <a:t>hưởng </a:t>
            </a:r>
            <a:r>
              <a:rPr sz="2200" spc="-5" dirty="0">
                <a:latin typeface="Arial"/>
                <a:cs typeface="Arial"/>
              </a:rPr>
              <a:t>đến việc</a:t>
            </a:r>
            <a:r>
              <a:rPr sz="2200" spc="-229" dirty="0">
                <a:latin typeface="Arial"/>
                <a:cs typeface="Arial"/>
              </a:rPr>
              <a:t> </a:t>
            </a:r>
            <a:r>
              <a:rPr sz="2200" dirty="0">
                <a:latin typeface="Arial"/>
                <a:cs typeface="Arial"/>
              </a:rPr>
              <a:t>thiết  kế </a:t>
            </a:r>
            <a:r>
              <a:rPr sz="2200" spc="-5" dirty="0">
                <a:latin typeface="Arial"/>
                <a:cs typeface="Arial"/>
              </a:rPr>
              <a:t>hoặc </a:t>
            </a:r>
            <a:r>
              <a:rPr sz="2200" dirty="0">
                <a:latin typeface="Arial"/>
                <a:cs typeface="Arial"/>
              </a:rPr>
              <a:t>thực thi các kiểm</a:t>
            </a:r>
            <a:r>
              <a:rPr sz="2200" spc="-105" dirty="0">
                <a:latin typeface="Arial"/>
                <a:cs typeface="Arial"/>
              </a:rPr>
              <a:t> </a:t>
            </a:r>
            <a:r>
              <a:rPr sz="2200" dirty="0">
                <a:latin typeface="Arial"/>
                <a:cs typeface="Arial"/>
              </a:rPr>
              <a:t>thử</a:t>
            </a:r>
          </a:p>
          <a:p>
            <a:pPr marL="355600" marR="74295" indent="-342900">
              <a:spcBef>
                <a:spcPts val="480"/>
              </a:spcBef>
              <a:buChar char="•"/>
              <a:tabLst>
                <a:tab pos="354965" algn="l"/>
                <a:tab pos="355600" algn="l"/>
              </a:tabLst>
            </a:pPr>
            <a:r>
              <a:rPr sz="2200" dirty="0">
                <a:solidFill>
                  <a:srgbClr val="FF0000"/>
                </a:solidFill>
                <a:latin typeface="Arial"/>
                <a:cs typeface="Arial"/>
              </a:rPr>
              <a:t>Nhu cầu </a:t>
            </a:r>
            <a:r>
              <a:rPr sz="2200" spc="-5" dirty="0">
                <a:solidFill>
                  <a:srgbClr val="FF0000"/>
                </a:solidFill>
                <a:latin typeface="Arial"/>
                <a:cs typeface="Arial"/>
              </a:rPr>
              <a:t>đào </a:t>
            </a:r>
            <a:r>
              <a:rPr sz="2200" dirty="0">
                <a:solidFill>
                  <a:srgbClr val="FF0000"/>
                </a:solidFill>
                <a:latin typeface="Arial"/>
                <a:cs typeface="Arial"/>
              </a:rPr>
              <a:t>tạo: </a:t>
            </a:r>
            <a:r>
              <a:rPr sz="2200" spc="-5" dirty="0">
                <a:latin typeface="Arial"/>
                <a:cs typeface="Arial"/>
              </a:rPr>
              <a:t>Liệt </a:t>
            </a:r>
            <a:r>
              <a:rPr sz="2200" dirty="0">
                <a:latin typeface="Arial"/>
                <a:cs typeface="Arial"/>
              </a:rPr>
              <a:t>kê các </a:t>
            </a:r>
            <a:r>
              <a:rPr sz="2200" spc="-5" dirty="0">
                <a:latin typeface="Arial"/>
                <a:cs typeface="Arial"/>
              </a:rPr>
              <a:t>nhu </a:t>
            </a:r>
            <a:r>
              <a:rPr sz="2200" dirty="0">
                <a:latin typeface="Arial"/>
                <a:cs typeface="Arial"/>
              </a:rPr>
              <a:t>cầu </a:t>
            </a:r>
            <a:r>
              <a:rPr sz="2200" spc="-5" dirty="0">
                <a:latin typeface="Arial"/>
                <a:cs typeface="Arial"/>
              </a:rPr>
              <a:t>đào </a:t>
            </a:r>
            <a:r>
              <a:rPr sz="2200" dirty="0">
                <a:latin typeface="Arial"/>
                <a:cs typeface="Arial"/>
              </a:rPr>
              <a:t>tạo của các thành </a:t>
            </a:r>
            <a:r>
              <a:rPr sz="2200" spc="-5" dirty="0">
                <a:latin typeface="Arial"/>
                <a:cs typeface="Arial"/>
              </a:rPr>
              <a:t>viên</a:t>
            </a:r>
            <a:r>
              <a:rPr sz="2200" spc="-195" dirty="0">
                <a:latin typeface="Arial"/>
                <a:cs typeface="Arial"/>
              </a:rPr>
              <a:t> </a:t>
            </a:r>
            <a:r>
              <a:rPr sz="2200" spc="-5" dirty="0">
                <a:latin typeface="Arial"/>
                <a:cs typeface="Arial"/>
              </a:rPr>
              <a:t>trong  nhóm để thực </a:t>
            </a:r>
            <a:r>
              <a:rPr sz="2200" dirty="0">
                <a:latin typeface="Arial"/>
                <a:cs typeface="Arial"/>
              </a:rPr>
              <a:t>thi </a:t>
            </a:r>
            <a:r>
              <a:rPr sz="2200" spc="-5" dirty="0">
                <a:latin typeface="Arial"/>
                <a:cs typeface="Arial"/>
              </a:rPr>
              <a:t>việc </a:t>
            </a:r>
            <a:r>
              <a:rPr sz="2200" dirty="0">
                <a:latin typeface="Arial"/>
                <a:cs typeface="Arial"/>
              </a:rPr>
              <a:t>kiểm</a:t>
            </a:r>
            <a:r>
              <a:rPr sz="2200" spc="-60" dirty="0">
                <a:latin typeface="Arial"/>
                <a:cs typeface="Arial"/>
              </a:rPr>
              <a:t> </a:t>
            </a:r>
            <a:r>
              <a:rPr sz="2200" dirty="0">
                <a:latin typeface="Arial"/>
                <a:cs typeface="Arial"/>
              </a:rPr>
              <a:t>thử</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dirty="0" err="1"/>
              <a:t>Các</a:t>
            </a:r>
            <a:r>
              <a:rPr dirty="0"/>
              <a:t> </a:t>
            </a:r>
            <a:r>
              <a:rPr spc="-5" dirty="0"/>
              <a:t>tiêu chí chấp </a:t>
            </a:r>
            <a:r>
              <a:rPr spc="-5" dirty="0" err="1"/>
              <a:t>nhận</a:t>
            </a:r>
            <a:r>
              <a:rPr spc="-120" dirty="0"/>
              <a:t> </a:t>
            </a:r>
            <a:r>
              <a:rPr spc="-5" dirty="0" err="1"/>
              <a:t>sản</a:t>
            </a:r>
            <a:r>
              <a:rPr lang="en-US" spc="-5" dirty="0"/>
              <a:t> </a:t>
            </a:r>
            <a:r>
              <a:rPr lang="en-US" spc="-5" dirty="0" err="1"/>
              <a:t>phẩm</a:t>
            </a:r>
            <a:endParaRPr spc="-5" dirty="0"/>
          </a:p>
        </p:txBody>
      </p:sp>
      <p:sp>
        <p:nvSpPr>
          <p:cNvPr id="3" name="object 3"/>
          <p:cNvSpPr txBox="1"/>
          <p:nvPr/>
        </p:nvSpPr>
        <p:spPr>
          <a:xfrm>
            <a:off x="3063793" y="1487302"/>
            <a:ext cx="7890509" cy="4245393"/>
          </a:xfrm>
          <a:prstGeom prst="rect">
            <a:avLst/>
          </a:prstGeom>
        </p:spPr>
        <p:txBody>
          <a:bodyPr vert="horz" wrap="square" lIns="0" tIns="13335" rIns="0" bIns="0" rtlCol="0">
            <a:spAutoFit/>
          </a:bodyPr>
          <a:lstStyle/>
          <a:p>
            <a:pPr marL="355600" marR="5080" indent="-342900">
              <a:spcBef>
                <a:spcPts val="2575"/>
              </a:spcBef>
              <a:buChar char="•"/>
              <a:tabLst>
                <a:tab pos="354965" algn="l"/>
                <a:tab pos="355600" algn="l"/>
              </a:tabLst>
            </a:pPr>
            <a:r>
              <a:rPr lang="en-US" sz="2400" dirty="0" err="1">
                <a:latin typeface="Arial"/>
                <a:cs typeface="Arial"/>
              </a:rPr>
              <a:t>Danh</a:t>
            </a:r>
            <a:r>
              <a:rPr lang="en-US" sz="2400" dirty="0">
                <a:latin typeface="Arial"/>
                <a:cs typeface="Arial"/>
              </a:rPr>
              <a:t> </a:t>
            </a:r>
            <a:r>
              <a:rPr lang="en-US" sz="2400" dirty="0" err="1">
                <a:latin typeface="Arial"/>
                <a:cs typeface="Arial"/>
              </a:rPr>
              <a:t>sách</a:t>
            </a:r>
            <a:r>
              <a:rPr lang="en-US" sz="2400" dirty="0">
                <a:latin typeface="Arial"/>
                <a:cs typeface="Arial"/>
              </a:rPr>
              <a:t> </a:t>
            </a:r>
            <a:r>
              <a:rPr lang="en-US" sz="2400" dirty="0" err="1">
                <a:latin typeface="Arial"/>
                <a:cs typeface="Arial"/>
              </a:rPr>
              <a:t>c</a:t>
            </a:r>
            <a:r>
              <a:rPr sz="2400" dirty="0" err="1">
                <a:latin typeface="Arial"/>
                <a:cs typeface="Arial"/>
              </a:rPr>
              <a:t>ác</a:t>
            </a:r>
            <a:r>
              <a:rPr sz="2400" dirty="0">
                <a:latin typeface="Arial"/>
                <a:cs typeface="Arial"/>
              </a:rPr>
              <a:t> tiêu chí nhằm xác </a:t>
            </a:r>
            <a:r>
              <a:rPr sz="2400" spc="-5" dirty="0">
                <a:latin typeface="Arial"/>
                <a:cs typeface="Arial"/>
              </a:rPr>
              <a:t>định </a:t>
            </a:r>
            <a:r>
              <a:rPr sz="2400" dirty="0">
                <a:latin typeface="Arial"/>
                <a:cs typeface="Arial"/>
              </a:rPr>
              <a:t>mức </a:t>
            </a:r>
            <a:r>
              <a:rPr sz="2400" spc="-5" dirty="0">
                <a:latin typeface="Arial"/>
                <a:cs typeface="Arial"/>
              </a:rPr>
              <a:t>độ chất  lượng </a:t>
            </a:r>
            <a:r>
              <a:rPr sz="2400" dirty="0">
                <a:latin typeface="Arial"/>
                <a:cs typeface="Arial"/>
              </a:rPr>
              <a:t>kiểm thử đủ </a:t>
            </a:r>
            <a:r>
              <a:rPr sz="2400" spc="-5" dirty="0">
                <a:latin typeface="Arial"/>
                <a:cs typeface="Arial"/>
              </a:rPr>
              <a:t>để bàn giao </a:t>
            </a:r>
            <a:r>
              <a:rPr sz="2400" dirty="0">
                <a:latin typeface="Arial"/>
                <a:cs typeface="Arial"/>
              </a:rPr>
              <a:t>cho khách </a:t>
            </a:r>
            <a:r>
              <a:rPr sz="2400" spc="-5" dirty="0">
                <a:latin typeface="Arial"/>
                <a:cs typeface="Arial"/>
              </a:rPr>
              <a:t>hàng  </a:t>
            </a:r>
            <a:r>
              <a:rPr sz="2400" spc="-135" dirty="0">
                <a:latin typeface="Arial"/>
                <a:cs typeface="Arial"/>
              </a:rPr>
              <a:t>hoặc </a:t>
            </a:r>
            <a:r>
              <a:rPr sz="2400" spc="-5" dirty="0">
                <a:latin typeface="Arial"/>
                <a:cs typeface="Arial"/>
              </a:rPr>
              <a:t>đủ để </a:t>
            </a:r>
            <a:r>
              <a:rPr sz="2400" dirty="0">
                <a:latin typeface="Arial"/>
                <a:cs typeface="Arial"/>
              </a:rPr>
              <a:t>sang pha </a:t>
            </a:r>
            <a:r>
              <a:rPr sz="2400" spc="-5" dirty="0">
                <a:latin typeface="Arial"/>
                <a:cs typeface="Arial"/>
              </a:rPr>
              <a:t>tiếp</a:t>
            </a:r>
            <a:r>
              <a:rPr sz="2400" spc="235" dirty="0">
                <a:latin typeface="Arial"/>
                <a:cs typeface="Arial"/>
              </a:rPr>
              <a:t> </a:t>
            </a:r>
            <a:r>
              <a:rPr sz="2400" dirty="0">
                <a:latin typeface="Arial"/>
                <a:cs typeface="Arial"/>
              </a:rPr>
              <a:t>theo</a:t>
            </a:r>
          </a:p>
          <a:p>
            <a:pPr marL="355600" indent="-342900">
              <a:spcBef>
                <a:spcPts val="625"/>
              </a:spcBef>
              <a:buChar char="•"/>
              <a:tabLst>
                <a:tab pos="354965" algn="l"/>
                <a:tab pos="355600" algn="l"/>
              </a:tabLst>
            </a:pPr>
            <a:r>
              <a:rPr sz="2400" spc="-165" dirty="0">
                <a:latin typeface="Arial"/>
                <a:cs typeface="Arial"/>
              </a:rPr>
              <a:t>Các </a:t>
            </a:r>
            <a:r>
              <a:rPr sz="2400" dirty="0">
                <a:latin typeface="Arial"/>
                <a:cs typeface="Arial"/>
              </a:rPr>
              <a:t>tiêu chí có </a:t>
            </a:r>
            <a:r>
              <a:rPr sz="2400" spc="-5" dirty="0">
                <a:latin typeface="Arial"/>
                <a:cs typeface="Arial"/>
              </a:rPr>
              <a:t>thể</a:t>
            </a:r>
            <a:r>
              <a:rPr sz="2400" spc="215" dirty="0">
                <a:latin typeface="Arial"/>
                <a:cs typeface="Arial"/>
              </a:rPr>
              <a:t> </a:t>
            </a:r>
            <a:r>
              <a:rPr sz="2400" spc="-5" dirty="0">
                <a:latin typeface="Arial"/>
                <a:cs typeface="Arial"/>
              </a:rPr>
              <a:t>là:</a:t>
            </a:r>
            <a:endParaRPr sz="2400" dirty="0">
              <a:latin typeface="Arial"/>
              <a:cs typeface="Arial"/>
            </a:endParaRPr>
          </a:p>
          <a:p>
            <a:pPr marL="756285" lvl="1" indent="-287020">
              <a:spcBef>
                <a:spcPts val="625"/>
              </a:spcBef>
              <a:buChar char="–"/>
              <a:tabLst>
                <a:tab pos="756920" algn="l"/>
              </a:tabLst>
            </a:pPr>
            <a:r>
              <a:rPr sz="2400" dirty="0">
                <a:latin typeface="Arial"/>
                <a:cs typeface="Arial"/>
              </a:rPr>
              <a:t>Tỉ </a:t>
            </a:r>
            <a:r>
              <a:rPr sz="2400" spc="-5" dirty="0">
                <a:latin typeface="Arial"/>
                <a:cs typeface="Arial"/>
              </a:rPr>
              <a:t>lệ bao phủ </a:t>
            </a:r>
            <a:r>
              <a:rPr sz="2400" dirty="0">
                <a:latin typeface="Arial"/>
                <a:cs typeface="Arial"/>
              </a:rPr>
              <a:t>của kiểm</a:t>
            </a:r>
            <a:r>
              <a:rPr sz="2400" spc="-15" dirty="0">
                <a:latin typeface="Arial"/>
                <a:cs typeface="Arial"/>
              </a:rPr>
              <a:t> </a:t>
            </a:r>
            <a:r>
              <a:rPr sz="2400" dirty="0">
                <a:latin typeface="Arial"/>
                <a:cs typeface="Arial"/>
              </a:rPr>
              <a:t>thử</a:t>
            </a:r>
          </a:p>
          <a:p>
            <a:pPr marL="756285" lvl="1" indent="-287020">
              <a:spcBef>
                <a:spcPts val="630"/>
              </a:spcBef>
              <a:buChar char="–"/>
              <a:tabLst>
                <a:tab pos="756920" algn="l"/>
              </a:tabLst>
            </a:pPr>
            <a:r>
              <a:rPr sz="2400" dirty="0">
                <a:latin typeface="Arial"/>
                <a:cs typeface="Arial"/>
              </a:rPr>
              <a:t>Tỉ </a:t>
            </a:r>
            <a:r>
              <a:rPr sz="2400" spc="-5" dirty="0">
                <a:latin typeface="Arial"/>
                <a:cs typeface="Arial"/>
              </a:rPr>
              <a:t>lệ bao phủ thành</a:t>
            </a:r>
            <a:r>
              <a:rPr sz="2400" spc="20" dirty="0">
                <a:latin typeface="Arial"/>
                <a:cs typeface="Arial"/>
              </a:rPr>
              <a:t> </a:t>
            </a:r>
            <a:r>
              <a:rPr sz="2400" dirty="0">
                <a:latin typeface="Arial"/>
                <a:cs typeface="Arial"/>
              </a:rPr>
              <a:t>công</a:t>
            </a:r>
          </a:p>
          <a:p>
            <a:pPr marL="756285" lvl="1" indent="-287020">
              <a:spcBef>
                <a:spcPts val="620"/>
              </a:spcBef>
              <a:buChar char="–"/>
              <a:tabLst>
                <a:tab pos="756920" algn="l"/>
              </a:tabLst>
            </a:pPr>
            <a:r>
              <a:rPr sz="2400" dirty="0">
                <a:latin typeface="Arial"/>
                <a:cs typeface="Arial"/>
              </a:rPr>
              <a:t>Số </a:t>
            </a:r>
            <a:r>
              <a:rPr sz="2400" spc="-5" dirty="0">
                <a:latin typeface="Arial"/>
                <a:cs typeface="Arial"/>
              </a:rPr>
              <a:t>lượng </a:t>
            </a:r>
            <a:r>
              <a:rPr sz="2400" dirty="0">
                <a:latin typeface="Arial"/>
                <a:cs typeface="Arial"/>
              </a:rPr>
              <a:t>ca kiểm</a:t>
            </a:r>
            <a:r>
              <a:rPr sz="2400" spc="-20" dirty="0">
                <a:latin typeface="Arial"/>
                <a:cs typeface="Arial"/>
              </a:rPr>
              <a:t> </a:t>
            </a:r>
            <a:r>
              <a:rPr sz="2400" dirty="0">
                <a:latin typeface="Arial"/>
                <a:cs typeface="Arial"/>
              </a:rPr>
              <a:t>thử</a:t>
            </a:r>
          </a:p>
          <a:p>
            <a:pPr marL="756285" lvl="1" indent="-287020">
              <a:spcBef>
                <a:spcPts val="625"/>
              </a:spcBef>
              <a:buChar char="–"/>
              <a:tabLst>
                <a:tab pos="756920" algn="l"/>
              </a:tabLst>
            </a:pPr>
            <a:r>
              <a:rPr sz="2400" dirty="0">
                <a:latin typeface="Arial"/>
                <a:cs typeface="Arial"/>
              </a:rPr>
              <a:t>Tỉ </a:t>
            </a:r>
            <a:r>
              <a:rPr sz="2400" spc="-5" dirty="0">
                <a:latin typeface="Arial"/>
                <a:cs typeface="Arial"/>
              </a:rPr>
              <a:t>lệ lỗi </a:t>
            </a:r>
            <a:r>
              <a:rPr sz="2400" spc="30" dirty="0">
                <a:latin typeface="Arial"/>
                <a:cs typeface="Arial"/>
              </a:rPr>
              <a:t>tìm</a:t>
            </a:r>
            <a:r>
              <a:rPr sz="2400" spc="-5" dirty="0">
                <a:latin typeface="Arial"/>
                <a:cs typeface="Arial"/>
              </a:rPr>
              <a:t> được</a:t>
            </a:r>
            <a:endParaRPr sz="2400" dirty="0">
              <a:latin typeface="Arial"/>
              <a:cs typeface="Arial"/>
            </a:endParaRPr>
          </a:p>
          <a:p>
            <a:pPr marL="756285" lvl="1" indent="-287020">
              <a:spcBef>
                <a:spcPts val="625"/>
              </a:spcBef>
              <a:buChar char="–"/>
              <a:tabLst>
                <a:tab pos="756920" algn="l"/>
              </a:tabLst>
            </a:pPr>
            <a:r>
              <a:rPr sz="2400" dirty="0">
                <a:latin typeface="Arial"/>
                <a:cs typeface="Arial"/>
              </a:rPr>
              <a:t>Tỉ </a:t>
            </a:r>
            <a:r>
              <a:rPr sz="2400" spc="-5" dirty="0">
                <a:latin typeface="Arial"/>
                <a:cs typeface="Arial"/>
              </a:rPr>
              <a:t>lệ bỏ </a:t>
            </a:r>
            <a:r>
              <a:rPr sz="2400" dirty="0">
                <a:latin typeface="Arial"/>
                <a:cs typeface="Arial"/>
              </a:rPr>
              <a:t>qua </a:t>
            </a:r>
            <a:r>
              <a:rPr sz="2400" spc="-5" dirty="0">
                <a:latin typeface="Arial"/>
                <a:cs typeface="Arial"/>
              </a:rPr>
              <a:t>lỗi</a:t>
            </a:r>
            <a:endParaRPr sz="2400" dirty="0">
              <a:latin typeface="Arial"/>
              <a:cs typeface="Arial"/>
            </a:endParaRPr>
          </a:p>
          <a:p>
            <a:pPr marL="469900">
              <a:spcBef>
                <a:spcPts val="625"/>
              </a:spcBef>
            </a:pPr>
            <a:r>
              <a:rPr sz="2400" dirty="0">
                <a:latin typeface="Arial"/>
                <a:cs typeface="Arial"/>
              </a:rPr>
              <a:t>–</a:t>
            </a:r>
            <a:r>
              <a:rPr sz="2400" spc="80" dirty="0">
                <a:latin typeface="Arial"/>
                <a:cs typeface="Arial"/>
              </a:rPr>
              <a:t> </a:t>
            </a:r>
            <a:r>
              <a:rPr sz="2400" dirty="0">
                <a:latin typeface="Arial"/>
                <a:cs typeface="Arial"/>
              </a:rPr>
              <a:t>….</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tabLst>
                <a:tab pos="6597015" algn="l"/>
              </a:tabLst>
            </a:pPr>
            <a:r>
              <a:rPr dirty="0" err="1"/>
              <a:t>C</a:t>
            </a:r>
            <a:r>
              <a:rPr lang="en-US" dirty="0" err="1"/>
              <a:t>ác</a:t>
            </a:r>
            <a:r>
              <a:rPr dirty="0"/>
              <a:t> </a:t>
            </a:r>
            <a:r>
              <a:rPr spc="-15" dirty="0" err="1"/>
              <a:t>y</a:t>
            </a:r>
            <a:r>
              <a:rPr spc="-5" dirty="0" err="1"/>
              <a:t>ê</a:t>
            </a:r>
            <a:r>
              <a:rPr dirty="0" err="1"/>
              <a:t>u</a:t>
            </a:r>
            <a:r>
              <a:rPr spc="-20" dirty="0"/>
              <a:t> </a:t>
            </a:r>
            <a:r>
              <a:rPr spc="-10" dirty="0" err="1"/>
              <a:t>cầ</a:t>
            </a:r>
            <a:r>
              <a:rPr dirty="0" err="1"/>
              <a:t>u</a:t>
            </a:r>
            <a:r>
              <a:rPr spc="-5" dirty="0"/>
              <a:t> </a:t>
            </a:r>
            <a:r>
              <a:rPr spc="-10" dirty="0" err="1"/>
              <a:t>c</a:t>
            </a:r>
            <a:r>
              <a:rPr spc="-5" dirty="0" err="1"/>
              <a:t>ầ</a:t>
            </a:r>
            <a:r>
              <a:rPr dirty="0" err="1"/>
              <a:t>n</a:t>
            </a:r>
            <a:r>
              <a:rPr spc="-15" dirty="0"/>
              <a:t> </a:t>
            </a:r>
            <a:r>
              <a:rPr spc="-5" dirty="0" err="1"/>
              <a:t>kiê</a:t>
            </a:r>
            <a:r>
              <a:rPr spc="-15" dirty="0" err="1"/>
              <a:t>̉</a:t>
            </a:r>
            <a:r>
              <a:rPr dirty="0" err="1"/>
              <a:t>m</a:t>
            </a:r>
            <a:r>
              <a:rPr spc="-10" dirty="0"/>
              <a:t> </a:t>
            </a:r>
            <a:r>
              <a:rPr spc="-5" dirty="0" err="1"/>
              <a:t>th</a:t>
            </a:r>
            <a:r>
              <a:rPr lang="en-US" spc="-5" dirty="0" err="1"/>
              <a:t>ử</a:t>
            </a:r>
            <a:endParaRPr dirty="0"/>
          </a:p>
        </p:txBody>
      </p:sp>
      <p:sp>
        <p:nvSpPr>
          <p:cNvPr id="3" name="object 3"/>
          <p:cNvSpPr txBox="1"/>
          <p:nvPr/>
        </p:nvSpPr>
        <p:spPr>
          <a:xfrm>
            <a:off x="3153246" y="1541968"/>
            <a:ext cx="7287812" cy="2206373"/>
          </a:xfrm>
          <a:prstGeom prst="rect">
            <a:avLst/>
          </a:prstGeom>
        </p:spPr>
        <p:txBody>
          <a:bodyPr vert="horz" wrap="square" lIns="0" tIns="13335" rIns="0" bIns="0" rtlCol="0">
            <a:spAutoFit/>
          </a:bodyPr>
          <a:lstStyle/>
          <a:p>
            <a:pPr marL="355600" indent="-342900">
              <a:spcBef>
                <a:spcPts val="2560"/>
              </a:spcBef>
              <a:buChar char="•"/>
              <a:tabLst>
                <a:tab pos="354965" algn="l"/>
                <a:tab pos="355600" algn="l"/>
              </a:tabLst>
            </a:pPr>
            <a:r>
              <a:rPr sz="2500" spc="-5" dirty="0" err="1">
                <a:latin typeface="Arial"/>
                <a:cs typeface="Arial"/>
              </a:rPr>
              <a:t>Liệt</a:t>
            </a:r>
            <a:r>
              <a:rPr sz="2500" spc="-5" dirty="0">
                <a:latin typeface="Arial"/>
                <a:cs typeface="Arial"/>
              </a:rPr>
              <a:t> </a:t>
            </a:r>
            <a:r>
              <a:rPr sz="2500" dirty="0">
                <a:latin typeface="Arial"/>
                <a:cs typeface="Arial"/>
              </a:rPr>
              <a:t>kê các yêu cầu kiểm</a:t>
            </a:r>
            <a:r>
              <a:rPr sz="2500" spc="-40" dirty="0">
                <a:latin typeface="Arial"/>
                <a:cs typeface="Arial"/>
              </a:rPr>
              <a:t> </a:t>
            </a:r>
            <a:r>
              <a:rPr sz="2500" spc="-10" dirty="0">
                <a:latin typeface="Arial"/>
                <a:cs typeface="Arial"/>
              </a:rPr>
              <a:t>thử</a:t>
            </a:r>
            <a:endParaRPr sz="2500" dirty="0">
              <a:latin typeface="Arial"/>
              <a:cs typeface="Arial"/>
            </a:endParaRPr>
          </a:p>
          <a:p>
            <a:pPr marL="756285" lvl="1" indent="-287020">
              <a:spcBef>
                <a:spcPts val="680"/>
              </a:spcBef>
              <a:buChar char="–"/>
              <a:tabLst>
                <a:tab pos="756920" algn="l"/>
              </a:tabLst>
            </a:pPr>
            <a:r>
              <a:rPr sz="2500" spc="-5" dirty="0">
                <a:latin typeface="Arial"/>
                <a:cs typeface="Arial"/>
              </a:rPr>
              <a:t>Yêu cầu chức</a:t>
            </a:r>
            <a:r>
              <a:rPr sz="2500" spc="5" dirty="0">
                <a:latin typeface="Arial"/>
                <a:cs typeface="Arial"/>
              </a:rPr>
              <a:t> </a:t>
            </a:r>
            <a:r>
              <a:rPr sz="2500" spc="-5" dirty="0">
                <a:latin typeface="Arial"/>
                <a:cs typeface="Arial"/>
              </a:rPr>
              <a:t>năng</a:t>
            </a:r>
            <a:endParaRPr sz="2500" dirty="0">
              <a:latin typeface="Arial"/>
              <a:cs typeface="Arial"/>
            </a:endParaRPr>
          </a:p>
          <a:p>
            <a:pPr marL="756285" lvl="1" indent="-287020">
              <a:spcBef>
                <a:spcPts val="675"/>
              </a:spcBef>
              <a:buChar char="–"/>
              <a:tabLst>
                <a:tab pos="756920" algn="l"/>
              </a:tabLst>
            </a:pPr>
            <a:r>
              <a:rPr sz="2500" spc="-5" dirty="0">
                <a:latin typeface="Arial"/>
                <a:cs typeface="Arial"/>
              </a:rPr>
              <a:t>Yêu </a:t>
            </a:r>
            <a:r>
              <a:rPr sz="2500" dirty="0">
                <a:latin typeface="Arial"/>
                <a:cs typeface="Arial"/>
              </a:rPr>
              <a:t>cầu </a:t>
            </a:r>
            <a:r>
              <a:rPr sz="2500" spc="-5" dirty="0">
                <a:latin typeface="Arial"/>
                <a:cs typeface="Arial"/>
              </a:rPr>
              <a:t>phi chức </a:t>
            </a:r>
            <a:r>
              <a:rPr sz="2500" spc="-10" dirty="0">
                <a:latin typeface="Arial"/>
                <a:cs typeface="Arial"/>
              </a:rPr>
              <a:t>năng</a:t>
            </a:r>
            <a:endParaRPr sz="2500" dirty="0">
              <a:latin typeface="Arial"/>
              <a:cs typeface="Arial"/>
            </a:endParaRPr>
          </a:p>
          <a:p>
            <a:pPr marL="355600" marR="5080" indent="-342900">
              <a:spcBef>
                <a:spcPts val="710"/>
              </a:spcBef>
              <a:buChar char="•"/>
              <a:tabLst>
                <a:tab pos="354965" algn="l"/>
                <a:tab pos="355600" algn="l"/>
              </a:tabLst>
            </a:pPr>
            <a:r>
              <a:rPr sz="2500" spc="-5" dirty="0">
                <a:latin typeface="Arial"/>
                <a:cs typeface="Arial"/>
              </a:rPr>
              <a:t>Liệt </a:t>
            </a:r>
            <a:r>
              <a:rPr sz="2500" dirty="0">
                <a:latin typeface="Arial"/>
                <a:cs typeface="Arial"/>
              </a:rPr>
              <a:t>kê các </a:t>
            </a:r>
            <a:r>
              <a:rPr sz="2500" spc="-5" dirty="0">
                <a:latin typeface="Arial"/>
                <a:cs typeface="Arial"/>
              </a:rPr>
              <a:t>đặc tính </a:t>
            </a:r>
            <a:r>
              <a:rPr sz="2500" dirty="0">
                <a:latin typeface="Arial"/>
                <a:cs typeface="Arial"/>
              </a:rPr>
              <a:t>và </a:t>
            </a:r>
            <a:r>
              <a:rPr sz="2500" spc="-5" dirty="0">
                <a:latin typeface="Arial"/>
                <a:cs typeface="Arial"/>
              </a:rPr>
              <a:t>chức năng </a:t>
            </a:r>
            <a:r>
              <a:rPr sz="2500" dirty="0">
                <a:latin typeface="Arial"/>
                <a:cs typeface="Arial"/>
              </a:rPr>
              <a:t>không</a:t>
            </a:r>
            <a:r>
              <a:rPr sz="2500" spc="-85" dirty="0">
                <a:latin typeface="Arial"/>
                <a:cs typeface="Arial"/>
              </a:rPr>
              <a:t> </a:t>
            </a:r>
            <a:r>
              <a:rPr sz="2500" dirty="0">
                <a:latin typeface="Arial"/>
                <a:cs typeface="Arial"/>
              </a:rPr>
              <a:t>cần  kiểm</a:t>
            </a:r>
            <a:r>
              <a:rPr sz="2500" spc="-10" dirty="0">
                <a:latin typeface="Arial"/>
                <a:cs typeface="Arial"/>
              </a:rPr>
              <a:t> </a:t>
            </a:r>
            <a:r>
              <a:rPr sz="2500" dirty="0">
                <a:latin typeface="Arial"/>
                <a:cs typeface="Arial"/>
              </a:rPr>
              <a:t>thử</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ERROR, </a:t>
            </a:r>
            <a:r>
              <a:rPr spc="-5" dirty="0"/>
              <a:t>FAULT,</a:t>
            </a:r>
            <a:r>
              <a:rPr spc="-40" dirty="0"/>
              <a:t> </a:t>
            </a:r>
            <a:r>
              <a:rPr spc="-5" dirty="0"/>
              <a:t>FAILURE</a:t>
            </a:r>
          </a:p>
        </p:txBody>
      </p:sp>
      <p:grpSp>
        <p:nvGrpSpPr>
          <p:cNvPr id="3" name="object 3"/>
          <p:cNvGrpSpPr/>
          <p:nvPr/>
        </p:nvGrpSpPr>
        <p:grpSpPr>
          <a:xfrm>
            <a:off x="1781557" y="1194817"/>
            <a:ext cx="2715895" cy="1313815"/>
            <a:chOff x="257556" y="1194816"/>
            <a:chExt cx="2715895" cy="1313815"/>
          </a:xfrm>
        </p:grpSpPr>
        <p:sp>
          <p:nvSpPr>
            <p:cNvPr id="4" name="object 4"/>
            <p:cNvSpPr/>
            <p:nvPr/>
          </p:nvSpPr>
          <p:spPr>
            <a:xfrm>
              <a:off x="257556" y="1194816"/>
              <a:ext cx="2685288" cy="13136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9560" y="1466088"/>
              <a:ext cx="2683764" cy="83972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4800" y="1219200"/>
              <a:ext cx="2590800" cy="1219200"/>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1828800" y="1219200"/>
            <a:ext cx="2590800" cy="900888"/>
          </a:xfrm>
          <a:prstGeom prst="rect">
            <a:avLst/>
          </a:prstGeom>
          <a:ln w="9525">
            <a:solidFill>
              <a:srgbClr val="794DC7"/>
            </a:solidFill>
          </a:ln>
        </p:spPr>
        <p:txBody>
          <a:bodyPr vert="horz" wrap="square" lIns="0" tIns="635" rIns="0" bIns="0" rtlCol="0">
            <a:spAutoFit/>
          </a:bodyPr>
          <a:lstStyle/>
          <a:p>
            <a:pPr>
              <a:spcBef>
                <a:spcPts val="5"/>
              </a:spcBef>
            </a:pPr>
            <a:endParaRPr sz="2250" dirty="0">
              <a:latin typeface="Times New Roman"/>
              <a:cs typeface="Times New Roman"/>
            </a:endParaRPr>
          </a:p>
          <a:p>
            <a:pPr marL="883285" marR="156845" indent="-718185"/>
            <a:r>
              <a:rPr dirty="0">
                <a:solidFill>
                  <a:srgbClr val="9BD2E4"/>
                </a:solidFill>
                <a:latin typeface="Arial"/>
                <a:cs typeface="Arial"/>
              </a:rPr>
              <a:t>A </a:t>
            </a:r>
            <a:r>
              <a:rPr spc="-5" dirty="0">
                <a:solidFill>
                  <a:srgbClr val="9BD2E4"/>
                </a:solidFill>
                <a:latin typeface="Arial"/>
                <a:cs typeface="Arial"/>
              </a:rPr>
              <a:t>developer makes</a:t>
            </a:r>
            <a:r>
              <a:rPr spc="-140" dirty="0">
                <a:solidFill>
                  <a:srgbClr val="9BD2E4"/>
                </a:solidFill>
                <a:latin typeface="Arial"/>
                <a:cs typeface="Arial"/>
              </a:rPr>
              <a:t> </a:t>
            </a:r>
            <a:r>
              <a:rPr spc="-5" dirty="0">
                <a:solidFill>
                  <a:srgbClr val="9BD2E4"/>
                </a:solidFill>
                <a:latin typeface="Arial"/>
                <a:cs typeface="Arial"/>
              </a:rPr>
              <a:t>an  ERROR</a:t>
            </a:r>
            <a:endParaRPr dirty="0">
              <a:latin typeface="Arial"/>
              <a:cs typeface="Arial"/>
            </a:endParaRPr>
          </a:p>
        </p:txBody>
      </p:sp>
      <p:grpSp>
        <p:nvGrpSpPr>
          <p:cNvPr id="8" name="object 8"/>
          <p:cNvGrpSpPr/>
          <p:nvPr/>
        </p:nvGrpSpPr>
        <p:grpSpPr>
          <a:xfrm>
            <a:off x="4573523" y="2880370"/>
            <a:ext cx="3564890" cy="1295400"/>
            <a:chOff x="3049523" y="2880370"/>
            <a:chExt cx="3564890" cy="1295400"/>
          </a:xfrm>
        </p:grpSpPr>
        <p:sp>
          <p:nvSpPr>
            <p:cNvPr id="9" name="object 9"/>
            <p:cNvSpPr/>
            <p:nvPr/>
          </p:nvSpPr>
          <p:spPr>
            <a:xfrm>
              <a:off x="3086099" y="2880370"/>
              <a:ext cx="3429000" cy="1295378"/>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049523" y="3142488"/>
              <a:ext cx="3564635" cy="83972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124199" y="2895600"/>
              <a:ext cx="3352800" cy="121920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3124199" y="2895600"/>
              <a:ext cx="3352800" cy="1219200"/>
            </a:xfrm>
            <a:custGeom>
              <a:avLst/>
              <a:gdLst/>
              <a:ahLst/>
              <a:cxnLst/>
              <a:rect l="l" t="t" r="r" b="b"/>
              <a:pathLst>
                <a:path w="3352800" h="1219200">
                  <a:moveTo>
                    <a:pt x="0" y="1219200"/>
                  </a:moveTo>
                  <a:lnTo>
                    <a:pt x="3352800" y="1219200"/>
                  </a:lnTo>
                  <a:lnTo>
                    <a:pt x="3352800" y="0"/>
                  </a:lnTo>
                  <a:lnTo>
                    <a:pt x="0" y="0"/>
                  </a:lnTo>
                  <a:lnTo>
                    <a:pt x="0" y="1219200"/>
                  </a:lnTo>
                  <a:close/>
                </a:path>
              </a:pathLst>
            </a:custGeom>
            <a:ln w="9525">
              <a:solidFill>
                <a:srgbClr val="794DC7"/>
              </a:solidFill>
            </a:ln>
          </p:spPr>
          <p:txBody>
            <a:bodyPr wrap="square" lIns="0" tIns="0" rIns="0" bIns="0" rtlCol="0"/>
            <a:lstStyle/>
            <a:p>
              <a:endParaRPr/>
            </a:p>
          </p:txBody>
        </p:sp>
      </p:grpSp>
      <p:sp>
        <p:nvSpPr>
          <p:cNvPr id="13" name="object 13"/>
          <p:cNvSpPr txBox="1"/>
          <p:nvPr/>
        </p:nvSpPr>
        <p:spPr>
          <a:xfrm>
            <a:off x="4741926" y="3212720"/>
            <a:ext cx="3167380" cy="843821"/>
          </a:xfrm>
          <a:prstGeom prst="rect">
            <a:avLst/>
          </a:prstGeom>
        </p:spPr>
        <p:txBody>
          <a:bodyPr vert="horz" wrap="square" lIns="0" tIns="12700" rIns="0" bIns="0" rtlCol="0">
            <a:spAutoFit/>
          </a:bodyPr>
          <a:lstStyle/>
          <a:p>
            <a:pPr algn="ctr">
              <a:spcBef>
                <a:spcPts val="100"/>
              </a:spcBef>
            </a:pPr>
            <a:r>
              <a:rPr dirty="0">
                <a:solidFill>
                  <a:srgbClr val="9BD2E4"/>
                </a:solidFill>
                <a:latin typeface="Arial"/>
                <a:cs typeface="Arial"/>
              </a:rPr>
              <a:t>… </a:t>
            </a:r>
            <a:r>
              <a:rPr spc="-5" dirty="0">
                <a:solidFill>
                  <a:srgbClr val="9BD2E4"/>
                </a:solidFill>
                <a:latin typeface="Arial"/>
                <a:cs typeface="Arial"/>
              </a:rPr>
              <a:t>and injects a </a:t>
            </a:r>
            <a:r>
              <a:rPr spc="-50" dirty="0">
                <a:solidFill>
                  <a:srgbClr val="9BD2E4"/>
                </a:solidFill>
                <a:latin typeface="Arial"/>
                <a:cs typeface="Arial"/>
              </a:rPr>
              <a:t>FAULT </a:t>
            </a:r>
            <a:r>
              <a:rPr spc="-5" dirty="0">
                <a:solidFill>
                  <a:srgbClr val="9BD2E4"/>
                </a:solidFill>
                <a:latin typeface="Arial"/>
                <a:cs typeface="Arial"/>
              </a:rPr>
              <a:t>into</a:t>
            </a:r>
            <a:r>
              <a:rPr spc="5" dirty="0">
                <a:solidFill>
                  <a:srgbClr val="9BD2E4"/>
                </a:solidFill>
                <a:latin typeface="Arial"/>
                <a:cs typeface="Arial"/>
              </a:rPr>
              <a:t> </a:t>
            </a:r>
            <a:r>
              <a:rPr spc="-5" dirty="0">
                <a:solidFill>
                  <a:srgbClr val="9BD2E4"/>
                </a:solidFill>
                <a:latin typeface="Arial"/>
                <a:cs typeface="Arial"/>
              </a:rPr>
              <a:t>the</a:t>
            </a:r>
            <a:endParaRPr>
              <a:latin typeface="Arial"/>
              <a:cs typeface="Arial"/>
            </a:endParaRPr>
          </a:p>
          <a:p>
            <a:pPr algn="ctr">
              <a:lnSpc>
                <a:spcPct val="100000"/>
              </a:lnSpc>
            </a:pPr>
            <a:r>
              <a:rPr spc="-10" dirty="0">
                <a:solidFill>
                  <a:srgbClr val="9BD2E4"/>
                </a:solidFill>
                <a:latin typeface="Arial"/>
                <a:cs typeface="Arial"/>
              </a:rPr>
              <a:t>software</a:t>
            </a:r>
            <a:endParaRPr>
              <a:latin typeface="Arial"/>
              <a:cs typeface="Arial"/>
            </a:endParaRPr>
          </a:p>
        </p:txBody>
      </p:sp>
      <p:grpSp>
        <p:nvGrpSpPr>
          <p:cNvPr id="14" name="object 14"/>
          <p:cNvGrpSpPr/>
          <p:nvPr/>
        </p:nvGrpSpPr>
        <p:grpSpPr>
          <a:xfrm>
            <a:off x="2924556" y="2414017"/>
            <a:ext cx="7400925" cy="3667125"/>
            <a:chOff x="1400555" y="2414016"/>
            <a:chExt cx="7400925" cy="3667125"/>
          </a:xfrm>
        </p:grpSpPr>
        <p:sp>
          <p:nvSpPr>
            <p:cNvPr id="15" name="object 15"/>
            <p:cNvSpPr/>
            <p:nvPr/>
          </p:nvSpPr>
          <p:spPr>
            <a:xfrm>
              <a:off x="1400555" y="2414016"/>
              <a:ext cx="1772412" cy="1321308"/>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447799" y="2438400"/>
              <a:ext cx="1676400" cy="1219200"/>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1447799" y="2438400"/>
              <a:ext cx="1676400" cy="1219200"/>
            </a:xfrm>
            <a:custGeom>
              <a:avLst/>
              <a:gdLst/>
              <a:ahLst/>
              <a:cxnLst/>
              <a:rect l="l" t="t" r="r" b="b"/>
              <a:pathLst>
                <a:path w="1676400" h="1219200">
                  <a:moveTo>
                    <a:pt x="304800" y="0"/>
                  </a:moveTo>
                  <a:lnTo>
                    <a:pt x="304800" y="762000"/>
                  </a:lnTo>
                  <a:lnTo>
                    <a:pt x="1371600" y="762000"/>
                  </a:lnTo>
                  <a:lnTo>
                    <a:pt x="1371600" y="609600"/>
                  </a:lnTo>
                  <a:lnTo>
                    <a:pt x="1676400" y="914400"/>
                  </a:lnTo>
                  <a:lnTo>
                    <a:pt x="1371600" y="1219200"/>
                  </a:lnTo>
                  <a:lnTo>
                    <a:pt x="1371600" y="1066800"/>
                  </a:lnTo>
                  <a:lnTo>
                    <a:pt x="0" y="1066800"/>
                  </a:lnTo>
                  <a:lnTo>
                    <a:pt x="0" y="0"/>
                  </a:lnTo>
                  <a:lnTo>
                    <a:pt x="304800" y="0"/>
                  </a:lnTo>
                  <a:close/>
                </a:path>
              </a:pathLst>
            </a:custGeom>
            <a:ln w="9525">
              <a:solidFill>
                <a:srgbClr val="794DC7"/>
              </a:solidFill>
            </a:ln>
          </p:spPr>
          <p:txBody>
            <a:bodyPr wrap="square" lIns="0" tIns="0" rIns="0" bIns="0" rtlCol="0"/>
            <a:lstStyle/>
            <a:p>
              <a:endParaRPr/>
            </a:p>
          </p:txBody>
        </p:sp>
        <p:sp>
          <p:nvSpPr>
            <p:cNvPr id="18" name="object 18"/>
            <p:cNvSpPr/>
            <p:nvPr/>
          </p:nvSpPr>
          <p:spPr>
            <a:xfrm>
              <a:off x="5372100" y="4709160"/>
              <a:ext cx="3429000" cy="1371600"/>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5410200" y="4724400"/>
              <a:ext cx="3352800" cy="1295400"/>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5410200" y="4724400"/>
              <a:ext cx="3352800" cy="1295400"/>
            </a:xfrm>
            <a:custGeom>
              <a:avLst/>
              <a:gdLst/>
              <a:ahLst/>
              <a:cxnLst/>
              <a:rect l="l" t="t" r="r" b="b"/>
              <a:pathLst>
                <a:path w="3352800" h="1295400">
                  <a:moveTo>
                    <a:pt x="0" y="1295400"/>
                  </a:moveTo>
                  <a:lnTo>
                    <a:pt x="3352800" y="1295400"/>
                  </a:lnTo>
                  <a:lnTo>
                    <a:pt x="3352800" y="0"/>
                  </a:lnTo>
                  <a:lnTo>
                    <a:pt x="0" y="0"/>
                  </a:lnTo>
                  <a:lnTo>
                    <a:pt x="0" y="1295400"/>
                  </a:lnTo>
                  <a:close/>
                </a:path>
              </a:pathLst>
            </a:custGeom>
            <a:ln w="9525">
              <a:solidFill>
                <a:srgbClr val="794DC7"/>
              </a:solidFill>
            </a:ln>
          </p:spPr>
          <p:txBody>
            <a:bodyPr wrap="square" lIns="0" tIns="0" rIns="0" bIns="0" rtlCol="0"/>
            <a:lstStyle/>
            <a:p>
              <a:endParaRPr/>
            </a:p>
          </p:txBody>
        </p:sp>
      </p:grpSp>
      <p:sp>
        <p:nvSpPr>
          <p:cNvPr id="21" name="object 21"/>
          <p:cNvSpPr txBox="1"/>
          <p:nvPr/>
        </p:nvSpPr>
        <p:spPr>
          <a:xfrm>
            <a:off x="7430515" y="5080253"/>
            <a:ext cx="2360930" cy="574040"/>
          </a:xfrm>
          <a:prstGeom prst="rect">
            <a:avLst/>
          </a:prstGeom>
        </p:spPr>
        <p:txBody>
          <a:bodyPr vert="horz" wrap="square" lIns="0" tIns="12700" rIns="0" bIns="0" rtlCol="0">
            <a:spAutoFit/>
          </a:bodyPr>
          <a:lstStyle/>
          <a:p>
            <a:pPr marL="358140" marR="5080" indent="-346075">
              <a:spcBef>
                <a:spcPts val="100"/>
              </a:spcBef>
            </a:pPr>
            <a:r>
              <a:rPr dirty="0">
                <a:solidFill>
                  <a:srgbClr val="9BD2E4"/>
                </a:solidFill>
                <a:latin typeface="Arial"/>
                <a:cs typeface="Arial"/>
              </a:rPr>
              <a:t>… </a:t>
            </a:r>
            <a:r>
              <a:rPr spc="-5" dirty="0">
                <a:solidFill>
                  <a:srgbClr val="9BD2E4"/>
                </a:solidFill>
                <a:latin typeface="Arial"/>
                <a:cs typeface="Arial"/>
              </a:rPr>
              <a:t>and </a:t>
            </a:r>
            <a:r>
              <a:rPr dirty="0">
                <a:solidFill>
                  <a:srgbClr val="9BD2E4"/>
                </a:solidFill>
                <a:latin typeface="Arial"/>
                <a:cs typeface="Arial"/>
              </a:rPr>
              <a:t>the </a:t>
            </a:r>
            <a:r>
              <a:rPr spc="-5" dirty="0">
                <a:solidFill>
                  <a:srgbClr val="9BD2E4"/>
                </a:solidFill>
                <a:latin typeface="Arial"/>
                <a:cs typeface="Arial"/>
              </a:rPr>
              <a:t>fault</a:t>
            </a:r>
            <a:r>
              <a:rPr spc="-65" dirty="0">
                <a:solidFill>
                  <a:srgbClr val="9BD2E4"/>
                </a:solidFill>
                <a:latin typeface="Arial"/>
                <a:cs typeface="Arial"/>
              </a:rPr>
              <a:t> </a:t>
            </a:r>
            <a:r>
              <a:rPr spc="-5" dirty="0">
                <a:solidFill>
                  <a:srgbClr val="9BD2E4"/>
                </a:solidFill>
                <a:latin typeface="Arial"/>
                <a:cs typeface="Arial"/>
              </a:rPr>
              <a:t>causes  </a:t>
            </a:r>
            <a:r>
              <a:rPr spc="-10" dirty="0">
                <a:solidFill>
                  <a:srgbClr val="9BD2E4"/>
                </a:solidFill>
                <a:latin typeface="Arial"/>
                <a:cs typeface="Arial"/>
              </a:rPr>
              <a:t>software </a:t>
            </a:r>
            <a:r>
              <a:rPr dirty="0">
                <a:solidFill>
                  <a:srgbClr val="9BD2E4"/>
                </a:solidFill>
                <a:latin typeface="Arial"/>
                <a:cs typeface="Arial"/>
              </a:rPr>
              <a:t>to</a:t>
            </a:r>
            <a:r>
              <a:rPr spc="20" dirty="0">
                <a:solidFill>
                  <a:srgbClr val="9BD2E4"/>
                </a:solidFill>
                <a:latin typeface="Arial"/>
                <a:cs typeface="Arial"/>
              </a:rPr>
              <a:t> </a:t>
            </a:r>
            <a:r>
              <a:rPr spc="-25" dirty="0">
                <a:solidFill>
                  <a:srgbClr val="9BD2E4"/>
                </a:solidFill>
                <a:latin typeface="Arial"/>
                <a:cs typeface="Arial"/>
              </a:rPr>
              <a:t>FAIL</a:t>
            </a:r>
            <a:endParaRPr>
              <a:latin typeface="Arial"/>
              <a:cs typeface="Arial"/>
            </a:endParaRPr>
          </a:p>
        </p:txBody>
      </p:sp>
      <p:grpSp>
        <p:nvGrpSpPr>
          <p:cNvPr id="22" name="object 22"/>
          <p:cNvGrpSpPr/>
          <p:nvPr/>
        </p:nvGrpSpPr>
        <p:grpSpPr>
          <a:xfrm>
            <a:off x="5210555" y="4090416"/>
            <a:ext cx="1772920" cy="1702435"/>
            <a:chOff x="3686555" y="4090415"/>
            <a:chExt cx="1772920" cy="1702435"/>
          </a:xfrm>
        </p:grpSpPr>
        <p:sp>
          <p:nvSpPr>
            <p:cNvPr id="23" name="object 23"/>
            <p:cNvSpPr/>
            <p:nvPr/>
          </p:nvSpPr>
          <p:spPr>
            <a:xfrm>
              <a:off x="3686555" y="4090415"/>
              <a:ext cx="1772412" cy="1702308"/>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3733799" y="4114799"/>
              <a:ext cx="1676400" cy="1600200"/>
            </a:xfrm>
            <a:prstGeom prst="rect">
              <a:avLst/>
            </a:prstGeom>
            <a:blipFill>
              <a:blip r:embed="rId13" cstate="print"/>
              <a:stretch>
                <a:fillRect/>
              </a:stretch>
            </a:blipFill>
          </p:spPr>
          <p:txBody>
            <a:bodyPr wrap="square" lIns="0" tIns="0" rIns="0" bIns="0" rtlCol="0"/>
            <a:lstStyle/>
            <a:p>
              <a:endParaRPr/>
            </a:p>
          </p:txBody>
        </p:sp>
        <p:sp>
          <p:nvSpPr>
            <p:cNvPr id="25" name="object 25"/>
            <p:cNvSpPr/>
            <p:nvPr/>
          </p:nvSpPr>
          <p:spPr>
            <a:xfrm>
              <a:off x="3733799" y="4114799"/>
              <a:ext cx="1676400" cy="1600200"/>
            </a:xfrm>
            <a:custGeom>
              <a:avLst/>
              <a:gdLst/>
              <a:ahLst/>
              <a:cxnLst/>
              <a:rect l="l" t="t" r="r" b="b"/>
              <a:pathLst>
                <a:path w="1676400" h="1600200">
                  <a:moveTo>
                    <a:pt x="400050" y="0"/>
                  </a:moveTo>
                  <a:lnTo>
                    <a:pt x="400050" y="1000125"/>
                  </a:lnTo>
                  <a:lnTo>
                    <a:pt x="1276350" y="1000125"/>
                  </a:lnTo>
                  <a:lnTo>
                    <a:pt x="1276350" y="800100"/>
                  </a:lnTo>
                  <a:lnTo>
                    <a:pt x="1676400" y="1200150"/>
                  </a:lnTo>
                  <a:lnTo>
                    <a:pt x="1276350" y="1600200"/>
                  </a:lnTo>
                  <a:lnTo>
                    <a:pt x="1276350" y="1400175"/>
                  </a:lnTo>
                  <a:lnTo>
                    <a:pt x="0" y="1400175"/>
                  </a:lnTo>
                  <a:lnTo>
                    <a:pt x="0" y="0"/>
                  </a:lnTo>
                  <a:lnTo>
                    <a:pt x="400050" y="0"/>
                  </a:lnTo>
                  <a:close/>
                </a:path>
              </a:pathLst>
            </a:custGeom>
            <a:ln w="9525">
              <a:solidFill>
                <a:srgbClr val="794DC7"/>
              </a:solidFill>
            </a:ln>
          </p:spPr>
          <p:txBody>
            <a:bodyPr wrap="square" lIns="0" tIns="0" rIns="0" bIns="0" rtlCol="0"/>
            <a:lstStyle/>
            <a:p>
              <a:endParaRPr/>
            </a:p>
          </p:txBody>
        </p:sp>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dirty="0" err="1"/>
              <a:t>Các</a:t>
            </a:r>
            <a:r>
              <a:rPr dirty="0"/>
              <a:t> </a:t>
            </a:r>
            <a:r>
              <a:rPr spc="-5" dirty="0"/>
              <a:t>chiến lược </a:t>
            </a:r>
            <a:r>
              <a:rPr spc="-5" dirty="0" err="1"/>
              <a:t>kiểm</a:t>
            </a:r>
            <a:r>
              <a:rPr spc="-80" dirty="0"/>
              <a:t> </a:t>
            </a:r>
            <a:r>
              <a:rPr spc="-5" dirty="0" err="1"/>
              <a:t>thư</a:t>
            </a:r>
            <a:r>
              <a:rPr spc="-5" dirty="0"/>
              <a:t>̉</a:t>
            </a:r>
            <a:r>
              <a:rPr lang="en-US" spc="-5" dirty="0"/>
              <a:t> </a:t>
            </a:r>
            <a:r>
              <a:rPr dirty="0"/>
              <a:t>-</a:t>
            </a:r>
            <a:r>
              <a:rPr spc="-5" dirty="0"/>
              <a:t>Test</a:t>
            </a:r>
            <a:r>
              <a:rPr spc="-20" dirty="0"/>
              <a:t> </a:t>
            </a:r>
            <a:r>
              <a:rPr spc="-5" dirty="0"/>
              <a:t>strategy</a:t>
            </a:r>
          </a:p>
        </p:txBody>
      </p:sp>
      <p:sp>
        <p:nvSpPr>
          <p:cNvPr id="3" name="object 3"/>
          <p:cNvSpPr txBox="1"/>
          <p:nvPr/>
        </p:nvSpPr>
        <p:spPr>
          <a:xfrm>
            <a:off x="2710953" y="1442654"/>
            <a:ext cx="7880350" cy="4383892"/>
          </a:xfrm>
          <a:prstGeom prst="rect">
            <a:avLst/>
          </a:prstGeom>
        </p:spPr>
        <p:txBody>
          <a:bodyPr vert="horz" wrap="square" lIns="0" tIns="13335" rIns="0" bIns="0" rtlCol="0">
            <a:spAutoFit/>
          </a:bodyPr>
          <a:lstStyle/>
          <a:p>
            <a:pPr marL="355600" marR="407670" indent="-342900" algn="just">
              <a:spcBef>
                <a:spcPts val="105"/>
              </a:spcBef>
              <a:buChar char="•"/>
              <a:tabLst>
                <a:tab pos="354965" algn="l"/>
                <a:tab pos="355600" algn="l"/>
              </a:tabLst>
            </a:pPr>
            <a:r>
              <a:rPr sz="2400" dirty="0">
                <a:latin typeface="Arial"/>
                <a:cs typeface="Arial"/>
              </a:rPr>
              <a:t>Là một tài </a:t>
            </a:r>
            <a:r>
              <a:rPr sz="2400" spc="-5" dirty="0">
                <a:latin typeface="Arial"/>
                <a:cs typeface="Arial"/>
              </a:rPr>
              <a:t>liệu </a:t>
            </a:r>
            <a:r>
              <a:rPr sz="2400" dirty="0">
                <a:latin typeface="Arial"/>
                <a:cs typeface="Arial"/>
              </a:rPr>
              <a:t>mô tả việc kiểm thử </a:t>
            </a:r>
            <a:r>
              <a:rPr sz="2400" spc="5" dirty="0">
                <a:latin typeface="Arial"/>
                <a:cs typeface="Arial"/>
              </a:rPr>
              <a:t>sẽ </a:t>
            </a:r>
            <a:r>
              <a:rPr sz="2400" spc="-5" dirty="0">
                <a:latin typeface="Arial"/>
                <a:cs typeface="Arial"/>
              </a:rPr>
              <a:t>được </a:t>
            </a:r>
            <a:r>
              <a:rPr sz="2400" dirty="0">
                <a:latin typeface="Arial"/>
                <a:cs typeface="Arial"/>
              </a:rPr>
              <a:t>thực  </a:t>
            </a:r>
            <a:r>
              <a:rPr sz="2400" spc="-5" dirty="0">
                <a:latin typeface="Arial"/>
                <a:cs typeface="Arial"/>
              </a:rPr>
              <a:t>hiện như </a:t>
            </a:r>
            <a:r>
              <a:rPr sz="2400" dirty="0">
                <a:latin typeface="Arial"/>
                <a:cs typeface="Arial"/>
              </a:rPr>
              <a:t>thế</a:t>
            </a:r>
            <a:r>
              <a:rPr sz="2400" spc="10" dirty="0">
                <a:latin typeface="Arial"/>
                <a:cs typeface="Arial"/>
              </a:rPr>
              <a:t> </a:t>
            </a:r>
            <a:r>
              <a:rPr sz="2400" dirty="0">
                <a:latin typeface="Arial"/>
                <a:cs typeface="Arial"/>
              </a:rPr>
              <a:t>nào</a:t>
            </a:r>
          </a:p>
          <a:p>
            <a:pPr marL="355600" marR="5080" indent="-342900" algn="just">
              <a:spcBef>
                <a:spcPts val="625"/>
              </a:spcBef>
              <a:buChar char="•"/>
              <a:tabLst>
                <a:tab pos="354965" algn="l"/>
                <a:tab pos="355600" algn="l"/>
              </a:tabLst>
            </a:pPr>
            <a:r>
              <a:rPr sz="2400" dirty="0">
                <a:latin typeface="Arial"/>
                <a:cs typeface="Arial"/>
              </a:rPr>
              <a:t>Trong mục chiến </a:t>
            </a:r>
            <a:r>
              <a:rPr sz="2400" spc="-5" dirty="0">
                <a:latin typeface="Arial"/>
                <a:cs typeface="Arial"/>
              </a:rPr>
              <a:t>lược </a:t>
            </a:r>
            <a:r>
              <a:rPr sz="2400" dirty="0">
                <a:latin typeface="Arial"/>
                <a:cs typeface="Arial"/>
              </a:rPr>
              <a:t>kiểm thử sẽ xác </a:t>
            </a:r>
            <a:r>
              <a:rPr sz="2400" spc="-5" dirty="0">
                <a:latin typeface="Arial"/>
                <a:cs typeface="Arial"/>
              </a:rPr>
              <a:t>định </a:t>
            </a:r>
            <a:r>
              <a:rPr sz="2400" dirty="0">
                <a:latin typeface="Arial"/>
                <a:cs typeface="Arial"/>
              </a:rPr>
              <a:t>các </a:t>
            </a:r>
            <a:r>
              <a:rPr sz="2400" spc="-5" dirty="0">
                <a:latin typeface="Arial"/>
                <a:cs typeface="Arial"/>
              </a:rPr>
              <a:t>nội  </a:t>
            </a:r>
            <a:r>
              <a:rPr sz="2400" dirty="0">
                <a:latin typeface="Arial"/>
                <a:cs typeface="Arial"/>
              </a:rPr>
              <a:t>dung:</a:t>
            </a:r>
          </a:p>
          <a:p>
            <a:pPr marL="756285" marR="223520" lvl="1" indent="-287020" algn="just">
              <a:spcBef>
                <a:spcPts val="620"/>
              </a:spcBef>
              <a:buChar char="–"/>
              <a:tabLst>
                <a:tab pos="756920" algn="l"/>
              </a:tabLst>
            </a:pPr>
            <a:r>
              <a:rPr sz="2400" spc="-165" dirty="0">
                <a:latin typeface="Arial"/>
                <a:cs typeface="Arial"/>
              </a:rPr>
              <a:t>Các </a:t>
            </a:r>
            <a:r>
              <a:rPr sz="2400" spc="-5" dirty="0">
                <a:latin typeface="Arial"/>
                <a:cs typeface="Arial"/>
              </a:rPr>
              <a:t>loại </a:t>
            </a:r>
            <a:r>
              <a:rPr sz="2400" dirty="0">
                <a:latin typeface="Arial"/>
                <a:cs typeface="Arial"/>
              </a:rPr>
              <a:t>kiểm thử: mỗi </a:t>
            </a:r>
            <a:r>
              <a:rPr sz="2400" spc="-65" dirty="0">
                <a:latin typeface="Arial"/>
                <a:cs typeface="Arial"/>
              </a:rPr>
              <a:t>loại </a:t>
            </a:r>
            <a:r>
              <a:rPr sz="2400" dirty="0">
                <a:latin typeface="Arial"/>
                <a:cs typeface="Arial"/>
              </a:rPr>
              <a:t>kiểm thử </a:t>
            </a:r>
            <a:r>
              <a:rPr sz="2400" spc="5" dirty="0">
                <a:latin typeface="Arial"/>
                <a:cs typeface="Arial"/>
              </a:rPr>
              <a:t>cụ </a:t>
            </a:r>
            <a:r>
              <a:rPr sz="2400" dirty="0">
                <a:latin typeface="Arial"/>
                <a:cs typeface="Arial"/>
              </a:rPr>
              <a:t>thể cho  từng </a:t>
            </a:r>
            <a:r>
              <a:rPr sz="2400" spc="-5" dirty="0">
                <a:latin typeface="Arial"/>
                <a:cs typeface="Arial"/>
              </a:rPr>
              <a:t>loại </a:t>
            </a:r>
            <a:r>
              <a:rPr sz="2400" dirty="0">
                <a:latin typeface="Arial"/>
                <a:cs typeface="Arial"/>
              </a:rPr>
              <a:t>yêu cầu của </a:t>
            </a:r>
            <a:r>
              <a:rPr sz="2400" spc="-5" dirty="0">
                <a:latin typeface="Arial"/>
                <a:cs typeface="Arial"/>
              </a:rPr>
              <a:t>phần</a:t>
            </a:r>
            <a:r>
              <a:rPr sz="2400" spc="-20" dirty="0">
                <a:latin typeface="Arial"/>
                <a:cs typeface="Arial"/>
              </a:rPr>
              <a:t> </a:t>
            </a:r>
            <a:r>
              <a:rPr sz="2400" dirty="0">
                <a:latin typeface="Arial"/>
                <a:cs typeface="Arial"/>
              </a:rPr>
              <a:t>mềm</a:t>
            </a:r>
          </a:p>
          <a:p>
            <a:pPr marL="756285" marR="423545" lvl="1" indent="-287020" algn="just">
              <a:spcBef>
                <a:spcPts val="630"/>
              </a:spcBef>
              <a:buChar char="–"/>
              <a:tabLst>
                <a:tab pos="756920" algn="l"/>
              </a:tabLst>
            </a:pPr>
            <a:r>
              <a:rPr sz="2400" spc="-165" dirty="0">
                <a:latin typeface="Arial"/>
                <a:cs typeface="Arial"/>
              </a:rPr>
              <a:t>Các </a:t>
            </a:r>
            <a:r>
              <a:rPr sz="2400" dirty="0">
                <a:latin typeface="Arial"/>
                <a:cs typeface="Arial"/>
              </a:rPr>
              <a:t>cấp </a:t>
            </a:r>
            <a:r>
              <a:rPr sz="2400" spc="-5" dirty="0">
                <a:latin typeface="Arial"/>
                <a:cs typeface="Arial"/>
              </a:rPr>
              <a:t>độ </a:t>
            </a:r>
            <a:r>
              <a:rPr sz="2400" dirty="0">
                <a:latin typeface="Arial"/>
                <a:cs typeface="Arial"/>
              </a:rPr>
              <a:t>kiểm thử: cấp </a:t>
            </a:r>
            <a:r>
              <a:rPr sz="2400" spc="-5" dirty="0">
                <a:latin typeface="Arial"/>
                <a:cs typeface="Arial"/>
              </a:rPr>
              <a:t>độ </a:t>
            </a:r>
            <a:r>
              <a:rPr sz="2400" dirty="0">
                <a:latin typeface="Arial"/>
                <a:cs typeface="Arial"/>
              </a:rPr>
              <a:t>kiểm thử nào sẽ  </a:t>
            </a:r>
            <a:r>
              <a:rPr sz="2400" spc="-5" dirty="0">
                <a:latin typeface="Arial"/>
                <a:cs typeface="Arial"/>
              </a:rPr>
              <a:t>được </a:t>
            </a:r>
            <a:r>
              <a:rPr sz="2400" dirty="0">
                <a:latin typeface="Arial"/>
                <a:cs typeface="Arial"/>
              </a:rPr>
              <a:t>thực </a:t>
            </a:r>
            <a:r>
              <a:rPr sz="2400" spc="-5" dirty="0">
                <a:latin typeface="Arial"/>
                <a:cs typeface="Arial"/>
              </a:rPr>
              <a:t>hiện </a:t>
            </a:r>
            <a:r>
              <a:rPr sz="2400" dirty="0">
                <a:latin typeface="Arial"/>
                <a:cs typeface="Arial"/>
              </a:rPr>
              <a:t>và </a:t>
            </a:r>
            <a:r>
              <a:rPr sz="2400" spc="-5" dirty="0">
                <a:latin typeface="Arial"/>
                <a:cs typeface="Arial"/>
              </a:rPr>
              <a:t>loại </a:t>
            </a:r>
            <a:r>
              <a:rPr sz="2400" dirty="0">
                <a:latin typeface="Arial"/>
                <a:cs typeface="Arial"/>
              </a:rPr>
              <a:t>kiểm thử </a:t>
            </a:r>
            <a:r>
              <a:rPr sz="2400" spc="-5" dirty="0">
                <a:latin typeface="Arial"/>
                <a:cs typeface="Arial"/>
              </a:rPr>
              <a:t>nào </a:t>
            </a:r>
            <a:r>
              <a:rPr sz="2400" dirty="0">
                <a:latin typeface="Arial"/>
                <a:cs typeface="Arial"/>
              </a:rPr>
              <a:t>sẽ </a:t>
            </a:r>
            <a:r>
              <a:rPr sz="2400" spc="-5" dirty="0">
                <a:latin typeface="Arial"/>
                <a:cs typeface="Arial"/>
              </a:rPr>
              <a:t>được  </a:t>
            </a:r>
            <a:r>
              <a:rPr sz="2400" dirty="0">
                <a:latin typeface="Arial"/>
                <a:cs typeface="Arial"/>
              </a:rPr>
              <a:t>thực </a:t>
            </a:r>
            <a:r>
              <a:rPr sz="2400" spc="-5" dirty="0">
                <a:latin typeface="Arial"/>
                <a:cs typeface="Arial"/>
              </a:rPr>
              <a:t>hiện </a:t>
            </a:r>
            <a:r>
              <a:rPr sz="2400" dirty="0">
                <a:latin typeface="Arial"/>
                <a:cs typeface="Arial"/>
              </a:rPr>
              <a:t>ở mỗi cấp</a:t>
            </a:r>
            <a:r>
              <a:rPr sz="2400" spc="-25" dirty="0">
                <a:latin typeface="Arial"/>
                <a:cs typeface="Arial"/>
              </a:rPr>
              <a:t> </a:t>
            </a:r>
            <a:r>
              <a:rPr sz="2400" spc="-5" dirty="0">
                <a:latin typeface="Arial"/>
                <a:cs typeface="Arial"/>
              </a:rPr>
              <a:t>độ</a:t>
            </a:r>
            <a:endParaRPr sz="2400" dirty="0">
              <a:latin typeface="Arial"/>
              <a:cs typeface="Arial"/>
            </a:endParaRPr>
          </a:p>
          <a:p>
            <a:pPr marL="756285" marR="56515" lvl="1" indent="-287020" algn="just">
              <a:spcBef>
                <a:spcPts val="625"/>
              </a:spcBef>
              <a:buChar char="–"/>
              <a:tabLst>
                <a:tab pos="756920" algn="l"/>
              </a:tabLst>
            </a:pPr>
            <a:r>
              <a:rPr sz="2400" dirty="0">
                <a:latin typeface="Arial"/>
                <a:cs typeface="Arial"/>
              </a:rPr>
              <a:t>Công cụ kiểm thử: </a:t>
            </a:r>
            <a:r>
              <a:rPr sz="2400" spc="-5" dirty="0">
                <a:latin typeface="Arial"/>
                <a:cs typeface="Arial"/>
              </a:rPr>
              <a:t>liệt </a:t>
            </a:r>
            <a:r>
              <a:rPr sz="2400" dirty="0">
                <a:latin typeface="Arial"/>
                <a:cs typeface="Arial"/>
              </a:rPr>
              <a:t>kê đầy </a:t>
            </a:r>
            <a:r>
              <a:rPr sz="2400" spc="-5" dirty="0">
                <a:latin typeface="Arial"/>
                <a:cs typeface="Arial"/>
              </a:rPr>
              <a:t>đủ </a:t>
            </a:r>
            <a:r>
              <a:rPr sz="2400" dirty="0">
                <a:latin typeface="Arial"/>
                <a:cs typeface="Arial"/>
              </a:rPr>
              <a:t>các công cụ </a:t>
            </a:r>
            <a:r>
              <a:rPr sz="2400" spc="-5" dirty="0">
                <a:latin typeface="Arial"/>
                <a:cs typeface="Arial"/>
              </a:rPr>
              <a:t>hỗ  </a:t>
            </a:r>
            <a:r>
              <a:rPr sz="2400" dirty="0">
                <a:latin typeface="Arial"/>
                <a:cs typeface="Arial"/>
              </a:rPr>
              <a:t>trợ kiễm</a:t>
            </a:r>
            <a:r>
              <a:rPr sz="2400" spc="-25" dirty="0">
                <a:latin typeface="Arial"/>
                <a:cs typeface="Arial"/>
              </a:rPr>
              <a:t> </a:t>
            </a:r>
            <a:r>
              <a:rPr sz="2400" dirty="0">
                <a:latin typeface="Arial"/>
                <a:cs typeface="Arial"/>
              </a:rPr>
              <a:t>thử</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dirty="0" err="1"/>
              <a:t>Các</a:t>
            </a:r>
            <a:r>
              <a:rPr dirty="0"/>
              <a:t> </a:t>
            </a:r>
            <a:r>
              <a:rPr spc="-5" dirty="0"/>
              <a:t>chiến lược </a:t>
            </a:r>
            <a:r>
              <a:rPr spc="-5" dirty="0" err="1"/>
              <a:t>kiểm</a:t>
            </a:r>
            <a:r>
              <a:rPr spc="-75" dirty="0"/>
              <a:t> </a:t>
            </a:r>
            <a:r>
              <a:rPr lang="en-US" spc="-5" dirty="0" err="1"/>
              <a:t>thử</a:t>
            </a:r>
            <a:endParaRPr spc="-5" dirty="0"/>
          </a:p>
        </p:txBody>
      </p:sp>
      <p:sp>
        <p:nvSpPr>
          <p:cNvPr id="3" name="object 3"/>
          <p:cNvSpPr txBox="1"/>
          <p:nvPr/>
        </p:nvSpPr>
        <p:spPr>
          <a:xfrm>
            <a:off x="2969371" y="1290594"/>
            <a:ext cx="7986395" cy="4276812"/>
          </a:xfrm>
          <a:prstGeom prst="rect">
            <a:avLst/>
          </a:prstGeom>
        </p:spPr>
        <p:txBody>
          <a:bodyPr vert="horz" wrap="square" lIns="0" tIns="95250" rIns="0" bIns="0" rtlCol="0">
            <a:spAutoFit/>
          </a:bodyPr>
          <a:lstStyle/>
          <a:p>
            <a:pPr marL="12700" algn="just">
              <a:spcBef>
                <a:spcPts val="750"/>
              </a:spcBef>
              <a:tabLst>
                <a:tab pos="354965" algn="l"/>
                <a:tab pos="355600" algn="l"/>
              </a:tabLst>
            </a:pPr>
            <a:r>
              <a:rPr sz="2400" spc="-5" dirty="0">
                <a:latin typeface="Arial"/>
                <a:cs typeface="Arial"/>
              </a:rPr>
              <a:t>Có 2 </a:t>
            </a:r>
            <a:r>
              <a:rPr sz="2400" dirty="0">
                <a:latin typeface="Arial"/>
                <a:cs typeface="Arial"/>
              </a:rPr>
              <a:t>chiến </a:t>
            </a:r>
            <a:r>
              <a:rPr sz="2400" spc="-5" dirty="0">
                <a:latin typeface="Arial"/>
                <a:cs typeface="Arial"/>
              </a:rPr>
              <a:t>lược </a:t>
            </a:r>
            <a:r>
              <a:rPr sz="2400" dirty="0">
                <a:latin typeface="Arial"/>
                <a:cs typeface="Arial"/>
              </a:rPr>
              <a:t>kiểm thử cơ</a:t>
            </a:r>
            <a:r>
              <a:rPr sz="2400" spc="-20" dirty="0">
                <a:latin typeface="Arial"/>
                <a:cs typeface="Arial"/>
              </a:rPr>
              <a:t> </a:t>
            </a:r>
            <a:r>
              <a:rPr sz="2400" spc="-5" dirty="0">
                <a:latin typeface="Arial"/>
                <a:cs typeface="Arial"/>
              </a:rPr>
              <a:t>bản:</a:t>
            </a:r>
            <a:endParaRPr sz="2400" dirty="0">
              <a:latin typeface="Arial"/>
              <a:cs typeface="Arial"/>
            </a:endParaRPr>
          </a:p>
          <a:p>
            <a:pPr marL="355600" marR="5080" indent="-342900" algn="just">
              <a:spcBef>
                <a:spcPts val="650"/>
              </a:spcBef>
              <a:buFont typeface="Arial"/>
              <a:buChar char="•"/>
              <a:tabLst>
                <a:tab pos="354965" algn="l"/>
                <a:tab pos="355600" algn="l"/>
              </a:tabLst>
            </a:pPr>
            <a:r>
              <a:rPr sz="2400" b="1" spc="-5" dirty="0">
                <a:latin typeface="Arial"/>
                <a:cs typeface="Arial"/>
              </a:rPr>
              <a:t>Kiểm </a:t>
            </a:r>
            <a:r>
              <a:rPr sz="2400" b="1" dirty="0">
                <a:latin typeface="Arial"/>
                <a:cs typeface="Arial"/>
              </a:rPr>
              <a:t>thử </a:t>
            </a:r>
            <a:r>
              <a:rPr sz="2400" b="1" spc="-5" dirty="0">
                <a:latin typeface="Arial"/>
                <a:cs typeface="Arial"/>
              </a:rPr>
              <a:t>Big bang </a:t>
            </a:r>
            <a:r>
              <a:rPr sz="2400" dirty="0">
                <a:latin typeface="Arial"/>
                <a:cs typeface="Arial"/>
              </a:rPr>
              <a:t>(kiểm thử vụ </a:t>
            </a:r>
            <a:r>
              <a:rPr sz="2400" spc="-5" dirty="0">
                <a:latin typeface="Arial"/>
                <a:cs typeface="Arial"/>
              </a:rPr>
              <a:t>nổ lớn): là </a:t>
            </a:r>
            <a:r>
              <a:rPr sz="2400" dirty="0">
                <a:latin typeface="Arial"/>
                <a:cs typeface="Arial"/>
              </a:rPr>
              <a:t>chiến  </a:t>
            </a:r>
            <a:r>
              <a:rPr sz="2400" spc="-5" dirty="0">
                <a:latin typeface="Arial"/>
                <a:cs typeface="Arial"/>
              </a:rPr>
              <a:t>lược </a:t>
            </a:r>
            <a:r>
              <a:rPr sz="2400" dirty="0">
                <a:latin typeface="Arial"/>
                <a:cs typeface="Arial"/>
              </a:rPr>
              <a:t>kiểm thử tích </a:t>
            </a:r>
            <a:r>
              <a:rPr sz="2400" spc="-5" dirty="0">
                <a:latin typeface="Arial"/>
                <a:cs typeface="Arial"/>
              </a:rPr>
              <a:t>hợp hệ </a:t>
            </a:r>
            <a:r>
              <a:rPr sz="2400" dirty="0">
                <a:latin typeface="Arial"/>
                <a:cs typeface="Arial"/>
              </a:rPr>
              <a:t>thống </a:t>
            </a:r>
            <a:r>
              <a:rPr sz="2400" spc="-10" dirty="0">
                <a:latin typeface="Arial"/>
                <a:cs typeface="Arial"/>
              </a:rPr>
              <a:t>một </a:t>
            </a:r>
            <a:r>
              <a:rPr sz="2400" spc="-5" dirty="0">
                <a:latin typeface="Arial"/>
                <a:cs typeface="Arial"/>
              </a:rPr>
              <a:t>lần duy nhất  để được module </a:t>
            </a:r>
            <a:r>
              <a:rPr sz="2400" dirty="0">
                <a:latin typeface="Arial"/>
                <a:cs typeface="Arial"/>
              </a:rPr>
              <a:t>chức </a:t>
            </a:r>
            <a:r>
              <a:rPr sz="2400" spc="-5" dirty="0">
                <a:latin typeface="Arial"/>
                <a:cs typeface="Arial"/>
              </a:rPr>
              <a:t>năng </a:t>
            </a:r>
            <a:r>
              <a:rPr sz="2400" dirty="0">
                <a:latin typeface="Arial"/>
                <a:cs typeface="Arial"/>
              </a:rPr>
              <a:t>(hay </a:t>
            </a:r>
            <a:r>
              <a:rPr sz="2400" spc="-5" dirty="0">
                <a:latin typeface="Arial"/>
                <a:cs typeface="Arial"/>
              </a:rPr>
              <a:t>hệ </a:t>
            </a:r>
            <a:r>
              <a:rPr sz="2400" dirty="0">
                <a:latin typeface="Arial"/>
                <a:cs typeface="Arial"/>
              </a:rPr>
              <a:t>thống </a:t>
            </a:r>
            <a:r>
              <a:rPr sz="2400" spc="-10" dirty="0">
                <a:latin typeface="Arial"/>
                <a:cs typeface="Arial"/>
              </a:rPr>
              <a:t>hoàn  </a:t>
            </a:r>
            <a:r>
              <a:rPr sz="2400" dirty="0">
                <a:latin typeface="Arial"/>
                <a:cs typeface="Arial"/>
              </a:rPr>
              <a:t>chỉnh)</a:t>
            </a:r>
          </a:p>
          <a:p>
            <a:pPr marL="355600" marR="283845" indent="-342900" algn="just">
              <a:spcBef>
                <a:spcPts val="650"/>
              </a:spcBef>
              <a:buFont typeface="Arial"/>
              <a:buChar char="•"/>
              <a:tabLst>
                <a:tab pos="354965" algn="l"/>
                <a:tab pos="355600" algn="l"/>
              </a:tabLst>
            </a:pPr>
            <a:r>
              <a:rPr sz="2400" b="1" spc="-5" dirty="0">
                <a:latin typeface="Arial"/>
                <a:cs typeface="Arial"/>
              </a:rPr>
              <a:t>Kiểm </a:t>
            </a:r>
            <a:r>
              <a:rPr sz="2400" b="1" dirty="0">
                <a:latin typeface="Arial"/>
                <a:cs typeface="Arial"/>
              </a:rPr>
              <a:t>thử </a:t>
            </a:r>
            <a:r>
              <a:rPr sz="2400" b="1" spc="-5" dirty="0">
                <a:latin typeface="Arial"/>
                <a:cs typeface="Arial"/>
              </a:rPr>
              <a:t>gia tăng</a:t>
            </a:r>
            <a:r>
              <a:rPr sz="2400" spc="-5" dirty="0">
                <a:latin typeface="Arial"/>
                <a:cs typeface="Arial"/>
              </a:rPr>
              <a:t>: </a:t>
            </a:r>
            <a:r>
              <a:rPr sz="2400" dirty="0">
                <a:latin typeface="Arial"/>
                <a:cs typeface="Arial"/>
              </a:rPr>
              <a:t>chiến </a:t>
            </a:r>
            <a:r>
              <a:rPr sz="2400" spc="-5" dirty="0">
                <a:latin typeface="Arial"/>
                <a:cs typeface="Arial"/>
              </a:rPr>
              <a:t>lược </a:t>
            </a:r>
            <a:r>
              <a:rPr sz="2400" dirty="0">
                <a:latin typeface="Arial"/>
                <a:cs typeface="Arial"/>
              </a:rPr>
              <a:t>kiểm thử từ thấp  tới cao, </a:t>
            </a:r>
            <a:r>
              <a:rPr sz="2400" spc="-5" dirty="0">
                <a:latin typeface="Arial"/>
                <a:cs typeface="Arial"/>
              </a:rPr>
              <a:t>bao gồm 4</a:t>
            </a:r>
            <a:r>
              <a:rPr sz="2400" spc="-30" dirty="0">
                <a:latin typeface="Arial"/>
                <a:cs typeface="Arial"/>
              </a:rPr>
              <a:t> </a:t>
            </a:r>
            <a:r>
              <a:rPr sz="2400" dirty="0">
                <a:latin typeface="Arial"/>
                <a:cs typeface="Arial"/>
              </a:rPr>
              <a:t>mức:</a:t>
            </a:r>
          </a:p>
          <a:p>
            <a:pPr marL="756285" lvl="1" indent="-287020" algn="just">
              <a:spcBef>
                <a:spcPts val="610"/>
              </a:spcBef>
              <a:buChar char="–"/>
              <a:tabLst>
                <a:tab pos="756920" algn="l"/>
              </a:tabLst>
            </a:pPr>
            <a:r>
              <a:rPr sz="2400" spc="-5" dirty="0">
                <a:latin typeface="Arial"/>
                <a:cs typeface="Arial"/>
              </a:rPr>
              <a:t>Kiểm thử </a:t>
            </a:r>
            <a:r>
              <a:rPr sz="2400" spc="-10" dirty="0">
                <a:latin typeface="Arial"/>
                <a:cs typeface="Arial"/>
              </a:rPr>
              <a:t>đơn</a:t>
            </a:r>
            <a:r>
              <a:rPr sz="2400" spc="15" dirty="0">
                <a:latin typeface="Arial"/>
                <a:cs typeface="Arial"/>
              </a:rPr>
              <a:t> </a:t>
            </a:r>
            <a:r>
              <a:rPr sz="2400" spc="-5" dirty="0">
                <a:latin typeface="Arial"/>
                <a:cs typeface="Arial"/>
              </a:rPr>
              <a:t>vị</a:t>
            </a:r>
            <a:endParaRPr sz="2400" dirty="0">
              <a:latin typeface="Arial"/>
              <a:cs typeface="Arial"/>
            </a:endParaRPr>
          </a:p>
          <a:p>
            <a:pPr marL="756285" lvl="1" indent="-287020" algn="just">
              <a:spcBef>
                <a:spcPts val="600"/>
              </a:spcBef>
              <a:buChar char="–"/>
              <a:tabLst>
                <a:tab pos="756920" algn="l"/>
              </a:tabLst>
            </a:pPr>
            <a:r>
              <a:rPr sz="2400" spc="-5" dirty="0">
                <a:latin typeface="Arial"/>
                <a:cs typeface="Arial"/>
              </a:rPr>
              <a:t>Kiểm thử tích</a:t>
            </a:r>
            <a:r>
              <a:rPr sz="2400" spc="25" dirty="0">
                <a:latin typeface="Arial"/>
                <a:cs typeface="Arial"/>
              </a:rPr>
              <a:t> </a:t>
            </a:r>
            <a:r>
              <a:rPr sz="2400" spc="-10" dirty="0">
                <a:latin typeface="Arial"/>
                <a:cs typeface="Arial"/>
              </a:rPr>
              <a:t>hợp</a:t>
            </a:r>
            <a:endParaRPr sz="2400" dirty="0">
              <a:latin typeface="Arial"/>
              <a:cs typeface="Arial"/>
            </a:endParaRPr>
          </a:p>
          <a:p>
            <a:pPr marL="756285" lvl="1" indent="-287020" algn="just">
              <a:spcBef>
                <a:spcPts val="600"/>
              </a:spcBef>
              <a:buChar char="–"/>
              <a:tabLst>
                <a:tab pos="756920" algn="l"/>
              </a:tabLst>
            </a:pPr>
            <a:r>
              <a:rPr sz="2400" spc="-5" dirty="0">
                <a:latin typeface="Arial"/>
                <a:cs typeface="Arial"/>
              </a:rPr>
              <a:t>Kiểm thử hệ</a:t>
            </a:r>
            <a:r>
              <a:rPr sz="2400" spc="20" dirty="0">
                <a:latin typeface="Arial"/>
                <a:cs typeface="Arial"/>
              </a:rPr>
              <a:t> </a:t>
            </a:r>
            <a:r>
              <a:rPr sz="2400" spc="-5" dirty="0">
                <a:latin typeface="Arial"/>
                <a:cs typeface="Arial"/>
              </a:rPr>
              <a:t>thống</a:t>
            </a:r>
            <a:endParaRPr sz="2400" dirty="0">
              <a:latin typeface="Arial"/>
              <a:cs typeface="Arial"/>
            </a:endParaRPr>
          </a:p>
          <a:p>
            <a:pPr marL="756285" lvl="1" indent="-287020" algn="just">
              <a:spcBef>
                <a:spcPts val="600"/>
              </a:spcBef>
              <a:buChar char="–"/>
              <a:tabLst>
                <a:tab pos="756920" algn="l"/>
              </a:tabLst>
            </a:pPr>
            <a:r>
              <a:rPr sz="2400" spc="-5" dirty="0">
                <a:latin typeface="Arial"/>
                <a:cs typeface="Arial"/>
              </a:rPr>
              <a:t>Kiểm thử chấp</a:t>
            </a:r>
            <a:r>
              <a:rPr sz="2400" spc="15" dirty="0">
                <a:latin typeface="Arial"/>
                <a:cs typeface="Arial"/>
              </a:rPr>
              <a:t> </a:t>
            </a:r>
            <a:r>
              <a:rPr sz="2400" spc="-5" dirty="0">
                <a:latin typeface="Arial"/>
                <a:cs typeface="Arial"/>
              </a:rPr>
              <a:t>nhận</a:t>
            </a:r>
            <a:endParaRPr sz="2400" dirty="0">
              <a:latin typeface="Arial"/>
              <a:cs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165" dirty="0" err="1"/>
              <a:t>Nguồn</a:t>
            </a:r>
            <a:r>
              <a:rPr spc="-165" dirty="0"/>
              <a:t> </a:t>
            </a:r>
            <a:r>
              <a:rPr spc="-5" dirty="0" err="1"/>
              <a:t>lực</a:t>
            </a:r>
            <a:r>
              <a:rPr spc="-5" dirty="0"/>
              <a:t> </a:t>
            </a:r>
            <a:r>
              <a:rPr lang="en-US" spc="-5" dirty="0" err="1"/>
              <a:t>và</a:t>
            </a:r>
            <a:r>
              <a:rPr lang="en-US" spc="-5" dirty="0"/>
              <a:t> </a:t>
            </a:r>
            <a:r>
              <a:rPr lang="en-US" spc="-5" dirty="0" err="1"/>
              <a:t>cột</a:t>
            </a:r>
            <a:r>
              <a:rPr lang="en-US" spc="-5" dirty="0"/>
              <a:t> </a:t>
            </a:r>
            <a:r>
              <a:rPr lang="en-US" spc="-5" dirty="0" err="1"/>
              <a:t>mốc</a:t>
            </a:r>
            <a:r>
              <a:rPr lang="en-US" spc="-5" dirty="0"/>
              <a:t> </a:t>
            </a:r>
            <a:r>
              <a:rPr spc="-5" dirty="0" err="1"/>
              <a:t>cho</a:t>
            </a:r>
            <a:r>
              <a:rPr spc="-5" dirty="0"/>
              <a:t> kiểm</a:t>
            </a:r>
            <a:r>
              <a:rPr spc="280" dirty="0"/>
              <a:t> </a:t>
            </a:r>
            <a:r>
              <a:rPr spc="-5" dirty="0"/>
              <a:t>thử</a:t>
            </a:r>
          </a:p>
        </p:txBody>
      </p:sp>
      <p:sp>
        <p:nvSpPr>
          <p:cNvPr id="3" name="object 3"/>
          <p:cNvSpPr txBox="1"/>
          <p:nvPr/>
        </p:nvSpPr>
        <p:spPr>
          <a:xfrm>
            <a:off x="2820282" y="1159311"/>
            <a:ext cx="8714079" cy="2116605"/>
          </a:xfrm>
          <a:prstGeom prst="rect">
            <a:avLst/>
          </a:prstGeom>
        </p:spPr>
        <p:txBody>
          <a:bodyPr vert="horz" wrap="square" lIns="0" tIns="13335" rIns="0" bIns="0" rtlCol="0">
            <a:spAutoFit/>
          </a:bodyPr>
          <a:lstStyle/>
          <a:p>
            <a:pPr marL="12700" marR="467995" algn="just">
              <a:spcBef>
                <a:spcPts val="2560"/>
              </a:spcBef>
              <a:tabLst>
                <a:tab pos="354965" algn="l"/>
                <a:tab pos="355600" algn="l"/>
              </a:tabLst>
            </a:pPr>
            <a:r>
              <a:rPr sz="2500" b="1" spc="-5" dirty="0" err="1">
                <a:latin typeface="Arial"/>
                <a:cs typeface="Arial"/>
              </a:rPr>
              <a:t>Nguồn</a:t>
            </a:r>
            <a:r>
              <a:rPr sz="2500" b="1" spc="-5" dirty="0">
                <a:latin typeface="Arial"/>
                <a:cs typeface="Arial"/>
              </a:rPr>
              <a:t> lực </a:t>
            </a:r>
            <a:r>
              <a:rPr sz="2500" b="1" dirty="0">
                <a:latin typeface="Arial"/>
                <a:cs typeface="Arial"/>
              </a:rPr>
              <a:t>hỗ </a:t>
            </a:r>
            <a:r>
              <a:rPr sz="2500" b="1" spc="-5" dirty="0">
                <a:latin typeface="Arial"/>
                <a:cs typeface="Arial"/>
              </a:rPr>
              <a:t>trợ </a:t>
            </a:r>
            <a:r>
              <a:rPr sz="2500" b="1" dirty="0">
                <a:latin typeface="Arial"/>
                <a:cs typeface="Arial"/>
              </a:rPr>
              <a:t>cho </a:t>
            </a:r>
            <a:r>
              <a:rPr sz="2500" b="1" spc="-5" dirty="0">
                <a:latin typeface="Arial"/>
                <a:cs typeface="Arial"/>
              </a:rPr>
              <a:t>hoạt động </a:t>
            </a:r>
            <a:r>
              <a:rPr sz="2500" b="1" dirty="0">
                <a:latin typeface="Arial"/>
                <a:cs typeface="Arial"/>
              </a:rPr>
              <a:t>kiểm</a:t>
            </a:r>
            <a:r>
              <a:rPr sz="2500" b="1" spc="-120" dirty="0">
                <a:latin typeface="Arial"/>
                <a:cs typeface="Arial"/>
              </a:rPr>
              <a:t> </a:t>
            </a:r>
            <a:r>
              <a:rPr sz="2500" b="1" dirty="0">
                <a:latin typeface="Arial"/>
                <a:cs typeface="Arial"/>
              </a:rPr>
              <a:t>thử  </a:t>
            </a:r>
            <a:r>
              <a:rPr sz="2500" b="1" spc="-5" dirty="0">
                <a:latin typeface="Arial"/>
                <a:cs typeface="Arial"/>
              </a:rPr>
              <a:t>gồm 2 loại:</a:t>
            </a:r>
            <a:endParaRPr sz="2500" b="1" dirty="0">
              <a:latin typeface="Arial"/>
              <a:cs typeface="Arial"/>
            </a:endParaRPr>
          </a:p>
          <a:p>
            <a:pPr marL="756285" marR="339090" lvl="1" indent="-287020" algn="just">
              <a:spcBef>
                <a:spcPts val="680"/>
              </a:spcBef>
              <a:buFont typeface="Arial"/>
              <a:buChar char="–"/>
              <a:tabLst>
                <a:tab pos="756920" algn="l"/>
              </a:tabLst>
            </a:pPr>
            <a:r>
              <a:rPr sz="2500" b="1" spc="-10" dirty="0">
                <a:latin typeface="Arial"/>
                <a:cs typeface="Arial"/>
              </a:rPr>
              <a:t>Nhân </a:t>
            </a:r>
            <a:r>
              <a:rPr sz="2500" b="1" dirty="0">
                <a:latin typeface="Arial"/>
                <a:cs typeface="Arial"/>
              </a:rPr>
              <a:t>lực</a:t>
            </a:r>
            <a:r>
              <a:rPr sz="2500" dirty="0">
                <a:latin typeface="Arial"/>
                <a:cs typeface="Arial"/>
              </a:rPr>
              <a:t>: </a:t>
            </a:r>
            <a:r>
              <a:rPr sz="2500" spc="-5" dirty="0">
                <a:latin typeface="Arial"/>
                <a:cs typeface="Arial"/>
              </a:rPr>
              <a:t>khi liệt </a:t>
            </a:r>
            <a:r>
              <a:rPr sz="2500" dirty="0">
                <a:latin typeface="Arial"/>
                <a:cs typeface="Arial"/>
              </a:rPr>
              <a:t>kê </a:t>
            </a:r>
            <a:r>
              <a:rPr sz="2500" spc="-5" dirty="0">
                <a:latin typeface="Arial"/>
                <a:cs typeface="Arial"/>
              </a:rPr>
              <a:t>phải </a:t>
            </a:r>
            <a:r>
              <a:rPr sz="2500" dirty="0">
                <a:latin typeface="Arial"/>
                <a:cs typeface="Arial"/>
              </a:rPr>
              <a:t>chỉ </a:t>
            </a:r>
            <a:r>
              <a:rPr sz="2500" spc="-5" dirty="0">
                <a:latin typeface="Arial"/>
                <a:cs typeface="Arial"/>
              </a:rPr>
              <a:t>rõ người nào  </a:t>
            </a:r>
            <a:r>
              <a:rPr sz="2500" spc="-5" dirty="0" err="1">
                <a:latin typeface="Arial"/>
                <a:cs typeface="Arial"/>
              </a:rPr>
              <a:t>làm</a:t>
            </a:r>
            <a:r>
              <a:rPr sz="2500" spc="-5" dirty="0">
                <a:latin typeface="Arial"/>
                <a:cs typeface="Arial"/>
              </a:rPr>
              <a:t> </a:t>
            </a:r>
            <a:r>
              <a:rPr sz="2500" spc="-5" dirty="0" err="1">
                <a:latin typeface="Arial"/>
                <a:cs typeface="Arial"/>
              </a:rPr>
              <a:t>công</a:t>
            </a:r>
            <a:r>
              <a:rPr lang="en-US" sz="2500" spc="-5" dirty="0">
                <a:latin typeface="Arial"/>
                <a:cs typeface="Arial"/>
              </a:rPr>
              <a:t> </a:t>
            </a:r>
            <a:r>
              <a:rPr sz="2500" spc="-5" dirty="0" err="1">
                <a:latin typeface="Arial"/>
                <a:cs typeface="Arial"/>
              </a:rPr>
              <a:t>việc</a:t>
            </a:r>
            <a:r>
              <a:rPr sz="2500" spc="35" dirty="0">
                <a:latin typeface="Arial"/>
                <a:cs typeface="Arial"/>
              </a:rPr>
              <a:t> </a:t>
            </a:r>
            <a:r>
              <a:rPr sz="2500" spc="50" dirty="0">
                <a:latin typeface="Arial"/>
                <a:cs typeface="Arial"/>
              </a:rPr>
              <a:t>gì</a:t>
            </a:r>
            <a:endParaRPr sz="2500" dirty="0">
              <a:latin typeface="Arial"/>
              <a:cs typeface="Arial"/>
            </a:endParaRPr>
          </a:p>
          <a:p>
            <a:pPr marL="756285" marR="5080" lvl="1" indent="-287020" algn="just">
              <a:spcBef>
                <a:spcPts val="675"/>
              </a:spcBef>
              <a:buFont typeface="Arial"/>
              <a:buChar char="–"/>
              <a:tabLst>
                <a:tab pos="756920" algn="l"/>
              </a:tabLst>
            </a:pPr>
            <a:r>
              <a:rPr sz="2500" b="1" spc="-10" dirty="0">
                <a:latin typeface="Arial"/>
                <a:cs typeface="Arial"/>
              </a:rPr>
              <a:t>Nguồn </a:t>
            </a:r>
            <a:r>
              <a:rPr sz="2500" b="1" spc="-5" dirty="0">
                <a:latin typeface="Arial"/>
                <a:cs typeface="Arial"/>
              </a:rPr>
              <a:t>lực hệ thống</a:t>
            </a:r>
            <a:r>
              <a:rPr sz="2500" spc="-5" dirty="0">
                <a:latin typeface="Arial"/>
                <a:cs typeface="Arial"/>
              </a:rPr>
              <a:t>: liệt kê các phần mềm,  phần </a:t>
            </a:r>
            <a:r>
              <a:rPr sz="2500" dirty="0">
                <a:latin typeface="Arial"/>
                <a:cs typeface="Arial"/>
              </a:rPr>
              <a:t>cứng để </a:t>
            </a:r>
            <a:r>
              <a:rPr sz="2500" spc="-5" dirty="0">
                <a:latin typeface="Arial"/>
                <a:cs typeface="Arial"/>
              </a:rPr>
              <a:t>đáp ứng </a:t>
            </a:r>
            <a:r>
              <a:rPr sz="2500" dirty="0">
                <a:latin typeface="Arial"/>
                <a:cs typeface="Arial"/>
              </a:rPr>
              <a:t>cho </a:t>
            </a:r>
            <a:r>
              <a:rPr sz="2500" spc="-5" dirty="0">
                <a:latin typeface="Arial"/>
                <a:cs typeface="Arial"/>
              </a:rPr>
              <a:t>việc kiểm</a:t>
            </a:r>
            <a:r>
              <a:rPr sz="2500" spc="20" dirty="0">
                <a:latin typeface="Arial"/>
                <a:cs typeface="Arial"/>
              </a:rPr>
              <a:t> </a:t>
            </a:r>
            <a:r>
              <a:rPr sz="2500" dirty="0">
                <a:latin typeface="Arial"/>
                <a:cs typeface="Arial"/>
              </a:rPr>
              <a:t>thử</a:t>
            </a:r>
          </a:p>
        </p:txBody>
      </p:sp>
      <p:sp>
        <p:nvSpPr>
          <p:cNvPr id="6" name="object 3">
            <a:extLst>
              <a:ext uri="{FF2B5EF4-FFF2-40B4-BE49-F238E27FC236}">
                <a16:creationId xmlns:a16="http://schemas.microsoft.com/office/drawing/2014/main" id="{B09CBC92-F9FA-4933-ABA5-BA645975FB6B}"/>
              </a:ext>
            </a:extLst>
          </p:cNvPr>
          <p:cNvSpPr txBox="1"/>
          <p:nvPr/>
        </p:nvSpPr>
        <p:spPr>
          <a:xfrm>
            <a:off x="2820282" y="3582085"/>
            <a:ext cx="8763775" cy="2408352"/>
          </a:xfrm>
          <a:prstGeom prst="rect">
            <a:avLst/>
          </a:prstGeom>
        </p:spPr>
        <p:txBody>
          <a:bodyPr vert="horz" wrap="square" lIns="0" tIns="12700" rIns="0" bIns="0" rtlCol="0">
            <a:spAutoFit/>
          </a:bodyPr>
          <a:lstStyle/>
          <a:p>
            <a:pPr marL="12700" marR="5080">
              <a:spcBef>
                <a:spcPts val="100"/>
              </a:spcBef>
              <a:tabLst>
                <a:tab pos="354965" algn="l"/>
                <a:tab pos="355600" algn="l"/>
              </a:tabLst>
            </a:pPr>
            <a:r>
              <a:rPr lang="vi-VN" sz="2500" b="1" dirty="0">
                <a:latin typeface="Arial"/>
                <a:cs typeface="Arial"/>
              </a:rPr>
              <a:t>Cột </a:t>
            </a:r>
            <a:r>
              <a:rPr lang="vi-VN" sz="2500" b="1" spc="-5" dirty="0">
                <a:latin typeface="Arial"/>
                <a:cs typeface="Arial"/>
              </a:rPr>
              <a:t>mốc kiểm </a:t>
            </a:r>
            <a:r>
              <a:rPr lang="vi-VN" sz="2500" b="1" dirty="0">
                <a:latin typeface="Arial"/>
                <a:cs typeface="Arial"/>
              </a:rPr>
              <a:t>thử</a:t>
            </a:r>
            <a:r>
              <a:rPr lang="vi-VN" sz="2500" dirty="0">
                <a:latin typeface="Arial"/>
                <a:cs typeface="Arial"/>
              </a:rPr>
              <a:t>:</a:t>
            </a:r>
          </a:p>
          <a:p>
            <a:pPr marL="12700" marR="5080">
              <a:spcBef>
                <a:spcPts val="100"/>
              </a:spcBef>
              <a:tabLst>
                <a:tab pos="354965" algn="l"/>
                <a:tab pos="355600" algn="l"/>
              </a:tabLst>
            </a:pPr>
            <a:r>
              <a:rPr lang="en-US" sz="2500" spc="-5" dirty="0">
                <a:latin typeface="Arial"/>
                <a:cs typeface="Arial"/>
              </a:rPr>
              <a:t>       - </a:t>
            </a:r>
            <a:r>
              <a:rPr lang="vi-VN" sz="2500" spc="-5" dirty="0">
                <a:latin typeface="Arial"/>
                <a:cs typeface="Arial"/>
              </a:rPr>
              <a:t>Cột mốc kiểm thử: một sự kiện, một thành  tích kiểm thử quan trọng đạt được hay cần  đạt được của dự án.</a:t>
            </a:r>
          </a:p>
          <a:p>
            <a:pPr marL="12700" marR="138430">
              <a:spcBef>
                <a:spcPts val="720"/>
              </a:spcBef>
              <a:tabLst>
                <a:tab pos="354965" algn="l"/>
                <a:tab pos="355600" algn="l"/>
              </a:tabLst>
            </a:pPr>
            <a:r>
              <a:rPr lang="en-US" sz="2500" spc="-5" dirty="0">
                <a:latin typeface="Arial"/>
                <a:cs typeface="Arial"/>
              </a:rPr>
              <a:t>       - </a:t>
            </a:r>
            <a:r>
              <a:rPr lang="vi-VN" sz="2500" spc="-5" dirty="0">
                <a:latin typeface="Arial"/>
                <a:cs typeface="Arial"/>
              </a:rPr>
              <a:t>Mỗi cột mốc kiểm thử phải bao gồm ít nhất  một hoạt động kiểm thử và đạt được một  hoặc nhiều sản phẩm kiểm thử.</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err="1"/>
              <a:t>Các</a:t>
            </a:r>
            <a:r>
              <a:rPr spc="-5" dirty="0"/>
              <a:t> </a:t>
            </a:r>
            <a:r>
              <a:rPr dirty="0"/>
              <a:t>cấp </a:t>
            </a:r>
            <a:r>
              <a:rPr spc="-5" dirty="0"/>
              <a:t>độ kiểm</a:t>
            </a:r>
            <a:r>
              <a:rPr spc="-70" dirty="0"/>
              <a:t> </a:t>
            </a:r>
            <a:r>
              <a:rPr spc="-5" dirty="0"/>
              <a:t>thử</a:t>
            </a:r>
          </a:p>
        </p:txBody>
      </p:sp>
      <p:sp>
        <p:nvSpPr>
          <p:cNvPr id="3" name="object 3"/>
          <p:cNvSpPr/>
          <p:nvPr/>
        </p:nvSpPr>
        <p:spPr>
          <a:xfrm>
            <a:off x="2730941" y="1216749"/>
            <a:ext cx="8034528" cy="473049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Một </a:t>
            </a:r>
            <a:r>
              <a:rPr spc="-5" dirty="0"/>
              <a:t>chiến </a:t>
            </a:r>
            <a:r>
              <a:rPr dirty="0"/>
              <a:t>thuật </a:t>
            </a:r>
            <a:r>
              <a:rPr spc="-5" dirty="0"/>
              <a:t>kiểm </a:t>
            </a:r>
            <a:r>
              <a:rPr dirty="0"/>
              <a:t>thử </a:t>
            </a:r>
            <a:r>
              <a:rPr spc="-5" dirty="0"/>
              <a:t>phổ</a:t>
            </a:r>
            <a:r>
              <a:rPr spc="-65" dirty="0"/>
              <a:t> </a:t>
            </a:r>
            <a:r>
              <a:rPr dirty="0"/>
              <a:t>biến</a:t>
            </a:r>
          </a:p>
        </p:txBody>
      </p:sp>
      <p:sp>
        <p:nvSpPr>
          <p:cNvPr id="3" name="object 3"/>
          <p:cNvSpPr txBox="1"/>
          <p:nvPr/>
        </p:nvSpPr>
        <p:spPr>
          <a:xfrm>
            <a:off x="2939554" y="1401097"/>
            <a:ext cx="8063064" cy="4129336"/>
          </a:xfrm>
          <a:prstGeom prst="rect">
            <a:avLst/>
          </a:prstGeom>
        </p:spPr>
        <p:txBody>
          <a:bodyPr vert="horz" wrap="square" lIns="0" tIns="12700" rIns="0" bIns="0" rtlCol="0">
            <a:spAutoFit/>
          </a:bodyPr>
          <a:lstStyle/>
          <a:p>
            <a:pPr marL="355600" marR="32384" indent="-342900">
              <a:spcBef>
                <a:spcPts val="100"/>
              </a:spcBef>
              <a:buChar char="•"/>
              <a:tabLst>
                <a:tab pos="354965" algn="l"/>
                <a:tab pos="355600" algn="l"/>
              </a:tabLst>
            </a:pPr>
            <a:r>
              <a:rPr lang="vi-VN" sz="2500" dirty="0">
                <a:latin typeface="+mj-lt"/>
                <a:cs typeface="Times New Roman"/>
              </a:rPr>
              <a:t>Bắt đầu tại </a:t>
            </a:r>
            <a:r>
              <a:rPr lang="vi-VN" sz="2500" spc="-5" dirty="0">
                <a:latin typeface="+mj-lt"/>
                <a:cs typeface="Times New Roman"/>
              </a:rPr>
              <a:t>từng module </a:t>
            </a:r>
            <a:r>
              <a:rPr lang="vi-VN" sz="2500" dirty="0">
                <a:latin typeface="+mj-lt"/>
                <a:cs typeface="Times New Roman"/>
              </a:rPr>
              <a:t>rồi </a:t>
            </a:r>
            <a:r>
              <a:rPr lang="vi-VN" sz="2500" spc="-5" dirty="0">
                <a:latin typeface="+mj-lt"/>
                <a:cs typeface="Times New Roman"/>
              </a:rPr>
              <a:t>tích </a:t>
            </a:r>
            <a:r>
              <a:rPr lang="vi-VN" sz="2500" dirty="0">
                <a:latin typeface="+mj-lt"/>
                <a:cs typeface="Times New Roman"/>
              </a:rPr>
              <a:t>hợp lớn dần đến  toàn bộ hệ </a:t>
            </a:r>
            <a:r>
              <a:rPr lang="vi-VN" sz="2500" spc="-5" dirty="0">
                <a:latin typeface="+mj-lt"/>
                <a:cs typeface="Times New Roman"/>
              </a:rPr>
              <a:t>thống.</a:t>
            </a:r>
            <a:endParaRPr lang="vi-VN" sz="2500" dirty="0">
              <a:latin typeface="+mj-lt"/>
              <a:cs typeface="Times New Roman"/>
            </a:endParaRPr>
          </a:p>
          <a:p>
            <a:pPr marL="355600" marR="177165" indent="-342900">
              <a:spcBef>
                <a:spcPts val="720"/>
              </a:spcBef>
              <a:buChar char="•"/>
              <a:tabLst>
                <a:tab pos="354965" algn="l"/>
                <a:tab pos="355600" algn="l"/>
              </a:tabLst>
            </a:pPr>
            <a:r>
              <a:rPr lang="vi-VN" sz="2500" dirty="0">
                <a:latin typeface="+mj-lt"/>
                <a:cs typeface="Times New Roman"/>
              </a:rPr>
              <a:t>Các </a:t>
            </a:r>
            <a:r>
              <a:rPr lang="vi-VN" sz="2500" spc="-5" dirty="0">
                <a:latin typeface="+mj-lt"/>
                <a:cs typeface="Times New Roman"/>
              </a:rPr>
              <a:t>kỹ thuật khác nhau được sử dụng thích </a:t>
            </a:r>
            <a:r>
              <a:rPr lang="vi-VN" sz="2500" dirty="0">
                <a:latin typeface="+mj-lt"/>
                <a:cs typeface="Times New Roman"/>
              </a:rPr>
              <a:t>hợp  tại các giai đoạn khác</a:t>
            </a:r>
            <a:r>
              <a:rPr lang="vi-VN" sz="2500" spc="35" dirty="0">
                <a:latin typeface="+mj-lt"/>
                <a:cs typeface="Times New Roman"/>
              </a:rPr>
              <a:t> </a:t>
            </a:r>
            <a:r>
              <a:rPr lang="vi-VN" sz="2500" dirty="0">
                <a:latin typeface="+mj-lt"/>
                <a:cs typeface="Times New Roman"/>
              </a:rPr>
              <a:t>nhau.</a:t>
            </a:r>
          </a:p>
          <a:p>
            <a:pPr marL="355600" marR="5080" indent="-342900">
              <a:spcBef>
                <a:spcPts val="725"/>
              </a:spcBef>
              <a:buChar char="•"/>
              <a:tabLst>
                <a:tab pos="354965" algn="l"/>
                <a:tab pos="355600" algn="l"/>
              </a:tabLst>
            </a:pPr>
            <a:r>
              <a:rPr lang="vi-VN" sz="2500" spc="-5" dirty="0">
                <a:latin typeface="+mj-lt"/>
                <a:cs typeface="Times New Roman"/>
              </a:rPr>
              <a:t>Kiểm </a:t>
            </a:r>
            <a:r>
              <a:rPr lang="vi-VN" sz="2500" dirty="0">
                <a:latin typeface="+mj-lt"/>
                <a:cs typeface="Times New Roman"/>
              </a:rPr>
              <a:t>thử có thể </a:t>
            </a:r>
            <a:r>
              <a:rPr lang="vi-VN" sz="2500" spc="-5" dirty="0">
                <a:latin typeface="+mj-lt"/>
                <a:cs typeface="Times New Roman"/>
              </a:rPr>
              <a:t>được tiến </a:t>
            </a:r>
            <a:r>
              <a:rPr lang="vi-VN" sz="2500" dirty="0">
                <a:latin typeface="+mj-lt"/>
                <a:cs typeface="Times New Roman"/>
              </a:rPr>
              <a:t>hành bởi </a:t>
            </a:r>
            <a:r>
              <a:rPr lang="vi-VN" sz="2500" spc="-5" dirty="0">
                <a:latin typeface="+mj-lt"/>
                <a:cs typeface="Times New Roman"/>
              </a:rPr>
              <a:t>người </a:t>
            </a:r>
            <a:r>
              <a:rPr lang="vi-VN" sz="2500" dirty="0">
                <a:latin typeface="+mj-lt"/>
                <a:cs typeface="Times New Roman"/>
              </a:rPr>
              <a:t>phát  </a:t>
            </a:r>
            <a:r>
              <a:rPr lang="vi-VN" sz="2500" spc="-5" dirty="0">
                <a:latin typeface="+mj-lt"/>
                <a:cs typeface="Times New Roman"/>
              </a:rPr>
              <a:t>triển </a:t>
            </a:r>
            <a:r>
              <a:rPr lang="vi-VN" sz="2500" dirty="0">
                <a:latin typeface="+mj-lt"/>
                <a:cs typeface="Times New Roman"/>
              </a:rPr>
              <a:t>phần </a:t>
            </a:r>
            <a:r>
              <a:rPr lang="vi-VN" sz="2500" spc="-5" dirty="0">
                <a:latin typeface="+mj-lt"/>
                <a:cs typeface="Times New Roman"/>
              </a:rPr>
              <a:t>mềm, </a:t>
            </a:r>
            <a:r>
              <a:rPr lang="vi-VN" sz="2500" dirty="0">
                <a:latin typeface="+mj-lt"/>
                <a:cs typeface="Times New Roman"/>
              </a:rPr>
              <a:t>nhưng đối với các dự án lớn thì  việc kiểm thử phải </a:t>
            </a:r>
            <a:r>
              <a:rPr lang="vi-VN" sz="2500" spc="-5" dirty="0">
                <a:latin typeface="+mj-lt"/>
                <a:cs typeface="Times New Roman"/>
              </a:rPr>
              <a:t>được tiến </a:t>
            </a:r>
            <a:r>
              <a:rPr lang="vi-VN" sz="2500" dirty="0">
                <a:latin typeface="+mj-lt"/>
                <a:cs typeface="Times New Roman"/>
              </a:rPr>
              <a:t>hành bởi một nhóm  độc </a:t>
            </a:r>
            <a:r>
              <a:rPr lang="vi-VN" sz="2500" spc="-5" dirty="0">
                <a:latin typeface="+mj-lt"/>
                <a:cs typeface="Times New Roman"/>
              </a:rPr>
              <a:t>lập.</a:t>
            </a:r>
            <a:endParaRPr lang="vi-VN" sz="2500" dirty="0">
              <a:latin typeface="+mj-lt"/>
              <a:cs typeface="Times New Roman"/>
            </a:endParaRPr>
          </a:p>
          <a:p>
            <a:pPr marL="355600" marR="431165" indent="-342900">
              <a:spcBef>
                <a:spcPts val="720"/>
              </a:spcBef>
              <a:buChar char="•"/>
              <a:tabLst>
                <a:tab pos="354965" algn="l"/>
                <a:tab pos="355600" algn="l"/>
              </a:tabLst>
            </a:pPr>
            <a:r>
              <a:rPr lang="vi-VN" sz="2500" spc="-5" dirty="0">
                <a:latin typeface="+mj-lt"/>
                <a:cs typeface="Times New Roman"/>
              </a:rPr>
              <a:t>Kiểm </a:t>
            </a:r>
            <a:r>
              <a:rPr lang="vi-VN" sz="2500" dirty="0">
                <a:latin typeface="+mj-lt"/>
                <a:cs typeface="Times New Roman"/>
              </a:rPr>
              <a:t>thử và </a:t>
            </a:r>
            <a:r>
              <a:rPr lang="vi-VN" sz="2500" spc="-5" dirty="0">
                <a:latin typeface="+mj-lt"/>
                <a:cs typeface="Times New Roman"/>
              </a:rPr>
              <a:t>sửa </a:t>
            </a:r>
            <a:r>
              <a:rPr lang="vi-VN" sz="2500" dirty="0">
                <a:latin typeface="+mj-lt"/>
                <a:cs typeface="Times New Roman"/>
              </a:rPr>
              <a:t>lỗi </a:t>
            </a:r>
            <a:r>
              <a:rPr lang="vi-VN" sz="2500" spc="-5" dirty="0">
                <a:latin typeface="+mj-lt"/>
                <a:cs typeface="Times New Roman"/>
              </a:rPr>
              <a:t>là </a:t>
            </a:r>
            <a:r>
              <a:rPr lang="vi-VN" sz="2500" dirty="0">
                <a:latin typeface="+mj-lt"/>
                <a:cs typeface="Times New Roman"/>
              </a:rPr>
              <a:t>các hoạt động độc lập  nhưng việc </a:t>
            </a:r>
            <a:r>
              <a:rPr lang="vi-VN" sz="2500" spc="-5" dirty="0">
                <a:latin typeface="+mj-lt"/>
                <a:cs typeface="Times New Roman"/>
              </a:rPr>
              <a:t>sửa </a:t>
            </a:r>
            <a:r>
              <a:rPr lang="vi-VN" sz="2500" dirty="0">
                <a:latin typeface="+mj-lt"/>
                <a:cs typeface="Times New Roman"/>
              </a:rPr>
              <a:t>lỗi phải phù hợp với các</a:t>
            </a:r>
            <a:r>
              <a:rPr lang="vi-VN" sz="2500" spc="-40" dirty="0">
                <a:latin typeface="+mj-lt"/>
                <a:cs typeface="Times New Roman"/>
              </a:rPr>
              <a:t> </a:t>
            </a:r>
            <a:r>
              <a:rPr lang="vi-VN" sz="2500" dirty="0">
                <a:latin typeface="+mj-lt"/>
                <a:cs typeface="Times New Roman"/>
              </a:rPr>
              <a:t>chiến  thuật kiểm</a:t>
            </a:r>
            <a:r>
              <a:rPr lang="vi-VN" sz="2500" spc="15" dirty="0">
                <a:latin typeface="+mj-lt"/>
                <a:cs typeface="Times New Roman"/>
              </a:rPr>
              <a:t> </a:t>
            </a:r>
            <a:r>
              <a:rPr lang="vi-VN" sz="2500" spc="-5" dirty="0">
                <a:latin typeface="+mj-lt"/>
                <a:cs typeface="Times New Roman"/>
              </a:rPr>
              <a:t>thử.</a:t>
            </a:r>
            <a:endParaRPr lang="vi-VN" sz="2500" dirty="0">
              <a:latin typeface="+mj-lt"/>
              <a:cs typeface="Times New Roman"/>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Kiểm thử từng</a:t>
            </a:r>
            <a:r>
              <a:rPr spc="-65" dirty="0"/>
              <a:t> </a:t>
            </a:r>
            <a:r>
              <a:rPr spc="-5" dirty="0"/>
              <a:t>module</a:t>
            </a:r>
          </a:p>
        </p:txBody>
      </p:sp>
      <p:sp>
        <p:nvSpPr>
          <p:cNvPr id="3" name="object 3"/>
          <p:cNvSpPr txBox="1"/>
          <p:nvPr/>
        </p:nvSpPr>
        <p:spPr>
          <a:xfrm>
            <a:off x="2939554" y="1245552"/>
            <a:ext cx="8011795" cy="3836948"/>
          </a:xfrm>
          <a:prstGeom prst="rect">
            <a:avLst/>
          </a:prstGeom>
        </p:spPr>
        <p:txBody>
          <a:bodyPr vert="horz" wrap="square" lIns="0" tIns="12700" rIns="0" bIns="0" rtlCol="0">
            <a:spAutoFit/>
          </a:bodyPr>
          <a:lstStyle/>
          <a:p>
            <a:pPr marL="355600" marR="61594" indent="-342900">
              <a:spcBef>
                <a:spcPts val="100"/>
              </a:spcBef>
              <a:buChar char="•"/>
              <a:tabLst>
                <a:tab pos="354965" algn="l"/>
                <a:tab pos="355600" algn="l"/>
              </a:tabLst>
            </a:pPr>
            <a:r>
              <a:rPr sz="2400" dirty="0">
                <a:latin typeface="+mj-lt"/>
                <a:cs typeface="Times New Roman"/>
              </a:rPr>
              <a:t>Tiến hành kiểm thử </a:t>
            </a:r>
            <a:r>
              <a:rPr sz="2400" spc="-5" dirty="0">
                <a:latin typeface="+mj-lt"/>
                <a:cs typeface="Times New Roman"/>
              </a:rPr>
              <a:t>trên từng </a:t>
            </a:r>
            <a:r>
              <a:rPr sz="2400" dirty="0">
                <a:latin typeface="+mj-lt"/>
                <a:cs typeface="Times New Roman"/>
              </a:rPr>
              <a:t>đơn vị nhỏ nhất của  phần </a:t>
            </a:r>
            <a:r>
              <a:rPr sz="2400" spc="-5" dirty="0">
                <a:latin typeface="+mj-lt"/>
                <a:cs typeface="Times New Roman"/>
              </a:rPr>
              <a:t>mềm, </a:t>
            </a:r>
            <a:r>
              <a:rPr sz="2400" dirty="0">
                <a:latin typeface="+mj-lt"/>
                <a:cs typeface="Times New Roman"/>
              </a:rPr>
              <a:t>đó </a:t>
            </a:r>
            <a:r>
              <a:rPr sz="2400" spc="-5" dirty="0">
                <a:latin typeface="+mj-lt"/>
                <a:cs typeface="Times New Roman"/>
              </a:rPr>
              <a:t>là module mã </a:t>
            </a:r>
            <a:r>
              <a:rPr sz="2400" dirty="0">
                <a:latin typeface="+mj-lt"/>
                <a:cs typeface="Times New Roman"/>
              </a:rPr>
              <a:t>nguồn, </a:t>
            </a:r>
            <a:r>
              <a:rPr sz="2400" spc="-5" dirty="0">
                <a:latin typeface="+mj-lt"/>
                <a:cs typeface="Times New Roman"/>
              </a:rPr>
              <a:t>sau </a:t>
            </a:r>
            <a:r>
              <a:rPr sz="2400" dirty="0">
                <a:latin typeface="+mj-lt"/>
                <a:cs typeface="Times New Roman"/>
              </a:rPr>
              <a:t>khi đã  </a:t>
            </a:r>
            <a:r>
              <a:rPr sz="2400" spc="-5" dirty="0">
                <a:latin typeface="+mj-lt"/>
                <a:cs typeface="Times New Roman"/>
              </a:rPr>
              <a:t>thiết kế, mã hoá và </a:t>
            </a:r>
            <a:r>
              <a:rPr sz="2400" dirty="0">
                <a:latin typeface="+mj-lt"/>
                <a:cs typeface="Times New Roman"/>
              </a:rPr>
              <a:t>biên dịch </a:t>
            </a:r>
            <a:r>
              <a:rPr sz="2400" spc="-5" dirty="0">
                <a:latin typeface="+mj-lt"/>
                <a:cs typeface="Times New Roman"/>
              </a:rPr>
              <a:t>thành</a:t>
            </a:r>
            <a:r>
              <a:rPr sz="2400" spc="85" dirty="0">
                <a:latin typeface="+mj-lt"/>
                <a:cs typeface="Times New Roman"/>
              </a:rPr>
              <a:t> </a:t>
            </a:r>
            <a:r>
              <a:rPr sz="2400" spc="-5" dirty="0">
                <a:latin typeface="+mj-lt"/>
                <a:cs typeface="Times New Roman"/>
              </a:rPr>
              <a:t>công</a:t>
            </a:r>
            <a:endParaRPr sz="2400" dirty="0">
              <a:latin typeface="+mj-lt"/>
              <a:cs typeface="Times New Roman"/>
            </a:endParaRPr>
          </a:p>
          <a:p>
            <a:pPr marL="355600" indent="-342900">
              <a:spcBef>
                <a:spcPts val="720"/>
              </a:spcBef>
              <a:buChar char="•"/>
              <a:tabLst>
                <a:tab pos="354965" algn="l"/>
                <a:tab pos="355600" algn="l"/>
              </a:tabLst>
            </a:pPr>
            <a:r>
              <a:rPr sz="2400" dirty="0">
                <a:latin typeface="+mj-lt"/>
                <a:cs typeface="Times New Roman"/>
              </a:rPr>
              <a:t>Thường dùng kỹ thuật kiểm thử</a:t>
            </a:r>
            <a:r>
              <a:rPr sz="2400" spc="-5" dirty="0">
                <a:latin typeface="+mj-lt"/>
                <a:cs typeface="Times New Roman"/>
              </a:rPr>
              <a:t> white-box</a:t>
            </a:r>
            <a:endParaRPr sz="2400" dirty="0">
              <a:latin typeface="+mj-lt"/>
              <a:cs typeface="Times New Roman"/>
            </a:endParaRPr>
          </a:p>
          <a:p>
            <a:pPr marL="355600" indent="-342900">
              <a:spcBef>
                <a:spcPts val="720"/>
              </a:spcBef>
              <a:buChar char="•"/>
              <a:tabLst>
                <a:tab pos="354965" algn="l"/>
                <a:tab pos="355600" algn="l"/>
              </a:tabLst>
            </a:pPr>
            <a:r>
              <a:rPr sz="2400" dirty="0">
                <a:latin typeface="+mj-lt"/>
                <a:cs typeface="Times New Roman"/>
              </a:rPr>
              <a:t>Có thể </a:t>
            </a:r>
            <a:r>
              <a:rPr sz="2400" spc="-5" dirty="0">
                <a:latin typeface="+mj-lt"/>
                <a:cs typeface="Times New Roman"/>
              </a:rPr>
              <a:t>tiến </a:t>
            </a:r>
            <a:r>
              <a:rPr sz="2400" dirty="0">
                <a:latin typeface="+mj-lt"/>
                <a:cs typeface="Times New Roman"/>
              </a:rPr>
              <a:t>hành kiểm thử cùng lúc nhiều</a:t>
            </a:r>
            <a:r>
              <a:rPr sz="2400" spc="-5" dirty="0">
                <a:latin typeface="+mj-lt"/>
                <a:cs typeface="Times New Roman"/>
              </a:rPr>
              <a:t> module.</a:t>
            </a:r>
            <a:endParaRPr sz="2400" dirty="0">
              <a:latin typeface="+mj-lt"/>
              <a:cs typeface="Times New Roman"/>
            </a:endParaRPr>
          </a:p>
          <a:p>
            <a:pPr marL="355600" indent="-342900">
              <a:spcBef>
                <a:spcPts val="725"/>
              </a:spcBef>
              <a:buChar char="•"/>
              <a:tabLst>
                <a:tab pos="354965" algn="l"/>
                <a:tab pos="355600" algn="l"/>
              </a:tabLst>
            </a:pPr>
            <a:r>
              <a:rPr sz="2400" spc="-5" dirty="0">
                <a:latin typeface="+mj-lt"/>
                <a:cs typeface="Times New Roman"/>
              </a:rPr>
              <a:t>Một số </a:t>
            </a:r>
            <a:r>
              <a:rPr sz="2400" dirty="0">
                <a:latin typeface="+mj-lt"/>
                <a:cs typeface="Times New Roman"/>
              </a:rPr>
              <a:t>vấn đề </a:t>
            </a:r>
            <a:r>
              <a:rPr sz="2400" spc="-5" dirty="0">
                <a:latin typeface="+mj-lt"/>
                <a:cs typeface="Times New Roman"/>
              </a:rPr>
              <a:t>trong </a:t>
            </a:r>
            <a:r>
              <a:rPr sz="2400" dirty="0">
                <a:latin typeface="+mj-lt"/>
                <a:cs typeface="Times New Roman"/>
              </a:rPr>
              <a:t>việc xây dựng các </a:t>
            </a:r>
            <a:r>
              <a:rPr sz="2400" spc="-5" dirty="0">
                <a:latin typeface="+mj-lt"/>
                <a:cs typeface="Times New Roman"/>
              </a:rPr>
              <a:t>test</a:t>
            </a:r>
            <a:r>
              <a:rPr sz="2400" spc="30" dirty="0">
                <a:latin typeface="+mj-lt"/>
                <a:cs typeface="Times New Roman"/>
              </a:rPr>
              <a:t> </a:t>
            </a:r>
            <a:r>
              <a:rPr sz="2400" dirty="0">
                <a:latin typeface="+mj-lt"/>
                <a:cs typeface="Times New Roman"/>
              </a:rPr>
              <a:t>case</a:t>
            </a:r>
          </a:p>
          <a:p>
            <a:pPr marL="756285" lvl="1" indent="-287020">
              <a:spcBef>
                <a:spcPts val="625"/>
              </a:spcBef>
              <a:buChar char="–"/>
              <a:tabLst>
                <a:tab pos="756920" algn="l"/>
              </a:tabLst>
            </a:pPr>
            <a:r>
              <a:rPr sz="2400" dirty="0">
                <a:latin typeface="+mj-lt"/>
                <a:cs typeface="Arial"/>
              </a:rPr>
              <a:t>Test </a:t>
            </a:r>
            <a:r>
              <a:rPr sz="2400" spc="-5" dirty="0">
                <a:latin typeface="+mj-lt"/>
                <a:cs typeface="Arial"/>
              </a:rPr>
              <a:t>case</a:t>
            </a:r>
            <a:r>
              <a:rPr sz="2400" spc="-15" dirty="0">
                <a:latin typeface="+mj-lt"/>
                <a:cs typeface="Arial"/>
              </a:rPr>
              <a:t> </a:t>
            </a:r>
            <a:r>
              <a:rPr sz="2400" spc="-5" dirty="0">
                <a:latin typeface="+mj-lt"/>
                <a:cs typeface="Arial"/>
              </a:rPr>
              <a:t>nào?</a:t>
            </a:r>
            <a:endParaRPr sz="2400" dirty="0">
              <a:latin typeface="+mj-lt"/>
              <a:cs typeface="Arial"/>
            </a:endParaRPr>
          </a:p>
          <a:p>
            <a:pPr marL="756285" lvl="1" indent="-287020">
              <a:spcBef>
                <a:spcPts val="575"/>
              </a:spcBef>
              <a:buChar char="–"/>
              <a:tabLst>
                <a:tab pos="756920" algn="l"/>
              </a:tabLst>
            </a:pPr>
            <a:r>
              <a:rPr sz="2400" spc="-5" dirty="0">
                <a:latin typeface="+mj-lt"/>
                <a:cs typeface="Arial"/>
              </a:rPr>
              <a:t>Dữ liệu đầu </a:t>
            </a:r>
            <a:r>
              <a:rPr sz="2400" dirty="0">
                <a:latin typeface="+mj-lt"/>
                <a:cs typeface="Arial"/>
              </a:rPr>
              <a:t>vào và </a:t>
            </a:r>
            <a:r>
              <a:rPr sz="2400" spc="-5" dirty="0">
                <a:latin typeface="+mj-lt"/>
                <a:cs typeface="Arial"/>
              </a:rPr>
              <a:t>đầu ra </a:t>
            </a:r>
            <a:r>
              <a:rPr sz="2400" dirty="0">
                <a:latin typeface="+mj-lt"/>
                <a:cs typeface="Arial"/>
              </a:rPr>
              <a:t>có từ</a:t>
            </a:r>
            <a:r>
              <a:rPr sz="2400" spc="20" dirty="0">
                <a:latin typeface="+mj-lt"/>
                <a:cs typeface="Arial"/>
              </a:rPr>
              <a:t> </a:t>
            </a:r>
            <a:r>
              <a:rPr sz="2400" spc="-5" dirty="0">
                <a:latin typeface="+mj-lt"/>
                <a:cs typeface="Arial"/>
              </a:rPr>
              <a:t>đâu?</a:t>
            </a:r>
            <a:endParaRPr sz="2400" dirty="0">
              <a:latin typeface="+mj-lt"/>
              <a:cs typeface="Arial"/>
            </a:endParaRPr>
          </a:p>
          <a:p>
            <a:pPr marL="756285" lvl="1" indent="-287020">
              <a:spcBef>
                <a:spcPts val="575"/>
              </a:spcBef>
              <a:buChar char="–"/>
              <a:tabLst>
                <a:tab pos="756920" algn="l"/>
              </a:tabLst>
            </a:pPr>
            <a:r>
              <a:rPr sz="2400" dirty="0">
                <a:latin typeface="+mj-lt"/>
                <a:cs typeface="Arial"/>
              </a:rPr>
              <a:t>Tính </a:t>
            </a:r>
            <a:r>
              <a:rPr sz="2400" spc="-5" dirty="0">
                <a:latin typeface="+mj-lt"/>
                <a:cs typeface="Arial"/>
              </a:rPr>
              <a:t>độc lập/phụ </a:t>
            </a:r>
            <a:r>
              <a:rPr sz="2400" dirty="0">
                <a:latin typeface="+mj-lt"/>
                <a:cs typeface="Arial"/>
              </a:rPr>
              <a:t>thuộc </a:t>
            </a:r>
            <a:r>
              <a:rPr sz="2400" spc="-5" dirty="0">
                <a:latin typeface="+mj-lt"/>
                <a:cs typeface="Arial"/>
              </a:rPr>
              <a:t>hoạt động </a:t>
            </a:r>
            <a:r>
              <a:rPr sz="2400" dirty="0">
                <a:latin typeface="+mj-lt"/>
                <a:cs typeface="Arial"/>
              </a:rPr>
              <a:t>của các</a:t>
            </a:r>
            <a:r>
              <a:rPr sz="2400" spc="10" dirty="0">
                <a:latin typeface="+mj-lt"/>
                <a:cs typeface="Arial"/>
              </a:rPr>
              <a:t> </a:t>
            </a:r>
            <a:r>
              <a:rPr sz="2400" spc="-5" dirty="0">
                <a:latin typeface="+mj-lt"/>
                <a:cs typeface="Arial"/>
              </a:rPr>
              <a:t>module</a:t>
            </a:r>
            <a:endParaRPr sz="2400" dirty="0">
              <a:latin typeface="+mj-lt"/>
              <a:cs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err="1"/>
              <a:t>Kiểm</a:t>
            </a:r>
            <a:r>
              <a:rPr spc="-5" dirty="0"/>
              <a:t> thử đơn</a:t>
            </a:r>
            <a:r>
              <a:rPr spc="-30" dirty="0"/>
              <a:t> </a:t>
            </a:r>
            <a:r>
              <a:rPr dirty="0"/>
              <a:t>vị</a:t>
            </a:r>
          </a:p>
        </p:txBody>
      </p:sp>
      <p:sp>
        <p:nvSpPr>
          <p:cNvPr id="3" name="object 3"/>
          <p:cNvSpPr txBox="1"/>
          <p:nvPr/>
        </p:nvSpPr>
        <p:spPr>
          <a:xfrm>
            <a:off x="2909736" y="1384134"/>
            <a:ext cx="8125459" cy="4038926"/>
          </a:xfrm>
          <a:prstGeom prst="rect">
            <a:avLst/>
          </a:prstGeom>
        </p:spPr>
        <p:txBody>
          <a:bodyPr vert="horz" wrap="square" lIns="0" tIns="12065" rIns="0" bIns="0" rtlCol="0">
            <a:spAutoFit/>
          </a:bodyPr>
          <a:lstStyle/>
          <a:p>
            <a:pPr marL="355600" marR="5080" indent="-342900">
              <a:spcBef>
                <a:spcPts val="95"/>
              </a:spcBef>
              <a:buChar char="•"/>
              <a:tabLst>
                <a:tab pos="354965" algn="l"/>
                <a:tab pos="355600" algn="l"/>
              </a:tabLst>
            </a:pPr>
            <a:r>
              <a:rPr sz="2500" spc="-5" dirty="0">
                <a:latin typeface="Arial"/>
                <a:cs typeface="Arial"/>
              </a:rPr>
              <a:t>Kiểm thử </a:t>
            </a:r>
            <a:r>
              <a:rPr sz="2500" spc="-10" dirty="0">
                <a:latin typeface="Arial"/>
                <a:cs typeface="Arial"/>
              </a:rPr>
              <a:t>đơn </a:t>
            </a:r>
            <a:r>
              <a:rPr sz="2500" spc="-5" dirty="0">
                <a:latin typeface="Arial"/>
                <a:cs typeface="Arial"/>
              </a:rPr>
              <a:t>vị nhằm kiểm </a:t>
            </a:r>
            <a:r>
              <a:rPr sz="2500" dirty="0">
                <a:latin typeface="Arial"/>
                <a:cs typeface="Arial"/>
              </a:rPr>
              <a:t>tra </a:t>
            </a:r>
            <a:r>
              <a:rPr sz="2500" spc="-5" dirty="0">
                <a:latin typeface="Arial"/>
                <a:cs typeface="Arial"/>
              </a:rPr>
              <a:t>đơn </a:t>
            </a:r>
            <a:r>
              <a:rPr sz="2500" dirty="0">
                <a:latin typeface="Arial"/>
                <a:cs typeface="Arial"/>
              </a:rPr>
              <a:t>vị </a:t>
            </a:r>
            <a:r>
              <a:rPr sz="2500" spc="-5" dirty="0">
                <a:latin typeface="Arial"/>
                <a:cs typeface="Arial"/>
              </a:rPr>
              <a:t>thiết </a:t>
            </a:r>
            <a:r>
              <a:rPr sz="2500" dirty="0">
                <a:latin typeface="Arial"/>
                <a:cs typeface="Arial"/>
              </a:rPr>
              <a:t>kế  </a:t>
            </a:r>
            <a:r>
              <a:rPr sz="2500" spc="-5" dirty="0">
                <a:latin typeface="Arial"/>
                <a:cs typeface="Arial"/>
              </a:rPr>
              <a:t>nhỏ nhất một module phần mềm. Một module  hoạt động thường </a:t>
            </a:r>
            <a:r>
              <a:rPr sz="2500" dirty="0">
                <a:latin typeface="Arial"/>
                <a:cs typeface="Arial"/>
              </a:rPr>
              <a:t>có trao </a:t>
            </a:r>
            <a:r>
              <a:rPr sz="2500" spc="-5" dirty="0">
                <a:latin typeface="Arial"/>
                <a:cs typeface="Arial"/>
              </a:rPr>
              <a:t>đổi thông tin với  module mức dưới </a:t>
            </a:r>
            <a:r>
              <a:rPr sz="2500" dirty="0">
                <a:latin typeface="Arial"/>
                <a:cs typeface="Arial"/>
              </a:rPr>
              <a:t>và </a:t>
            </a:r>
            <a:r>
              <a:rPr sz="2500" spc="-5" dirty="0">
                <a:latin typeface="Arial"/>
                <a:cs typeface="Arial"/>
              </a:rPr>
              <a:t>mức </a:t>
            </a:r>
            <a:r>
              <a:rPr sz="2500" dirty="0">
                <a:latin typeface="Arial"/>
                <a:cs typeface="Arial"/>
              </a:rPr>
              <a:t>trên </a:t>
            </a:r>
            <a:r>
              <a:rPr sz="2500" spc="-5" dirty="0">
                <a:latin typeface="Arial"/>
                <a:cs typeface="Arial"/>
              </a:rPr>
              <a:t>nó, </a:t>
            </a:r>
            <a:r>
              <a:rPr sz="2500" dirty="0">
                <a:latin typeface="Arial"/>
                <a:cs typeface="Arial"/>
              </a:rPr>
              <a:t>do đó phạm </a:t>
            </a:r>
            <a:r>
              <a:rPr sz="2500" spc="-5" dirty="0">
                <a:latin typeface="Arial"/>
                <a:cs typeface="Arial"/>
              </a:rPr>
              <a:t>vi  phát hiện lỗi liên </a:t>
            </a:r>
            <a:r>
              <a:rPr sz="2500" dirty="0">
                <a:latin typeface="Arial"/>
                <a:cs typeface="Arial"/>
              </a:rPr>
              <a:t>quan </a:t>
            </a:r>
            <a:r>
              <a:rPr sz="2500" spc="-5" dirty="0">
                <a:latin typeface="Arial"/>
                <a:cs typeface="Arial"/>
              </a:rPr>
              <a:t>chặt chẽ tới module</a:t>
            </a:r>
            <a:r>
              <a:rPr sz="2500" spc="120" dirty="0">
                <a:latin typeface="Arial"/>
                <a:cs typeface="Arial"/>
              </a:rPr>
              <a:t> </a:t>
            </a:r>
            <a:r>
              <a:rPr sz="2500" dirty="0">
                <a:latin typeface="Arial"/>
                <a:cs typeface="Arial"/>
              </a:rPr>
              <a:t>này</a:t>
            </a:r>
          </a:p>
          <a:p>
            <a:pPr marL="355600" marR="728345" indent="-342900">
              <a:spcBef>
                <a:spcPts val="675"/>
              </a:spcBef>
              <a:buFont typeface="Arial"/>
              <a:buChar char="•"/>
              <a:tabLst>
                <a:tab pos="354965" algn="l"/>
                <a:tab pos="355600" algn="l"/>
              </a:tabLst>
            </a:pPr>
            <a:r>
              <a:rPr sz="2500" b="1" spc="-10" dirty="0">
                <a:latin typeface="Arial"/>
                <a:cs typeface="Arial"/>
              </a:rPr>
              <a:t>Người </a:t>
            </a:r>
            <a:r>
              <a:rPr sz="2500" b="1" dirty="0">
                <a:latin typeface="Arial"/>
                <a:cs typeface="Arial"/>
              </a:rPr>
              <a:t>tiến </a:t>
            </a:r>
            <a:r>
              <a:rPr sz="2500" b="1" spc="-10" dirty="0">
                <a:latin typeface="Arial"/>
                <a:cs typeface="Arial"/>
              </a:rPr>
              <a:t>hành </a:t>
            </a:r>
            <a:r>
              <a:rPr sz="2500" b="1" spc="-5" dirty="0">
                <a:latin typeface="Arial"/>
                <a:cs typeface="Arial"/>
              </a:rPr>
              <a:t>kiểm thử đơn </a:t>
            </a:r>
            <a:r>
              <a:rPr sz="2500" b="1" spc="5" dirty="0">
                <a:latin typeface="Arial"/>
                <a:cs typeface="Arial"/>
              </a:rPr>
              <a:t>vị</a:t>
            </a:r>
            <a:r>
              <a:rPr sz="2500" spc="5" dirty="0">
                <a:latin typeface="Arial"/>
                <a:cs typeface="Arial"/>
              </a:rPr>
              <a:t>: </a:t>
            </a:r>
            <a:r>
              <a:rPr sz="2500" spc="-5" dirty="0">
                <a:latin typeface="Arial"/>
                <a:cs typeface="Arial"/>
              </a:rPr>
              <a:t>lập </a:t>
            </a:r>
            <a:r>
              <a:rPr sz="2500" spc="25" dirty="0">
                <a:latin typeface="Arial"/>
                <a:cs typeface="Arial"/>
              </a:rPr>
              <a:t>trình  </a:t>
            </a:r>
            <a:r>
              <a:rPr sz="2500" spc="-5" dirty="0">
                <a:latin typeface="Arial"/>
                <a:cs typeface="Arial"/>
              </a:rPr>
              <a:t>viên cùng nhóm </a:t>
            </a:r>
            <a:r>
              <a:rPr sz="2500" dirty="0">
                <a:latin typeface="Arial"/>
                <a:cs typeface="Arial"/>
              </a:rPr>
              <a:t>của</a:t>
            </a:r>
            <a:r>
              <a:rPr sz="2500" spc="45" dirty="0">
                <a:latin typeface="Arial"/>
                <a:cs typeface="Arial"/>
              </a:rPr>
              <a:t> </a:t>
            </a:r>
            <a:r>
              <a:rPr sz="2500" spc="20" dirty="0">
                <a:latin typeface="Arial"/>
                <a:cs typeface="Arial"/>
              </a:rPr>
              <a:t>mình.</a:t>
            </a:r>
            <a:endParaRPr sz="2500" dirty="0">
              <a:latin typeface="Arial"/>
              <a:cs typeface="Arial"/>
            </a:endParaRPr>
          </a:p>
          <a:p>
            <a:pPr marL="355600" marR="31115" indent="-342900">
              <a:spcBef>
                <a:spcPts val="675"/>
              </a:spcBef>
              <a:buFont typeface="Arial"/>
              <a:buChar char="•"/>
              <a:tabLst>
                <a:tab pos="354965" algn="l"/>
                <a:tab pos="355600" algn="l"/>
              </a:tabLst>
            </a:pPr>
            <a:r>
              <a:rPr sz="2500" b="1" spc="-10" dirty="0">
                <a:latin typeface="Arial"/>
                <a:cs typeface="Arial"/>
              </a:rPr>
              <a:t>Kỹ </a:t>
            </a:r>
            <a:r>
              <a:rPr sz="2500" b="1" spc="-5" dirty="0">
                <a:latin typeface="Arial"/>
                <a:cs typeface="Arial"/>
              </a:rPr>
              <a:t>thuật kiểm thử đơn </a:t>
            </a:r>
            <a:r>
              <a:rPr sz="2500" b="1" dirty="0">
                <a:latin typeface="Arial"/>
                <a:cs typeface="Arial"/>
              </a:rPr>
              <a:t>vị</a:t>
            </a:r>
            <a:r>
              <a:rPr sz="2500" dirty="0">
                <a:latin typeface="Arial"/>
                <a:cs typeface="Arial"/>
              </a:rPr>
              <a:t>: </a:t>
            </a:r>
            <a:r>
              <a:rPr sz="2500" spc="-5" dirty="0">
                <a:latin typeface="Arial"/>
                <a:cs typeface="Arial"/>
              </a:rPr>
              <a:t>chủ yếu </a:t>
            </a:r>
            <a:r>
              <a:rPr sz="2500" dirty="0">
                <a:latin typeface="Arial"/>
                <a:cs typeface="Arial"/>
              </a:rPr>
              <a:t>là </a:t>
            </a:r>
            <a:r>
              <a:rPr sz="2500" spc="-5" dirty="0">
                <a:latin typeface="Arial"/>
                <a:cs typeface="Arial"/>
              </a:rPr>
              <a:t>hộp trắng,  trong </a:t>
            </a:r>
            <a:r>
              <a:rPr sz="2500" dirty="0">
                <a:latin typeface="Arial"/>
                <a:cs typeface="Arial"/>
              </a:rPr>
              <a:t>các trường hợp </a:t>
            </a:r>
            <a:r>
              <a:rPr sz="2500" spc="-5" dirty="0">
                <a:latin typeface="Arial"/>
                <a:cs typeface="Arial"/>
              </a:rPr>
              <a:t>cần thiết có thể sử dụng  </a:t>
            </a:r>
            <a:r>
              <a:rPr sz="2500" dirty="0">
                <a:latin typeface="Arial"/>
                <a:cs typeface="Arial"/>
              </a:rPr>
              <a:t>thêm </a:t>
            </a:r>
            <a:r>
              <a:rPr sz="2500" spc="-5" dirty="0">
                <a:latin typeface="Arial"/>
                <a:cs typeface="Arial"/>
              </a:rPr>
              <a:t>kỹ thuật kiểm thử hộp</a:t>
            </a:r>
            <a:r>
              <a:rPr sz="2500" spc="30" dirty="0">
                <a:latin typeface="Arial"/>
                <a:cs typeface="Arial"/>
              </a:rPr>
              <a:t> </a:t>
            </a:r>
            <a:r>
              <a:rPr sz="2500" spc="-5" dirty="0">
                <a:latin typeface="Arial"/>
                <a:cs typeface="Arial"/>
              </a:rPr>
              <a:t>đen</a:t>
            </a:r>
            <a:endParaRPr sz="2500" dirty="0">
              <a:latin typeface="Arial"/>
              <a:cs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err="1"/>
              <a:t>Mô</a:t>
            </a:r>
            <a:r>
              <a:rPr spc="-5" dirty="0"/>
              <a:t> hình kiểm thử đơn</a:t>
            </a:r>
            <a:r>
              <a:rPr spc="-10" dirty="0"/>
              <a:t> </a:t>
            </a:r>
            <a:r>
              <a:rPr dirty="0"/>
              <a:t>vị</a:t>
            </a:r>
          </a:p>
        </p:txBody>
      </p:sp>
      <p:sp>
        <p:nvSpPr>
          <p:cNvPr id="3" name="object 3"/>
          <p:cNvSpPr txBox="1"/>
          <p:nvPr/>
        </p:nvSpPr>
        <p:spPr>
          <a:xfrm>
            <a:off x="4311154" y="1391434"/>
            <a:ext cx="2314575" cy="482600"/>
          </a:xfrm>
          <a:prstGeom prst="rect">
            <a:avLst/>
          </a:prstGeom>
        </p:spPr>
        <p:txBody>
          <a:bodyPr vert="horz" wrap="square" lIns="0" tIns="12700" rIns="0" bIns="0" rtlCol="0">
            <a:spAutoFit/>
          </a:bodyPr>
          <a:lstStyle/>
          <a:p>
            <a:pPr marL="355600" indent="-342900">
              <a:spcBef>
                <a:spcPts val="100"/>
              </a:spcBef>
              <a:buChar char="•"/>
              <a:tabLst>
                <a:tab pos="354965" algn="l"/>
                <a:tab pos="355600" algn="l"/>
              </a:tabLst>
            </a:pPr>
            <a:r>
              <a:rPr sz="3000" spc="-5" dirty="0">
                <a:latin typeface="Arial"/>
                <a:cs typeface="Arial"/>
              </a:rPr>
              <a:t>Driver,</a:t>
            </a:r>
            <a:r>
              <a:rPr sz="3000" spc="-55" dirty="0">
                <a:latin typeface="Arial"/>
                <a:cs typeface="Arial"/>
              </a:rPr>
              <a:t> </a:t>
            </a:r>
            <a:r>
              <a:rPr sz="3000" spc="-5" dirty="0">
                <a:latin typeface="Arial"/>
                <a:cs typeface="Arial"/>
              </a:rPr>
              <a:t>stub</a:t>
            </a:r>
            <a:endParaRPr sz="3000" dirty="0">
              <a:latin typeface="Arial"/>
              <a:cs typeface="Arial"/>
            </a:endParaRPr>
          </a:p>
        </p:txBody>
      </p:sp>
      <p:sp>
        <p:nvSpPr>
          <p:cNvPr id="4" name="object 4"/>
          <p:cNvSpPr/>
          <p:nvPr/>
        </p:nvSpPr>
        <p:spPr>
          <a:xfrm>
            <a:off x="4017166" y="2150738"/>
            <a:ext cx="4873605" cy="41403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Kiểm thử</a:t>
            </a:r>
            <a:r>
              <a:rPr spc="-65" dirty="0"/>
              <a:t> </a:t>
            </a:r>
            <a:r>
              <a:rPr spc="-5" dirty="0"/>
              <a:t>module</a:t>
            </a:r>
          </a:p>
        </p:txBody>
      </p:sp>
      <p:sp>
        <p:nvSpPr>
          <p:cNvPr id="22" name="object 22"/>
          <p:cNvSpPr txBox="1"/>
          <p:nvPr/>
        </p:nvSpPr>
        <p:spPr>
          <a:xfrm>
            <a:off x="3002591" y="1490760"/>
            <a:ext cx="7994015" cy="3974806"/>
          </a:xfrm>
          <a:prstGeom prst="rect">
            <a:avLst/>
          </a:prstGeom>
        </p:spPr>
        <p:txBody>
          <a:bodyPr vert="horz" wrap="square" lIns="0" tIns="12065" rIns="0" bIns="0" rtlCol="0">
            <a:spAutoFit/>
          </a:bodyPr>
          <a:lstStyle/>
          <a:p>
            <a:pPr marL="355600" marR="58419" indent="-342900" algn="just">
              <a:spcBef>
                <a:spcPts val="95"/>
              </a:spcBef>
              <a:buChar char="•"/>
              <a:tabLst>
                <a:tab pos="354965" algn="l"/>
                <a:tab pos="355600" algn="l"/>
              </a:tabLst>
            </a:pPr>
            <a:r>
              <a:rPr sz="2400" spc="-10" dirty="0">
                <a:latin typeface="+mj-lt"/>
                <a:cs typeface="Times New Roman"/>
              </a:rPr>
              <a:t>Mỗi </a:t>
            </a:r>
            <a:r>
              <a:rPr sz="2400" spc="-5" dirty="0">
                <a:latin typeface="+mj-lt"/>
                <a:cs typeface="Times New Roman"/>
              </a:rPr>
              <a:t>module </a:t>
            </a:r>
            <a:r>
              <a:rPr sz="2400" spc="-10" dirty="0">
                <a:latin typeface="+mj-lt"/>
                <a:cs typeface="Times New Roman"/>
              </a:rPr>
              <a:t>mã </a:t>
            </a:r>
            <a:r>
              <a:rPr sz="2400" dirty="0">
                <a:latin typeface="+mj-lt"/>
                <a:cs typeface="Times New Roman"/>
              </a:rPr>
              <a:t>nguồn không </a:t>
            </a:r>
            <a:r>
              <a:rPr sz="2400" spc="-5" dirty="0">
                <a:latin typeface="+mj-lt"/>
                <a:cs typeface="Times New Roman"/>
              </a:rPr>
              <a:t>phải là </a:t>
            </a:r>
            <a:r>
              <a:rPr sz="2400" spc="-10" dirty="0">
                <a:latin typeface="+mj-lt"/>
                <a:cs typeface="Times New Roman"/>
              </a:rPr>
              <a:t>một </a:t>
            </a:r>
            <a:r>
              <a:rPr sz="2400" spc="-5" dirty="0">
                <a:latin typeface="+mj-lt"/>
                <a:cs typeface="Times New Roman"/>
              </a:rPr>
              <a:t>chương  trình hoàn chỉnh </a:t>
            </a:r>
            <a:r>
              <a:rPr sz="2400" dirty="0">
                <a:latin typeface="+mj-lt"/>
                <a:cs typeface="Times New Roman"/>
              </a:rPr>
              <a:t>và đôi khi </a:t>
            </a:r>
            <a:r>
              <a:rPr sz="2400" spc="-5" dirty="0">
                <a:latin typeface="+mj-lt"/>
                <a:cs typeface="Times New Roman"/>
              </a:rPr>
              <a:t>phải </a:t>
            </a:r>
            <a:r>
              <a:rPr sz="2400" dirty="0">
                <a:latin typeface="+mj-lt"/>
                <a:cs typeface="Times New Roman"/>
              </a:rPr>
              <a:t>gọi </a:t>
            </a:r>
            <a:r>
              <a:rPr sz="2400" spc="-10" dirty="0">
                <a:latin typeface="+mj-lt"/>
                <a:cs typeface="Times New Roman"/>
              </a:rPr>
              <a:t>các </a:t>
            </a:r>
            <a:r>
              <a:rPr sz="2400" spc="-5" dirty="0">
                <a:latin typeface="+mj-lt"/>
                <a:cs typeface="Times New Roman"/>
              </a:rPr>
              <a:t>module chưa  được kiểm thử </a:t>
            </a:r>
            <a:r>
              <a:rPr sz="2400" dirty="0" err="1">
                <a:latin typeface="+mj-lt"/>
                <a:cs typeface="Times New Roman"/>
              </a:rPr>
              <a:t>khác</a:t>
            </a:r>
            <a:r>
              <a:rPr sz="2400" dirty="0">
                <a:latin typeface="+mj-lt"/>
                <a:cs typeface="Times New Roman"/>
              </a:rPr>
              <a:t> </a:t>
            </a:r>
            <a:r>
              <a:rPr sz="2400" spc="-10" dirty="0" err="1">
                <a:latin typeface="+mj-lt"/>
                <a:cs typeface="Times New Roman"/>
              </a:rPr>
              <a:t>có</a:t>
            </a:r>
            <a:r>
              <a:rPr sz="2400" spc="-10" dirty="0">
                <a:latin typeface="+mj-lt"/>
                <a:cs typeface="Times New Roman"/>
              </a:rPr>
              <a:t> </a:t>
            </a:r>
            <a:r>
              <a:rPr sz="2400" spc="-5" dirty="0">
                <a:latin typeface="+mj-lt"/>
                <a:cs typeface="Times New Roman"/>
              </a:rPr>
              <a:t>thể </a:t>
            </a:r>
            <a:r>
              <a:rPr sz="2400" dirty="0">
                <a:latin typeface="+mj-lt"/>
                <a:cs typeface="Times New Roman"/>
              </a:rPr>
              <a:t>phải thiết </a:t>
            </a:r>
            <a:r>
              <a:rPr sz="2400" spc="-5" dirty="0">
                <a:latin typeface="+mj-lt"/>
                <a:cs typeface="Times New Roman"/>
              </a:rPr>
              <a:t>lập </a:t>
            </a:r>
            <a:r>
              <a:rPr sz="2400" b="1" spc="-5" dirty="0">
                <a:solidFill>
                  <a:srgbClr val="990000"/>
                </a:solidFill>
                <a:latin typeface="+mj-lt"/>
                <a:cs typeface="Times New Roman"/>
              </a:rPr>
              <a:t>driver </a:t>
            </a:r>
            <a:r>
              <a:rPr sz="2400" b="1" spc="-5" dirty="0">
                <a:latin typeface="+mj-lt"/>
                <a:cs typeface="Times New Roman"/>
              </a:rPr>
              <a:t> </a:t>
            </a:r>
            <a:r>
              <a:rPr sz="2400" spc="-5" dirty="0">
                <a:latin typeface="+mj-lt"/>
                <a:cs typeface="Times New Roman"/>
              </a:rPr>
              <a:t>và/hoặc </a:t>
            </a:r>
            <a:r>
              <a:rPr sz="2400" b="1" dirty="0">
                <a:solidFill>
                  <a:srgbClr val="990000"/>
                </a:solidFill>
                <a:latin typeface="+mj-lt"/>
                <a:cs typeface="Times New Roman"/>
              </a:rPr>
              <a:t>stub</a:t>
            </a:r>
            <a:r>
              <a:rPr sz="2400" dirty="0">
                <a:latin typeface="+mj-lt"/>
                <a:cs typeface="Times New Roman"/>
              </a:rPr>
              <a:t>: phí tổn khá </a:t>
            </a:r>
            <a:r>
              <a:rPr sz="2400" spc="-5" dirty="0">
                <a:latin typeface="+mj-lt"/>
                <a:cs typeface="Times New Roman"/>
              </a:rPr>
              <a:t>lớn</a:t>
            </a:r>
            <a:r>
              <a:rPr sz="2400" spc="-75" dirty="0">
                <a:latin typeface="+mj-lt"/>
                <a:cs typeface="Times New Roman"/>
              </a:rPr>
              <a:t> </a:t>
            </a:r>
            <a:r>
              <a:rPr sz="2400" spc="-5" dirty="0">
                <a:latin typeface="+mj-lt"/>
                <a:cs typeface="Times New Roman"/>
              </a:rPr>
              <a:t>(70%)</a:t>
            </a:r>
            <a:endParaRPr sz="2400" dirty="0">
              <a:latin typeface="+mj-lt"/>
              <a:cs typeface="Times New Roman"/>
            </a:endParaRPr>
          </a:p>
          <a:p>
            <a:pPr marL="355600" marR="127000" indent="-342900" algn="just">
              <a:spcBef>
                <a:spcPts val="670"/>
              </a:spcBef>
              <a:buFont typeface="Times New Roman"/>
              <a:buChar char="•"/>
              <a:tabLst>
                <a:tab pos="443865" algn="l"/>
                <a:tab pos="444500" algn="l"/>
              </a:tabLst>
            </a:pPr>
            <a:r>
              <a:rPr sz="2400" dirty="0">
                <a:latin typeface="+mj-lt"/>
              </a:rPr>
              <a:t>	</a:t>
            </a:r>
            <a:r>
              <a:rPr sz="2400" b="1" spc="-5" dirty="0">
                <a:solidFill>
                  <a:srgbClr val="990000"/>
                </a:solidFill>
                <a:latin typeface="+mj-lt"/>
                <a:cs typeface="Times New Roman"/>
              </a:rPr>
              <a:t>Driver </a:t>
            </a:r>
            <a:r>
              <a:rPr sz="2400" spc="-5" dirty="0">
                <a:latin typeface="+mj-lt"/>
                <a:cs typeface="Times New Roman"/>
              </a:rPr>
              <a:t>là </a:t>
            </a:r>
            <a:r>
              <a:rPr sz="2400" spc="-10" dirty="0">
                <a:latin typeface="+mj-lt"/>
                <a:cs typeface="Times New Roman"/>
              </a:rPr>
              <a:t>một </a:t>
            </a:r>
            <a:r>
              <a:rPr sz="2400" spc="-5" dirty="0">
                <a:latin typeface="+mj-lt"/>
                <a:cs typeface="Times New Roman"/>
              </a:rPr>
              <a:t>chương trình chính có nhiệm </a:t>
            </a:r>
            <a:r>
              <a:rPr sz="2400" dirty="0">
                <a:latin typeface="+mj-lt"/>
                <a:cs typeface="Times New Roman"/>
              </a:rPr>
              <a:t>vụ </a:t>
            </a:r>
            <a:r>
              <a:rPr sz="2400" spc="-5" dirty="0">
                <a:latin typeface="+mj-lt"/>
                <a:cs typeface="Times New Roman"/>
              </a:rPr>
              <a:t>nhận  dữ liệu kiểm thử, chuyển dữ liệu đó xuống cho  module </a:t>
            </a:r>
            <a:r>
              <a:rPr sz="2400" dirty="0">
                <a:latin typeface="+mj-lt"/>
                <a:cs typeface="Times New Roman"/>
              </a:rPr>
              <a:t>để </a:t>
            </a:r>
            <a:r>
              <a:rPr sz="2400" spc="-5" dirty="0">
                <a:latin typeface="+mj-lt"/>
                <a:cs typeface="Times New Roman"/>
              </a:rPr>
              <a:t>kiểm tra </a:t>
            </a:r>
            <a:r>
              <a:rPr sz="2400" dirty="0">
                <a:latin typeface="+mj-lt"/>
                <a:cs typeface="Times New Roman"/>
              </a:rPr>
              <a:t>và </a:t>
            </a:r>
            <a:r>
              <a:rPr sz="2400" spc="-5" dirty="0">
                <a:latin typeface="+mj-lt"/>
                <a:cs typeface="Times New Roman"/>
              </a:rPr>
              <a:t>in ra </a:t>
            </a:r>
            <a:r>
              <a:rPr sz="2400" spc="-10" dirty="0">
                <a:latin typeface="+mj-lt"/>
                <a:cs typeface="Times New Roman"/>
              </a:rPr>
              <a:t>các </a:t>
            </a:r>
            <a:r>
              <a:rPr sz="2400" spc="-5" dirty="0">
                <a:latin typeface="+mj-lt"/>
                <a:cs typeface="Times New Roman"/>
              </a:rPr>
              <a:t>kết </a:t>
            </a:r>
            <a:r>
              <a:rPr sz="2400" dirty="0">
                <a:latin typeface="+mj-lt"/>
                <a:cs typeface="Times New Roman"/>
              </a:rPr>
              <a:t>quả </a:t>
            </a:r>
            <a:r>
              <a:rPr sz="2400" spc="-5" dirty="0">
                <a:latin typeface="+mj-lt"/>
                <a:cs typeface="Times New Roman"/>
              </a:rPr>
              <a:t>kiểm tra  tương</a:t>
            </a:r>
            <a:r>
              <a:rPr sz="2400" spc="-15" dirty="0">
                <a:latin typeface="+mj-lt"/>
                <a:cs typeface="Times New Roman"/>
              </a:rPr>
              <a:t> </a:t>
            </a:r>
            <a:r>
              <a:rPr sz="2400" spc="-5" dirty="0">
                <a:latin typeface="+mj-lt"/>
                <a:cs typeface="Times New Roman"/>
              </a:rPr>
              <a:t>ứng.</a:t>
            </a:r>
            <a:endParaRPr sz="2400" dirty="0">
              <a:latin typeface="+mj-lt"/>
              <a:cs typeface="Times New Roman"/>
            </a:endParaRPr>
          </a:p>
          <a:p>
            <a:pPr marL="355600" marR="146050" indent="-342900" algn="just">
              <a:spcBef>
                <a:spcPts val="680"/>
              </a:spcBef>
              <a:buFont typeface="Times New Roman"/>
              <a:buChar char="•"/>
              <a:tabLst>
                <a:tab pos="354965" algn="l"/>
                <a:tab pos="355600" algn="l"/>
              </a:tabLst>
            </a:pPr>
            <a:r>
              <a:rPr sz="2400" b="1" dirty="0">
                <a:solidFill>
                  <a:srgbClr val="990000"/>
                </a:solidFill>
                <a:latin typeface="+mj-lt"/>
                <a:cs typeface="Times New Roman"/>
              </a:rPr>
              <a:t>Stub </a:t>
            </a:r>
            <a:r>
              <a:rPr sz="2400" spc="-5" dirty="0">
                <a:latin typeface="+mj-lt"/>
                <a:cs typeface="Times New Roman"/>
              </a:rPr>
              <a:t>thay </a:t>
            </a:r>
            <a:r>
              <a:rPr sz="2400" dirty="0">
                <a:latin typeface="+mj-lt"/>
                <a:cs typeface="Times New Roman"/>
              </a:rPr>
              <a:t>thế </a:t>
            </a:r>
            <a:r>
              <a:rPr sz="2400" spc="-10" dirty="0">
                <a:latin typeface="+mj-lt"/>
                <a:cs typeface="Times New Roman"/>
              </a:rPr>
              <a:t>các </a:t>
            </a:r>
            <a:r>
              <a:rPr sz="2400" spc="-5" dirty="0">
                <a:latin typeface="+mj-lt"/>
                <a:cs typeface="Times New Roman"/>
              </a:rPr>
              <a:t>module được </a:t>
            </a:r>
            <a:r>
              <a:rPr sz="2400" dirty="0">
                <a:latin typeface="+mj-lt"/>
                <a:cs typeface="Times New Roman"/>
              </a:rPr>
              <a:t>gọi </a:t>
            </a:r>
            <a:r>
              <a:rPr sz="2400" spc="-5" dirty="0">
                <a:latin typeface="+mj-lt"/>
                <a:cs typeface="Times New Roman"/>
              </a:rPr>
              <a:t>bởi module đang  kiểm</a:t>
            </a:r>
            <a:r>
              <a:rPr sz="2400" spc="-15" dirty="0">
                <a:latin typeface="+mj-lt"/>
                <a:cs typeface="Times New Roman"/>
              </a:rPr>
              <a:t> </a:t>
            </a:r>
            <a:r>
              <a:rPr sz="2400" spc="-5" dirty="0">
                <a:latin typeface="+mj-lt"/>
                <a:cs typeface="Times New Roman"/>
              </a:rPr>
              <a:t>tra.</a:t>
            </a:r>
            <a:endParaRPr sz="2400" dirty="0">
              <a:latin typeface="+mj-lt"/>
              <a:cs typeface="Times New Roman"/>
            </a:endParaRPr>
          </a:p>
          <a:p>
            <a:pPr marL="86995" algn="just">
              <a:spcBef>
                <a:spcPts val="670"/>
              </a:spcBef>
            </a:pPr>
            <a:r>
              <a:rPr sz="2400" b="1" spc="-5" dirty="0">
                <a:solidFill>
                  <a:srgbClr val="FF0000"/>
                </a:solidFill>
                <a:latin typeface="+mj-lt"/>
                <a:cs typeface="Times New Roman"/>
              </a:rPr>
              <a:t>Làm thế </a:t>
            </a:r>
            <a:r>
              <a:rPr sz="2400" b="1" dirty="0">
                <a:solidFill>
                  <a:srgbClr val="FF0000"/>
                </a:solidFill>
                <a:latin typeface="+mj-lt"/>
                <a:cs typeface="Times New Roman"/>
              </a:rPr>
              <a:t>nào để </a:t>
            </a:r>
            <a:r>
              <a:rPr sz="2400" b="1" spc="-5" dirty="0">
                <a:solidFill>
                  <a:srgbClr val="FF0000"/>
                </a:solidFill>
                <a:latin typeface="+mj-lt"/>
                <a:cs typeface="Times New Roman"/>
              </a:rPr>
              <a:t>giảm các chi </a:t>
            </a:r>
            <a:r>
              <a:rPr sz="2400" b="1" dirty="0">
                <a:solidFill>
                  <a:srgbClr val="FF0000"/>
                </a:solidFill>
                <a:latin typeface="+mj-lt"/>
                <a:cs typeface="Times New Roman"/>
              </a:rPr>
              <a:t>phí </a:t>
            </a:r>
            <a:r>
              <a:rPr sz="2400" b="1" spc="-5" dirty="0">
                <a:solidFill>
                  <a:srgbClr val="FF0000"/>
                </a:solidFill>
                <a:latin typeface="+mj-lt"/>
                <a:cs typeface="Times New Roman"/>
              </a:rPr>
              <a:t>tạo </a:t>
            </a:r>
            <a:r>
              <a:rPr sz="2400" b="1" spc="-5" dirty="0">
                <a:solidFill>
                  <a:srgbClr val="990000"/>
                </a:solidFill>
                <a:latin typeface="+mj-lt"/>
                <a:cs typeface="Times New Roman"/>
              </a:rPr>
              <a:t>driver </a:t>
            </a:r>
            <a:r>
              <a:rPr sz="2400" b="1" dirty="0">
                <a:solidFill>
                  <a:srgbClr val="FF0000"/>
                </a:solidFill>
                <a:latin typeface="+mj-lt"/>
                <a:cs typeface="Times New Roman"/>
              </a:rPr>
              <a:t>hay</a:t>
            </a:r>
            <a:r>
              <a:rPr sz="2400" b="1" spc="35" dirty="0">
                <a:solidFill>
                  <a:srgbClr val="FF0000"/>
                </a:solidFill>
                <a:latin typeface="+mj-lt"/>
                <a:cs typeface="Times New Roman"/>
              </a:rPr>
              <a:t> </a:t>
            </a:r>
            <a:r>
              <a:rPr sz="2400" b="1" spc="-5" dirty="0">
                <a:solidFill>
                  <a:srgbClr val="990000"/>
                </a:solidFill>
                <a:latin typeface="+mj-lt"/>
                <a:cs typeface="Times New Roman"/>
              </a:rPr>
              <a:t>stub</a:t>
            </a:r>
            <a:endParaRPr sz="2400" dirty="0">
              <a:latin typeface="+mj-lt"/>
              <a:cs typeface="Times New Roman"/>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err="1"/>
              <a:t>Nội</a:t>
            </a:r>
            <a:r>
              <a:rPr spc="-5" dirty="0"/>
              <a:t> </a:t>
            </a:r>
            <a:r>
              <a:rPr dirty="0"/>
              <a:t>dung </a:t>
            </a:r>
            <a:r>
              <a:rPr spc="-5" dirty="0"/>
              <a:t>kiểm thử đơn</a:t>
            </a:r>
            <a:r>
              <a:rPr spc="-25" dirty="0"/>
              <a:t> </a:t>
            </a:r>
            <a:r>
              <a:rPr dirty="0"/>
              <a:t>vị</a:t>
            </a:r>
          </a:p>
        </p:txBody>
      </p:sp>
      <p:sp>
        <p:nvSpPr>
          <p:cNvPr id="3" name="object 3"/>
          <p:cNvSpPr txBox="1"/>
          <p:nvPr/>
        </p:nvSpPr>
        <p:spPr>
          <a:xfrm>
            <a:off x="2701014" y="1229586"/>
            <a:ext cx="8459470" cy="4397999"/>
          </a:xfrm>
          <a:prstGeom prst="rect">
            <a:avLst/>
          </a:prstGeom>
        </p:spPr>
        <p:txBody>
          <a:bodyPr vert="horz" wrap="square" lIns="0" tIns="12065" rIns="0" bIns="0" rtlCol="0">
            <a:spAutoFit/>
          </a:bodyPr>
          <a:lstStyle/>
          <a:p>
            <a:pPr marL="12700" marR="102235">
              <a:spcBef>
                <a:spcPts val="95"/>
              </a:spcBef>
              <a:tabLst>
                <a:tab pos="354965" algn="l"/>
                <a:tab pos="355600" algn="l"/>
              </a:tabLst>
            </a:pPr>
            <a:r>
              <a:rPr sz="2500" spc="-5" dirty="0">
                <a:latin typeface="Arial"/>
                <a:cs typeface="Arial"/>
              </a:rPr>
              <a:t>a) Kiểm thử giao diện(các tham </a:t>
            </a:r>
            <a:r>
              <a:rPr sz="2500" dirty="0">
                <a:latin typeface="Arial"/>
                <a:cs typeface="Arial"/>
              </a:rPr>
              <a:t>số </a:t>
            </a:r>
            <a:r>
              <a:rPr sz="2500" spc="-5" dirty="0">
                <a:latin typeface="Arial"/>
                <a:cs typeface="Arial"/>
              </a:rPr>
              <a:t>vào/ra qua </a:t>
            </a:r>
            <a:r>
              <a:rPr sz="2500" dirty="0">
                <a:latin typeface="Arial"/>
                <a:cs typeface="Arial"/>
              </a:rPr>
              <a:t>giao  </a:t>
            </a:r>
            <a:r>
              <a:rPr sz="2500" spc="-5" dirty="0">
                <a:latin typeface="Arial"/>
                <a:cs typeface="Arial"/>
              </a:rPr>
              <a:t>diện)</a:t>
            </a:r>
            <a:endParaRPr sz="2500" dirty="0">
              <a:latin typeface="Arial"/>
              <a:cs typeface="Arial"/>
            </a:endParaRPr>
          </a:p>
          <a:p>
            <a:pPr marL="12700" marR="539115">
              <a:spcBef>
                <a:spcPts val="675"/>
              </a:spcBef>
              <a:tabLst>
                <a:tab pos="354965" algn="l"/>
                <a:tab pos="355600" algn="l"/>
              </a:tabLst>
            </a:pPr>
            <a:r>
              <a:rPr sz="2500" spc="-5" dirty="0">
                <a:latin typeface="Arial"/>
                <a:cs typeface="Arial"/>
              </a:rPr>
              <a:t>b) Kiểm thử </a:t>
            </a:r>
            <a:r>
              <a:rPr sz="2500" dirty="0">
                <a:latin typeface="Arial"/>
                <a:cs typeface="Arial"/>
              </a:rPr>
              <a:t>vào/ra </a:t>
            </a:r>
            <a:r>
              <a:rPr sz="2500" spc="-5" dirty="0">
                <a:latin typeface="Arial"/>
                <a:cs typeface="Arial"/>
              </a:rPr>
              <a:t>(các </a:t>
            </a:r>
            <a:r>
              <a:rPr sz="2500" dirty="0">
                <a:latin typeface="Arial"/>
                <a:cs typeface="Arial"/>
              </a:rPr>
              <a:t>file, </a:t>
            </a:r>
            <a:r>
              <a:rPr sz="2500" spc="-5" dirty="0">
                <a:latin typeface="Arial"/>
                <a:cs typeface="Arial"/>
              </a:rPr>
              <a:t>bộ đệm và </a:t>
            </a:r>
            <a:r>
              <a:rPr sz="2500" dirty="0">
                <a:latin typeface="Arial"/>
                <a:cs typeface="Arial"/>
              </a:rPr>
              <a:t>các </a:t>
            </a:r>
            <a:r>
              <a:rPr sz="2500" spc="-10" dirty="0">
                <a:latin typeface="Arial"/>
                <a:cs typeface="Arial"/>
              </a:rPr>
              <a:t>lệnh  </a:t>
            </a:r>
            <a:r>
              <a:rPr sz="2500" spc="-5" dirty="0">
                <a:latin typeface="Arial"/>
                <a:cs typeface="Arial"/>
              </a:rPr>
              <a:t>đóng</a:t>
            </a:r>
            <a:r>
              <a:rPr sz="2500" dirty="0">
                <a:latin typeface="Arial"/>
                <a:cs typeface="Arial"/>
              </a:rPr>
              <a:t> </a:t>
            </a:r>
            <a:r>
              <a:rPr sz="2500" spc="-5" dirty="0">
                <a:latin typeface="Arial"/>
                <a:cs typeface="Arial"/>
              </a:rPr>
              <a:t>mở)</a:t>
            </a:r>
            <a:endParaRPr sz="2500" dirty="0">
              <a:latin typeface="Arial"/>
              <a:cs typeface="Arial"/>
            </a:endParaRPr>
          </a:p>
          <a:p>
            <a:pPr marL="12700" marR="5080">
              <a:spcBef>
                <a:spcPts val="670"/>
              </a:spcBef>
              <a:tabLst>
                <a:tab pos="354965" algn="l"/>
                <a:tab pos="355600" algn="l"/>
              </a:tabLst>
            </a:pPr>
            <a:r>
              <a:rPr sz="2500" spc="-5" dirty="0">
                <a:latin typeface="Arial"/>
                <a:cs typeface="Arial"/>
              </a:rPr>
              <a:t>c) Kiểm thử cấu trúc dữ liệu cục bộ </a:t>
            </a:r>
            <a:r>
              <a:rPr sz="2500" dirty="0">
                <a:latin typeface="Arial"/>
                <a:cs typeface="Arial"/>
              </a:rPr>
              <a:t>(khai </a:t>
            </a:r>
            <a:r>
              <a:rPr sz="2500" spc="-5" dirty="0">
                <a:latin typeface="Arial"/>
                <a:cs typeface="Arial"/>
              </a:rPr>
              <a:t>báo </a:t>
            </a:r>
            <a:r>
              <a:rPr sz="2500" dirty="0">
                <a:latin typeface="Arial"/>
                <a:cs typeface="Arial"/>
              </a:rPr>
              <a:t>và sử  </a:t>
            </a:r>
            <a:r>
              <a:rPr sz="2500" spc="-5" dirty="0">
                <a:latin typeface="Arial"/>
                <a:cs typeface="Arial"/>
              </a:rPr>
              <a:t>dụng</a:t>
            </a:r>
            <a:r>
              <a:rPr sz="2500" spc="-10" dirty="0">
                <a:latin typeface="Arial"/>
                <a:cs typeface="Arial"/>
              </a:rPr>
              <a:t> </a:t>
            </a:r>
            <a:r>
              <a:rPr sz="2500" dirty="0">
                <a:latin typeface="Arial"/>
                <a:cs typeface="Arial"/>
              </a:rPr>
              <a:t>biến)</a:t>
            </a:r>
          </a:p>
          <a:p>
            <a:pPr marL="12700" marR="160655">
              <a:spcBef>
                <a:spcPts val="675"/>
              </a:spcBef>
              <a:tabLst>
                <a:tab pos="354965" algn="l"/>
                <a:tab pos="355600" algn="l"/>
              </a:tabLst>
            </a:pPr>
            <a:r>
              <a:rPr sz="2500" spc="-5" dirty="0">
                <a:latin typeface="Arial"/>
                <a:cs typeface="Arial"/>
              </a:rPr>
              <a:t>d) Kiểm thử xử lý (các phép toán </a:t>
            </a:r>
            <a:r>
              <a:rPr sz="2500" dirty="0">
                <a:latin typeface="Arial"/>
                <a:cs typeface="Arial"/>
              </a:rPr>
              <a:t>và </a:t>
            </a:r>
            <a:r>
              <a:rPr sz="2500" spc="-5" dirty="0">
                <a:latin typeface="Arial"/>
                <a:cs typeface="Arial"/>
              </a:rPr>
              <a:t>tính đúng đắn  </a:t>
            </a:r>
            <a:r>
              <a:rPr sz="2500" dirty="0">
                <a:latin typeface="Arial"/>
                <a:cs typeface="Arial"/>
              </a:rPr>
              <a:t>của </a:t>
            </a:r>
            <a:r>
              <a:rPr sz="2500" spc="-5" dirty="0">
                <a:latin typeface="Arial"/>
                <a:cs typeface="Arial"/>
              </a:rPr>
              <a:t>kết</a:t>
            </a:r>
            <a:r>
              <a:rPr sz="2500" dirty="0">
                <a:latin typeface="Arial"/>
                <a:cs typeface="Arial"/>
              </a:rPr>
              <a:t> </a:t>
            </a:r>
            <a:r>
              <a:rPr sz="2500" spc="-5" dirty="0">
                <a:latin typeface="Arial"/>
                <a:cs typeface="Arial"/>
              </a:rPr>
              <a:t>quả)</a:t>
            </a:r>
            <a:endParaRPr sz="2500" dirty="0">
              <a:latin typeface="Arial"/>
              <a:cs typeface="Arial"/>
            </a:endParaRPr>
          </a:p>
          <a:p>
            <a:pPr marL="12700">
              <a:spcBef>
                <a:spcPts val="675"/>
              </a:spcBef>
              <a:tabLst>
                <a:tab pos="354965" algn="l"/>
                <a:tab pos="355600" algn="l"/>
              </a:tabLst>
            </a:pPr>
            <a:r>
              <a:rPr sz="2500" spc="-5" dirty="0">
                <a:latin typeface="Arial"/>
                <a:cs typeface="Arial"/>
              </a:rPr>
              <a:t>e) Kiểm thử điều </a:t>
            </a:r>
            <a:r>
              <a:rPr sz="2500" dirty="0">
                <a:latin typeface="Arial"/>
                <a:cs typeface="Arial"/>
              </a:rPr>
              <a:t>kiện</a:t>
            </a:r>
            <a:r>
              <a:rPr sz="2500" spc="35" dirty="0">
                <a:latin typeface="Arial"/>
                <a:cs typeface="Arial"/>
              </a:rPr>
              <a:t> </a:t>
            </a:r>
            <a:r>
              <a:rPr sz="2500" spc="-10" dirty="0">
                <a:latin typeface="Arial"/>
                <a:cs typeface="Arial"/>
              </a:rPr>
              <a:t>logic</a:t>
            </a:r>
            <a:endParaRPr sz="2500" dirty="0">
              <a:latin typeface="Arial"/>
              <a:cs typeface="Arial"/>
            </a:endParaRPr>
          </a:p>
          <a:p>
            <a:pPr marL="12700">
              <a:spcBef>
                <a:spcPts val="670"/>
              </a:spcBef>
              <a:tabLst>
                <a:tab pos="354965" algn="l"/>
                <a:tab pos="355600" algn="l"/>
              </a:tabLst>
            </a:pPr>
            <a:r>
              <a:rPr sz="2500" spc="-5" dirty="0">
                <a:latin typeface="Arial"/>
                <a:cs typeface="Arial"/>
              </a:rPr>
              <a:t>f) Kiểm thử sai tiềm ẩn </a:t>
            </a:r>
            <a:r>
              <a:rPr sz="2500" dirty="0">
                <a:latin typeface="Arial"/>
                <a:cs typeface="Arial"/>
              </a:rPr>
              <a:t>(về </a:t>
            </a:r>
            <a:r>
              <a:rPr sz="2500" spc="-5" dirty="0">
                <a:latin typeface="Arial"/>
                <a:cs typeface="Arial"/>
              </a:rPr>
              <a:t>ngoại lệ, mô</a:t>
            </a:r>
            <a:r>
              <a:rPr sz="2500" spc="75" dirty="0">
                <a:latin typeface="Arial"/>
                <a:cs typeface="Arial"/>
              </a:rPr>
              <a:t> </a:t>
            </a:r>
            <a:r>
              <a:rPr sz="2500" spc="-5" dirty="0">
                <a:latin typeface="Arial"/>
                <a:cs typeface="Arial"/>
              </a:rPr>
              <a:t>tả)</a:t>
            </a:r>
            <a:endParaRPr sz="2500" dirty="0">
              <a:latin typeface="Arial"/>
              <a:cs typeface="Arial"/>
            </a:endParaRPr>
          </a:p>
          <a:p>
            <a:pPr marL="12700">
              <a:spcBef>
                <a:spcPts val="675"/>
              </a:spcBef>
              <a:tabLst>
                <a:tab pos="354965" algn="l"/>
                <a:tab pos="355600" algn="l"/>
              </a:tabLst>
            </a:pPr>
            <a:r>
              <a:rPr sz="2500" spc="-5" dirty="0">
                <a:latin typeface="Arial"/>
                <a:cs typeface="Arial"/>
              </a:rPr>
              <a:t>g) Kiểm thử các giá </a:t>
            </a:r>
            <a:r>
              <a:rPr sz="2500" dirty="0">
                <a:latin typeface="Arial"/>
                <a:cs typeface="Arial"/>
              </a:rPr>
              <a:t>trị</a:t>
            </a:r>
            <a:r>
              <a:rPr sz="2500" spc="25" dirty="0">
                <a:latin typeface="Arial"/>
                <a:cs typeface="Arial"/>
              </a:rPr>
              <a:t> </a:t>
            </a:r>
            <a:r>
              <a:rPr sz="2500" spc="-5" dirty="0">
                <a:latin typeface="Arial"/>
                <a:cs typeface="Arial"/>
              </a:rPr>
              <a:t>biên</a:t>
            </a:r>
            <a:endParaRPr sz="25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spc="-5" dirty="0"/>
              <a:t>1.1.3 </a:t>
            </a:r>
            <a:r>
              <a:rPr sz="3200" dirty="0"/>
              <a:t>Các </a:t>
            </a:r>
            <a:r>
              <a:rPr sz="3200" spc="-5" dirty="0"/>
              <a:t>nguyên </a:t>
            </a:r>
            <a:r>
              <a:rPr sz="3200" dirty="0"/>
              <a:t>nhân gây </a:t>
            </a:r>
            <a:r>
              <a:rPr sz="3200" spc="-5" dirty="0"/>
              <a:t>ra </a:t>
            </a:r>
            <a:r>
              <a:rPr sz="3200" spc="-114" dirty="0"/>
              <a:t>lỗi </a:t>
            </a:r>
            <a:r>
              <a:rPr sz="3200" spc="-5" dirty="0"/>
              <a:t>phần</a:t>
            </a:r>
            <a:r>
              <a:rPr sz="3200" spc="390" dirty="0"/>
              <a:t> </a:t>
            </a:r>
            <a:r>
              <a:rPr sz="3200" spc="-5" dirty="0"/>
              <a:t>mềm</a:t>
            </a:r>
            <a:endParaRPr sz="3200"/>
          </a:p>
        </p:txBody>
      </p:sp>
      <p:sp>
        <p:nvSpPr>
          <p:cNvPr id="3" name="object 3"/>
          <p:cNvSpPr txBox="1"/>
          <p:nvPr/>
        </p:nvSpPr>
        <p:spPr>
          <a:xfrm>
            <a:off x="2581744" y="1342955"/>
            <a:ext cx="8982434" cy="3248325"/>
          </a:xfrm>
          <a:prstGeom prst="rect">
            <a:avLst/>
          </a:prstGeom>
        </p:spPr>
        <p:txBody>
          <a:bodyPr vert="horz" wrap="square" lIns="0" tIns="105410" rIns="0" bIns="0" rtlCol="0">
            <a:spAutoFit/>
          </a:bodyPr>
          <a:lstStyle/>
          <a:p>
            <a:pPr marL="12700">
              <a:spcBef>
                <a:spcPts val="830"/>
              </a:spcBef>
              <a:tabLst>
                <a:tab pos="354965" algn="l"/>
                <a:tab pos="355600" algn="l"/>
              </a:tabLst>
            </a:pPr>
            <a:r>
              <a:rPr sz="2500" dirty="0">
                <a:latin typeface="Arial"/>
                <a:cs typeface="Arial"/>
              </a:rPr>
              <a:t>1. </a:t>
            </a:r>
            <a:r>
              <a:rPr sz="2500" b="1" spc="-5" dirty="0">
                <a:latin typeface="Arial"/>
                <a:cs typeface="Arial"/>
              </a:rPr>
              <a:t>Định </a:t>
            </a:r>
            <a:r>
              <a:rPr sz="2500" b="1" dirty="0">
                <a:latin typeface="Arial"/>
                <a:cs typeface="Arial"/>
              </a:rPr>
              <a:t>nghĩa </a:t>
            </a:r>
            <a:r>
              <a:rPr sz="2500" b="1" spc="-5" dirty="0">
                <a:latin typeface="Arial"/>
                <a:cs typeface="Arial"/>
              </a:rPr>
              <a:t>sai yêu cầu của khách</a:t>
            </a:r>
            <a:r>
              <a:rPr sz="2500" b="1" spc="-20" dirty="0">
                <a:latin typeface="Arial"/>
                <a:cs typeface="Arial"/>
              </a:rPr>
              <a:t> </a:t>
            </a:r>
            <a:r>
              <a:rPr sz="2500" b="1" dirty="0">
                <a:latin typeface="Arial"/>
                <a:cs typeface="Arial"/>
              </a:rPr>
              <a:t>hàng</a:t>
            </a:r>
            <a:endParaRPr sz="2500" dirty="0">
              <a:latin typeface="Arial"/>
              <a:cs typeface="Arial"/>
            </a:endParaRPr>
          </a:p>
          <a:p>
            <a:pPr marL="756285" marR="743585" lvl="1" indent="-287020">
              <a:spcBef>
                <a:spcPts val="680"/>
              </a:spcBef>
              <a:buChar char="–"/>
              <a:tabLst>
                <a:tab pos="756920" algn="l"/>
              </a:tabLst>
            </a:pPr>
            <a:r>
              <a:rPr sz="2500" spc="-10" dirty="0">
                <a:latin typeface="Arial"/>
                <a:cs typeface="Arial"/>
              </a:rPr>
              <a:t>Đây </a:t>
            </a:r>
            <a:r>
              <a:rPr sz="2500" spc="-5" dirty="0">
                <a:latin typeface="Arial"/>
                <a:cs typeface="Arial"/>
              </a:rPr>
              <a:t>được </a:t>
            </a:r>
            <a:r>
              <a:rPr sz="2500" dirty="0">
                <a:latin typeface="Arial"/>
                <a:cs typeface="Arial"/>
              </a:rPr>
              <a:t>coi là </a:t>
            </a:r>
            <a:r>
              <a:rPr sz="2500" spc="-10" dirty="0">
                <a:latin typeface="Arial"/>
                <a:cs typeface="Arial"/>
              </a:rPr>
              <a:t>gốc </a:t>
            </a:r>
            <a:r>
              <a:rPr sz="2500" spc="-5" dirty="0">
                <a:latin typeface="Arial"/>
                <a:cs typeface="Arial"/>
              </a:rPr>
              <a:t>rễ của việc </a:t>
            </a:r>
            <a:r>
              <a:rPr sz="2500" spc="-10" dirty="0">
                <a:latin typeface="Arial"/>
                <a:cs typeface="Arial"/>
              </a:rPr>
              <a:t>gây </a:t>
            </a:r>
            <a:r>
              <a:rPr sz="2500" spc="-5" dirty="0">
                <a:latin typeface="Arial"/>
                <a:cs typeface="Arial"/>
              </a:rPr>
              <a:t>ra </a:t>
            </a:r>
            <a:r>
              <a:rPr sz="2500" spc="-5" dirty="0" err="1">
                <a:latin typeface="Arial"/>
                <a:cs typeface="Arial"/>
              </a:rPr>
              <a:t>lỗi</a:t>
            </a:r>
            <a:r>
              <a:rPr sz="2500" spc="-5" dirty="0">
                <a:latin typeface="Arial"/>
                <a:cs typeface="Arial"/>
              </a:rPr>
              <a:t> </a:t>
            </a:r>
            <a:r>
              <a:rPr lang="en-US" sz="2500" spc="-5" dirty="0" err="1">
                <a:latin typeface="Arial"/>
                <a:cs typeface="Arial"/>
              </a:rPr>
              <a:t>p</a:t>
            </a:r>
            <a:r>
              <a:rPr sz="2500" spc="-5" dirty="0" err="1">
                <a:latin typeface="Arial"/>
                <a:cs typeface="Arial"/>
              </a:rPr>
              <a:t>hần</a:t>
            </a:r>
            <a:r>
              <a:rPr sz="2500" dirty="0">
                <a:latin typeface="Arial"/>
                <a:cs typeface="Arial"/>
              </a:rPr>
              <a:t> </a:t>
            </a:r>
            <a:r>
              <a:rPr sz="2500" spc="-5" dirty="0">
                <a:latin typeface="Arial"/>
                <a:cs typeface="Arial"/>
              </a:rPr>
              <a:t>mềm</a:t>
            </a:r>
            <a:endParaRPr sz="2500" dirty="0">
              <a:latin typeface="Arial"/>
              <a:cs typeface="Arial"/>
            </a:endParaRPr>
          </a:p>
          <a:p>
            <a:pPr marL="756285" lvl="1" indent="-287020">
              <a:spcBef>
                <a:spcPts val="675"/>
              </a:spcBef>
              <a:buChar char="–"/>
              <a:tabLst>
                <a:tab pos="756920" algn="l"/>
              </a:tabLst>
            </a:pPr>
            <a:r>
              <a:rPr sz="2500" spc="-10" dirty="0">
                <a:latin typeface="Arial"/>
                <a:cs typeface="Arial"/>
              </a:rPr>
              <a:t>Hiểu </a:t>
            </a:r>
            <a:r>
              <a:rPr sz="2500" dirty="0">
                <a:latin typeface="Arial"/>
                <a:cs typeface="Arial"/>
              </a:rPr>
              <a:t>sai </a:t>
            </a:r>
            <a:r>
              <a:rPr sz="2500" spc="-5" dirty="0">
                <a:latin typeface="Arial"/>
                <a:cs typeface="Arial"/>
              </a:rPr>
              <a:t>yêu cầu của khách</a:t>
            </a:r>
            <a:r>
              <a:rPr sz="2500" spc="75" dirty="0">
                <a:latin typeface="Arial"/>
                <a:cs typeface="Arial"/>
              </a:rPr>
              <a:t> </a:t>
            </a:r>
            <a:r>
              <a:rPr sz="2500" dirty="0">
                <a:latin typeface="Arial"/>
                <a:cs typeface="Arial"/>
              </a:rPr>
              <a:t>hàng</a:t>
            </a:r>
          </a:p>
          <a:p>
            <a:pPr marL="756285" lvl="1" indent="-287020">
              <a:spcBef>
                <a:spcPts val="675"/>
              </a:spcBef>
              <a:buChar char="–"/>
              <a:tabLst>
                <a:tab pos="756920" algn="l"/>
              </a:tabLst>
            </a:pPr>
            <a:r>
              <a:rPr sz="2500" spc="-5" dirty="0">
                <a:latin typeface="Arial"/>
                <a:cs typeface="Arial"/>
              </a:rPr>
              <a:t>Yêu cầu của khách hàng không được làm</a:t>
            </a:r>
            <a:r>
              <a:rPr sz="2500" spc="110" dirty="0">
                <a:latin typeface="Arial"/>
                <a:cs typeface="Arial"/>
              </a:rPr>
              <a:t> </a:t>
            </a:r>
            <a:r>
              <a:rPr sz="2500" spc="-5" dirty="0">
                <a:latin typeface="Arial"/>
                <a:cs typeface="Arial"/>
              </a:rPr>
              <a:t>rõ</a:t>
            </a:r>
            <a:endParaRPr sz="2500" dirty="0">
              <a:latin typeface="Arial"/>
              <a:cs typeface="Arial"/>
            </a:endParaRPr>
          </a:p>
          <a:p>
            <a:pPr marL="756285" marR="5080" lvl="1" indent="-287020">
              <a:spcBef>
                <a:spcPts val="675"/>
              </a:spcBef>
              <a:buChar char="–"/>
              <a:tabLst>
                <a:tab pos="756920" algn="l"/>
              </a:tabLst>
            </a:pPr>
            <a:r>
              <a:rPr sz="2500" spc="-5" dirty="0">
                <a:latin typeface="Arial"/>
                <a:cs typeface="Arial"/>
              </a:rPr>
              <a:t>Triển khai phần mềm thiếu </a:t>
            </a:r>
            <a:r>
              <a:rPr sz="2500" dirty="0">
                <a:latin typeface="Arial"/>
                <a:cs typeface="Arial"/>
              </a:rPr>
              <a:t>yêu </a:t>
            </a:r>
            <a:r>
              <a:rPr sz="2500" spc="-5" dirty="0">
                <a:latin typeface="Arial"/>
                <a:cs typeface="Arial"/>
              </a:rPr>
              <a:t>cầu của </a:t>
            </a:r>
            <a:r>
              <a:rPr sz="2500" dirty="0">
                <a:latin typeface="Arial"/>
                <a:cs typeface="Arial"/>
              </a:rPr>
              <a:t>khách  hàng</a:t>
            </a:r>
          </a:p>
          <a:p>
            <a:pPr marL="756285" marR="161290" lvl="1" indent="-287020">
              <a:spcBef>
                <a:spcPts val="670"/>
              </a:spcBef>
              <a:buChar char="–"/>
              <a:tabLst>
                <a:tab pos="756920" algn="l"/>
              </a:tabLst>
            </a:pPr>
            <a:r>
              <a:rPr sz="2500" spc="-5" dirty="0">
                <a:latin typeface="Arial"/>
                <a:cs typeface="Arial"/>
              </a:rPr>
              <a:t>Khách hàng </a:t>
            </a:r>
            <a:r>
              <a:rPr sz="2500" spc="-10" dirty="0">
                <a:latin typeface="Arial"/>
                <a:cs typeface="Arial"/>
              </a:rPr>
              <a:t>đưa </a:t>
            </a:r>
            <a:r>
              <a:rPr sz="2500" spc="-5" dirty="0">
                <a:latin typeface="Arial"/>
                <a:cs typeface="Arial"/>
              </a:rPr>
              <a:t>ra quá nhiều yêu cầu không  cần thiết và không liên</a:t>
            </a:r>
            <a:r>
              <a:rPr sz="2500" spc="40" dirty="0">
                <a:latin typeface="Arial"/>
                <a:cs typeface="Arial"/>
              </a:rPr>
              <a:t> </a:t>
            </a:r>
            <a:r>
              <a:rPr sz="2500" spc="-5" dirty="0">
                <a:latin typeface="Arial"/>
                <a:cs typeface="Arial"/>
              </a:rPr>
              <a:t>quan</a:t>
            </a:r>
            <a:endParaRPr sz="2500" dirty="0">
              <a:latin typeface="Arial"/>
              <a:cs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a. Kiểm thử </a:t>
            </a:r>
            <a:r>
              <a:rPr dirty="0"/>
              <a:t>dữ liệu qua </a:t>
            </a:r>
            <a:r>
              <a:rPr spc="-5" dirty="0"/>
              <a:t>giao</a:t>
            </a:r>
            <a:r>
              <a:rPr spc="-85" dirty="0"/>
              <a:t> </a:t>
            </a:r>
            <a:r>
              <a:rPr dirty="0"/>
              <a:t>diện</a:t>
            </a:r>
          </a:p>
        </p:txBody>
      </p:sp>
      <p:sp>
        <p:nvSpPr>
          <p:cNvPr id="3" name="object 3"/>
          <p:cNvSpPr txBox="1"/>
          <p:nvPr/>
        </p:nvSpPr>
        <p:spPr>
          <a:xfrm>
            <a:off x="2999188" y="1520643"/>
            <a:ext cx="7520940" cy="2590453"/>
          </a:xfrm>
          <a:prstGeom prst="rect">
            <a:avLst/>
          </a:prstGeom>
        </p:spPr>
        <p:txBody>
          <a:bodyPr vert="horz" wrap="square" lIns="0" tIns="12700" rIns="0" bIns="0" rtlCol="0">
            <a:spAutoFit/>
          </a:bodyPr>
          <a:lstStyle/>
          <a:p>
            <a:pPr marL="12700" marR="5080" algn="just">
              <a:spcBef>
                <a:spcPts val="100"/>
              </a:spcBef>
              <a:tabLst>
                <a:tab pos="462280" algn="l"/>
                <a:tab pos="462915" algn="l"/>
              </a:tabLst>
            </a:pPr>
            <a:r>
              <a:rPr sz="2500" dirty="0" err="1">
                <a:latin typeface="Arial"/>
                <a:cs typeface="Arial"/>
              </a:rPr>
              <a:t>Kiểm</a:t>
            </a:r>
            <a:r>
              <a:rPr sz="2500" dirty="0">
                <a:latin typeface="Arial"/>
                <a:cs typeface="Arial"/>
              </a:rPr>
              <a:t> thử </a:t>
            </a:r>
            <a:r>
              <a:rPr sz="2500" spc="-5" dirty="0">
                <a:latin typeface="Arial"/>
                <a:cs typeface="Arial"/>
              </a:rPr>
              <a:t>dòng dữ </a:t>
            </a:r>
            <a:r>
              <a:rPr sz="2500" dirty="0">
                <a:latin typeface="Arial"/>
                <a:cs typeface="Arial"/>
              </a:rPr>
              <a:t>liệu </a:t>
            </a:r>
            <a:r>
              <a:rPr sz="2500" spc="-5" dirty="0">
                <a:latin typeface="Arial"/>
                <a:cs typeface="Arial"/>
              </a:rPr>
              <a:t>qua giao diện </a:t>
            </a:r>
            <a:r>
              <a:rPr sz="2500" dirty="0">
                <a:latin typeface="Arial"/>
                <a:cs typeface="Arial"/>
              </a:rPr>
              <a:t>của  </a:t>
            </a:r>
            <a:r>
              <a:rPr sz="2500" spc="-5" dirty="0">
                <a:latin typeface="Arial"/>
                <a:cs typeface="Arial"/>
              </a:rPr>
              <a:t>module liên quan đến định lượng </a:t>
            </a:r>
            <a:r>
              <a:rPr sz="2500" dirty="0">
                <a:latin typeface="Arial"/>
                <a:cs typeface="Arial"/>
              </a:rPr>
              <a:t>và </a:t>
            </a:r>
            <a:r>
              <a:rPr sz="2500" spc="-5" dirty="0">
                <a:latin typeface="Arial"/>
                <a:cs typeface="Arial"/>
              </a:rPr>
              <a:t>định  dạng </a:t>
            </a:r>
            <a:r>
              <a:rPr sz="2500" dirty="0">
                <a:latin typeface="Arial"/>
                <a:cs typeface="Arial"/>
              </a:rPr>
              <a:t>của các </a:t>
            </a:r>
            <a:r>
              <a:rPr sz="2500" spc="-5" dirty="0">
                <a:latin typeface="Arial"/>
                <a:cs typeface="Arial"/>
              </a:rPr>
              <a:t>biến </a:t>
            </a:r>
            <a:r>
              <a:rPr sz="2500" dirty="0">
                <a:latin typeface="Arial"/>
                <a:cs typeface="Arial"/>
              </a:rPr>
              <a:t>và các module sử</a:t>
            </a:r>
            <a:r>
              <a:rPr sz="2500" spc="-145" dirty="0">
                <a:latin typeface="Arial"/>
                <a:cs typeface="Arial"/>
              </a:rPr>
              <a:t> </a:t>
            </a:r>
            <a:r>
              <a:rPr sz="2500" spc="-5" dirty="0">
                <a:latin typeface="Arial"/>
                <a:cs typeface="Arial"/>
              </a:rPr>
              <a:t>dụng  trên giao</a:t>
            </a:r>
            <a:r>
              <a:rPr sz="2500" spc="-25" dirty="0">
                <a:latin typeface="Arial"/>
                <a:cs typeface="Arial"/>
              </a:rPr>
              <a:t> </a:t>
            </a:r>
            <a:r>
              <a:rPr sz="2500" spc="-5" dirty="0">
                <a:latin typeface="Arial"/>
                <a:cs typeface="Arial"/>
              </a:rPr>
              <a:t>diện</a:t>
            </a:r>
            <a:endParaRPr sz="2500" dirty="0">
              <a:latin typeface="Arial"/>
              <a:cs typeface="Arial"/>
            </a:endParaRPr>
          </a:p>
          <a:p>
            <a:pPr marL="251460" indent="-239395" algn="just">
              <a:spcBef>
                <a:spcPts val="720"/>
              </a:spcBef>
              <a:buChar char="•"/>
              <a:tabLst>
                <a:tab pos="252095" algn="l"/>
              </a:tabLst>
            </a:pPr>
            <a:r>
              <a:rPr sz="2500" spc="-5" dirty="0">
                <a:latin typeface="Arial"/>
                <a:cs typeface="Arial"/>
              </a:rPr>
              <a:t>Đặc trưng </a:t>
            </a:r>
            <a:r>
              <a:rPr sz="2500" dirty="0">
                <a:latin typeface="Arial"/>
                <a:cs typeface="Arial"/>
              </a:rPr>
              <a:t>cụ</a:t>
            </a:r>
            <a:r>
              <a:rPr sz="2500" spc="5" dirty="0">
                <a:latin typeface="Arial"/>
                <a:cs typeface="Arial"/>
              </a:rPr>
              <a:t> </a:t>
            </a:r>
            <a:r>
              <a:rPr sz="2500" spc="-10" dirty="0">
                <a:latin typeface="Arial"/>
                <a:cs typeface="Arial"/>
              </a:rPr>
              <a:t>thể:</a:t>
            </a:r>
            <a:endParaRPr sz="2500" dirty="0">
              <a:latin typeface="Arial"/>
              <a:cs typeface="Arial"/>
            </a:endParaRPr>
          </a:p>
          <a:p>
            <a:pPr marL="855344" lvl="1" indent="-386080" algn="just">
              <a:spcBef>
                <a:spcPts val="685"/>
              </a:spcBef>
              <a:buChar char="–"/>
              <a:tabLst>
                <a:tab pos="855344" algn="l"/>
                <a:tab pos="855980" algn="l"/>
              </a:tabLst>
            </a:pPr>
            <a:r>
              <a:rPr sz="2500" spc="-5" dirty="0">
                <a:latin typeface="Arial"/>
                <a:cs typeface="Arial"/>
              </a:rPr>
              <a:t>Số lượng?</a:t>
            </a:r>
            <a:endParaRPr sz="2500" dirty="0">
              <a:latin typeface="Arial"/>
              <a:cs typeface="Arial"/>
            </a:endParaRPr>
          </a:p>
          <a:p>
            <a:pPr marL="855344" lvl="1" indent="-386080" algn="just">
              <a:spcBef>
                <a:spcPts val="670"/>
              </a:spcBef>
              <a:buChar char="–"/>
              <a:tabLst>
                <a:tab pos="855344" algn="l"/>
                <a:tab pos="855980" algn="l"/>
              </a:tabLst>
            </a:pPr>
            <a:r>
              <a:rPr sz="2500" spc="-10" dirty="0">
                <a:latin typeface="Arial"/>
                <a:cs typeface="Arial"/>
              </a:rPr>
              <a:t>Định</a:t>
            </a:r>
            <a:r>
              <a:rPr sz="2500" dirty="0">
                <a:latin typeface="Arial"/>
                <a:cs typeface="Arial"/>
              </a:rPr>
              <a:t> </a:t>
            </a:r>
            <a:r>
              <a:rPr sz="2500" spc="-5" dirty="0">
                <a:latin typeface="Arial"/>
                <a:cs typeface="Arial"/>
              </a:rPr>
              <a:t>dạng?</a:t>
            </a:r>
            <a:endParaRPr sz="2500" dirty="0">
              <a:latin typeface="Arial"/>
              <a:cs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b="0" spc="-5" dirty="0"/>
              <a:t>a. </a:t>
            </a:r>
            <a:r>
              <a:rPr b="0" dirty="0">
                <a:latin typeface="Arial"/>
                <a:cs typeface="Arial"/>
              </a:rPr>
              <a:t>Kiểm thử </a:t>
            </a:r>
            <a:r>
              <a:rPr b="0" spc="-5" dirty="0"/>
              <a:t>dữ liệu qua giao</a:t>
            </a:r>
            <a:r>
              <a:rPr b="0" spc="-80" dirty="0"/>
              <a:t> </a:t>
            </a:r>
            <a:r>
              <a:rPr b="0" spc="-5" dirty="0"/>
              <a:t>diện</a:t>
            </a:r>
          </a:p>
        </p:txBody>
      </p:sp>
      <p:sp>
        <p:nvSpPr>
          <p:cNvPr id="3" name="object 3"/>
          <p:cNvSpPr txBox="1"/>
          <p:nvPr/>
        </p:nvSpPr>
        <p:spPr>
          <a:xfrm>
            <a:off x="3178093" y="1231574"/>
            <a:ext cx="7787005" cy="5293360"/>
          </a:xfrm>
          <a:prstGeom prst="rect">
            <a:avLst/>
          </a:prstGeom>
        </p:spPr>
        <p:txBody>
          <a:bodyPr vert="horz" wrap="square" lIns="0" tIns="67310" rIns="0" bIns="0" rtlCol="0">
            <a:spAutoFit/>
          </a:bodyPr>
          <a:lstStyle/>
          <a:p>
            <a:pPr marL="355600" indent="-342900">
              <a:spcBef>
                <a:spcPts val="530"/>
              </a:spcBef>
              <a:buChar char="•"/>
              <a:tabLst>
                <a:tab pos="354965" algn="l"/>
                <a:tab pos="355600" algn="l"/>
              </a:tabLst>
            </a:pPr>
            <a:r>
              <a:rPr spc="-5" dirty="0">
                <a:latin typeface="Arial"/>
                <a:cs typeface="Arial"/>
              </a:rPr>
              <a:t>Các đặc </a:t>
            </a:r>
            <a:r>
              <a:rPr dirty="0">
                <a:latin typeface="Arial"/>
                <a:cs typeface="Arial"/>
              </a:rPr>
              <a:t>trưng </a:t>
            </a:r>
            <a:r>
              <a:rPr spc="-5" dirty="0">
                <a:latin typeface="Arial"/>
                <a:cs typeface="Arial"/>
              </a:rPr>
              <a:t>qua </a:t>
            </a:r>
            <a:r>
              <a:rPr spc="-10" dirty="0">
                <a:latin typeface="Arial"/>
                <a:cs typeface="Arial"/>
              </a:rPr>
              <a:t>giao </a:t>
            </a:r>
            <a:r>
              <a:rPr spc="-5" dirty="0">
                <a:latin typeface="Arial"/>
                <a:cs typeface="Arial"/>
              </a:rPr>
              <a:t>diện</a:t>
            </a:r>
            <a:r>
              <a:rPr spc="25" dirty="0">
                <a:latin typeface="Arial"/>
                <a:cs typeface="Arial"/>
              </a:rPr>
              <a:t> </a:t>
            </a:r>
            <a:r>
              <a:rPr spc="-5" dirty="0">
                <a:latin typeface="Arial"/>
                <a:cs typeface="Arial"/>
              </a:rPr>
              <a:t>là:</a:t>
            </a:r>
            <a:endParaRPr dirty="0">
              <a:latin typeface="Arial"/>
              <a:cs typeface="Arial"/>
            </a:endParaRPr>
          </a:p>
          <a:p>
            <a:pPr marL="355600" indent="-342900">
              <a:spcBef>
                <a:spcPts val="430"/>
              </a:spcBef>
              <a:buChar char="•"/>
              <a:tabLst>
                <a:tab pos="354965" algn="l"/>
                <a:tab pos="355600" algn="l"/>
              </a:tabLst>
            </a:pPr>
            <a:r>
              <a:rPr dirty="0">
                <a:latin typeface="Arial"/>
                <a:cs typeface="Arial"/>
              </a:rPr>
              <a:t>Số </a:t>
            </a:r>
            <a:r>
              <a:rPr spc="-5" dirty="0">
                <a:latin typeface="Arial"/>
                <a:cs typeface="Arial"/>
              </a:rPr>
              <a:t>tham </a:t>
            </a:r>
            <a:r>
              <a:rPr dirty="0">
                <a:latin typeface="Arial"/>
                <a:cs typeface="Arial"/>
              </a:rPr>
              <a:t>số= số </a:t>
            </a:r>
            <a:r>
              <a:rPr spc="-5" dirty="0">
                <a:latin typeface="Arial"/>
                <a:cs typeface="Arial"/>
              </a:rPr>
              <a:t>đối </a:t>
            </a:r>
            <a:r>
              <a:rPr dirty="0">
                <a:latin typeface="Arial"/>
                <a:cs typeface="Arial"/>
              </a:rPr>
              <a:t>số?</a:t>
            </a:r>
          </a:p>
          <a:p>
            <a:pPr marL="355600" indent="-342900">
              <a:spcBef>
                <a:spcPts val="434"/>
              </a:spcBef>
              <a:buChar char="•"/>
              <a:tabLst>
                <a:tab pos="354965" algn="l"/>
                <a:tab pos="355600" algn="l"/>
              </a:tabLst>
            </a:pPr>
            <a:r>
              <a:rPr dirty="0">
                <a:latin typeface="Arial"/>
                <a:cs typeface="Arial"/>
              </a:rPr>
              <a:t>Tính </a:t>
            </a:r>
            <a:r>
              <a:rPr spc="-5" dirty="0">
                <a:latin typeface="Arial"/>
                <a:cs typeface="Arial"/>
              </a:rPr>
              <a:t>chất </a:t>
            </a:r>
            <a:r>
              <a:rPr dirty="0">
                <a:latin typeface="Arial"/>
                <a:cs typeface="Arial"/>
              </a:rPr>
              <a:t>của </a:t>
            </a:r>
            <a:r>
              <a:rPr spc="-5" dirty="0">
                <a:latin typeface="Arial"/>
                <a:cs typeface="Arial"/>
              </a:rPr>
              <a:t>tham </a:t>
            </a:r>
            <a:r>
              <a:rPr dirty="0">
                <a:latin typeface="Arial"/>
                <a:cs typeface="Arial"/>
              </a:rPr>
              <a:t>số= tính </a:t>
            </a:r>
            <a:r>
              <a:rPr spc="-5" dirty="0">
                <a:latin typeface="Arial"/>
                <a:cs typeface="Arial"/>
              </a:rPr>
              <a:t>chất </a:t>
            </a:r>
            <a:r>
              <a:rPr dirty="0">
                <a:latin typeface="Arial"/>
                <a:cs typeface="Arial"/>
              </a:rPr>
              <a:t>của </a:t>
            </a:r>
            <a:r>
              <a:rPr spc="-5" dirty="0">
                <a:latin typeface="Arial"/>
                <a:cs typeface="Arial"/>
              </a:rPr>
              <a:t>đối</a:t>
            </a:r>
            <a:r>
              <a:rPr spc="-25" dirty="0">
                <a:latin typeface="Arial"/>
                <a:cs typeface="Arial"/>
              </a:rPr>
              <a:t> </a:t>
            </a:r>
            <a:r>
              <a:rPr dirty="0">
                <a:latin typeface="Arial"/>
                <a:cs typeface="Arial"/>
              </a:rPr>
              <a:t>số</a:t>
            </a:r>
          </a:p>
          <a:p>
            <a:pPr marL="355600" indent="-342900">
              <a:spcBef>
                <a:spcPts val="434"/>
              </a:spcBef>
              <a:buChar char="•"/>
              <a:tabLst>
                <a:tab pos="354965" algn="l"/>
                <a:tab pos="355600" algn="l"/>
              </a:tabLst>
            </a:pPr>
            <a:r>
              <a:rPr spc="-5" dirty="0">
                <a:latin typeface="Arial"/>
                <a:cs typeface="Arial"/>
              </a:rPr>
              <a:t>Đơn </a:t>
            </a:r>
            <a:r>
              <a:rPr dirty="0">
                <a:latin typeface="Arial"/>
                <a:cs typeface="Arial"/>
              </a:rPr>
              <a:t>vị của </a:t>
            </a:r>
            <a:r>
              <a:rPr spc="-5" dirty="0">
                <a:latin typeface="Arial"/>
                <a:cs typeface="Arial"/>
              </a:rPr>
              <a:t>tham </a:t>
            </a:r>
            <a:r>
              <a:rPr dirty="0">
                <a:latin typeface="Arial"/>
                <a:cs typeface="Arial"/>
              </a:rPr>
              <a:t>số= </a:t>
            </a:r>
            <a:r>
              <a:rPr spc="-5" dirty="0">
                <a:latin typeface="Arial"/>
                <a:cs typeface="Arial"/>
              </a:rPr>
              <a:t>đơn </a:t>
            </a:r>
            <a:r>
              <a:rPr dirty="0">
                <a:latin typeface="Arial"/>
                <a:cs typeface="Arial"/>
              </a:rPr>
              <a:t>vị của </a:t>
            </a:r>
            <a:r>
              <a:rPr spc="-5" dirty="0">
                <a:latin typeface="Arial"/>
                <a:cs typeface="Arial"/>
              </a:rPr>
              <a:t>đối </a:t>
            </a:r>
            <a:r>
              <a:rPr dirty="0">
                <a:latin typeface="Arial"/>
                <a:cs typeface="Arial"/>
              </a:rPr>
              <a:t>số</a:t>
            </a:r>
          </a:p>
          <a:p>
            <a:pPr marL="355600" indent="-342900">
              <a:spcBef>
                <a:spcPts val="430"/>
              </a:spcBef>
              <a:buChar char="•"/>
              <a:tabLst>
                <a:tab pos="354965" algn="l"/>
                <a:tab pos="355600" algn="l"/>
              </a:tabLst>
            </a:pPr>
            <a:r>
              <a:rPr dirty="0">
                <a:latin typeface="Arial"/>
                <a:cs typeface="Arial"/>
              </a:rPr>
              <a:t>Số </a:t>
            </a:r>
            <a:r>
              <a:rPr spc="-5" dirty="0">
                <a:latin typeface="Arial"/>
                <a:cs typeface="Arial"/>
              </a:rPr>
              <a:t>đối </a:t>
            </a:r>
            <a:r>
              <a:rPr dirty="0">
                <a:latin typeface="Arial"/>
                <a:cs typeface="Arial"/>
              </a:rPr>
              <a:t>số </a:t>
            </a:r>
            <a:r>
              <a:rPr spc="-10" dirty="0">
                <a:latin typeface="Arial"/>
                <a:cs typeface="Arial"/>
              </a:rPr>
              <a:t>được </a:t>
            </a:r>
            <a:r>
              <a:rPr spc="-5" dirty="0">
                <a:latin typeface="Arial"/>
                <a:cs typeface="Arial"/>
              </a:rPr>
              <a:t>truyền gọi module= </a:t>
            </a:r>
            <a:r>
              <a:rPr dirty="0">
                <a:latin typeface="Arial"/>
                <a:cs typeface="Arial"/>
              </a:rPr>
              <a:t>số các tham số </a:t>
            </a:r>
            <a:r>
              <a:rPr spc="-5" dirty="0">
                <a:latin typeface="Arial"/>
                <a:cs typeface="Arial"/>
              </a:rPr>
              <a:t>đầu </a:t>
            </a:r>
            <a:r>
              <a:rPr dirty="0">
                <a:latin typeface="Arial"/>
                <a:cs typeface="Arial"/>
              </a:rPr>
              <a:t>vào của</a:t>
            </a:r>
            <a:r>
              <a:rPr spc="-15" dirty="0">
                <a:latin typeface="Arial"/>
                <a:cs typeface="Arial"/>
              </a:rPr>
              <a:t> </a:t>
            </a:r>
            <a:r>
              <a:rPr spc="-5" dirty="0">
                <a:latin typeface="Arial"/>
                <a:cs typeface="Arial"/>
              </a:rPr>
              <a:t>module?</a:t>
            </a:r>
            <a:endParaRPr dirty="0">
              <a:latin typeface="Arial"/>
              <a:cs typeface="Arial"/>
            </a:endParaRPr>
          </a:p>
          <a:p>
            <a:pPr marL="355600" indent="-342900">
              <a:spcBef>
                <a:spcPts val="434"/>
              </a:spcBef>
              <a:buChar char="•"/>
              <a:tabLst>
                <a:tab pos="354965" algn="l"/>
                <a:tab pos="355600" algn="l"/>
              </a:tabLst>
            </a:pPr>
            <a:r>
              <a:rPr dirty="0">
                <a:latin typeface="Arial"/>
                <a:cs typeface="Arial"/>
              </a:rPr>
              <a:t>Thứ tự </a:t>
            </a:r>
            <a:r>
              <a:rPr spc="-5" dirty="0">
                <a:latin typeface="Arial"/>
                <a:cs typeface="Arial"/>
              </a:rPr>
              <a:t>truyền tham </a:t>
            </a:r>
            <a:r>
              <a:rPr dirty="0">
                <a:latin typeface="Arial"/>
                <a:cs typeface="Arial"/>
              </a:rPr>
              <a:t>số ko chính</a:t>
            </a:r>
            <a:r>
              <a:rPr spc="-5" dirty="0">
                <a:latin typeface="Arial"/>
                <a:cs typeface="Arial"/>
              </a:rPr>
              <a:t> </a:t>
            </a:r>
            <a:r>
              <a:rPr spc="-10" dirty="0">
                <a:latin typeface="Arial"/>
                <a:cs typeface="Arial"/>
              </a:rPr>
              <a:t>xác</a:t>
            </a:r>
            <a:endParaRPr dirty="0">
              <a:latin typeface="Arial"/>
              <a:cs typeface="Arial"/>
            </a:endParaRPr>
          </a:p>
          <a:p>
            <a:pPr marL="76200">
              <a:spcBef>
                <a:spcPts val="430"/>
              </a:spcBef>
            </a:pPr>
            <a:r>
              <a:rPr dirty="0">
                <a:latin typeface="Arial"/>
                <a:cs typeface="Arial"/>
              </a:rPr>
              <a:t>…</a:t>
            </a:r>
          </a:p>
          <a:p>
            <a:pPr marL="156210" indent="-144145">
              <a:spcBef>
                <a:spcPts val="434"/>
              </a:spcBef>
              <a:buChar char="•"/>
              <a:tabLst>
                <a:tab pos="156845" algn="l"/>
              </a:tabLst>
            </a:pPr>
            <a:r>
              <a:rPr spc="-5" dirty="0">
                <a:latin typeface="Arial"/>
                <a:cs typeface="Arial"/>
              </a:rPr>
              <a:t>Ví</a:t>
            </a:r>
            <a:r>
              <a:rPr spc="-10" dirty="0">
                <a:latin typeface="Arial"/>
                <a:cs typeface="Arial"/>
              </a:rPr>
              <a:t> dụ:</a:t>
            </a:r>
            <a:endParaRPr dirty="0">
              <a:latin typeface="Arial"/>
              <a:cs typeface="Arial"/>
            </a:endParaRPr>
          </a:p>
          <a:p>
            <a:pPr marL="12700" marR="4972050">
              <a:lnSpc>
                <a:spcPct val="120000"/>
              </a:lnSpc>
            </a:pPr>
            <a:r>
              <a:rPr dirty="0">
                <a:latin typeface="Arial"/>
                <a:cs typeface="Arial"/>
              </a:rPr>
              <a:t>String </a:t>
            </a:r>
            <a:r>
              <a:rPr spc="-5" dirty="0">
                <a:latin typeface="Arial"/>
                <a:cs typeface="Arial"/>
              </a:rPr>
              <a:t>calc_day(date d)</a:t>
            </a:r>
            <a:r>
              <a:rPr spc="-55" dirty="0">
                <a:latin typeface="Arial"/>
                <a:cs typeface="Arial"/>
              </a:rPr>
              <a:t> </a:t>
            </a:r>
            <a:r>
              <a:rPr dirty="0">
                <a:latin typeface="Arial"/>
                <a:cs typeface="Arial"/>
              </a:rPr>
              <a:t>{…}  </a:t>
            </a:r>
            <a:r>
              <a:rPr spc="-5" dirty="0">
                <a:latin typeface="Arial"/>
                <a:cs typeface="Arial"/>
              </a:rPr>
              <a:t>Void calc_day_test()</a:t>
            </a:r>
            <a:endParaRPr dirty="0">
              <a:latin typeface="Arial"/>
              <a:cs typeface="Arial"/>
            </a:endParaRPr>
          </a:p>
          <a:p>
            <a:pPr marL="12700">
              <a:spcBef>
                <a:spcPts val="430"/>
              </a:spcBef>
            </a:pPr>
            <a:r>
              <a:rPr dirty="0">
                <a:latin typeface="Arial"/>
                <a:cs typeface="Arial"/>
              </a:rPr>
              <a:t>{</a:t>
            </a:r>
          </a:p>
          <a:p>
            <a:pPr marL="927100" marR="6051550" indent="63500">
              <a:lnSpc>
                <a:spcPct val="120000"/>
              </a:lnSpc>
              <a:spcBef>
                <a:spcPts val="5"/>
              </a:spcBef>
            </a:pPr>
            <a:r>
              <a:rPr spc="-5" dirty="0">
                <a:latin typeface="Arial"/>
                <a:cs typeface="Arial"/>
              </a:rPr>
              <a:t>date </a:t>
            </a:r>
            <a:r>
              <a:rPr dirty="0">
                <a:latin typeface="Arial"/>
                <a:cs typeface="Arial"/>
              </a:rPr>
              <a:t>d;  </a:t>
            </a:r>
            <a:r>
              <a:rPr spc="-5" dirty="0">
                <a:latin typeface="Arial"/>
                <a:cs typeface="Arial"/>
              </a:rPr>
              <a:t>string</a:t>
            </a:r>
            <a:r>
              <a:rPr spc="-80" dirty="0">
                <a:latin typeface="Arial"/>
                <a:cs typeface="Arial"/>
              </a:rPr>
              <a:t> </a:t>
            </a:r>
            <a:r>
              <a:rPr dirty="0">
                <a:latin typeface="Arial"/>
                <a:cs typeface="Arial"/>
              </a:rPr>
              <a:t>s;</a:t>
            </a:r>
          </a:p>
          <a:p>
            <a:pPr marL="927100">
              <a:spcBef>
                <a:spcPts val="430"/>
              </a:spcBef>
            </a:pPr>
            <a:r>
              <a:rPr dirty="0">
                <a:latin typeface="Arial"/>
                <a:cs typeface="Arial"/>
              </a:rPr>
              <a:t>…</a:t>
            </a:r>
          </a:p>
          <a:p>
            <a:pPr marL="927100">
              <a:spcBef>
                <a:spcPts val="434"/>
              </a:spcBef>
            </a:pPr>
            <a:r>
              <a:rPr spc="-10" dirty="0">
                <a:latin typeface="Arial"/>
                <a:cs typeface="Arial"/>
              </a:rPr>
              <a:t>d= </a:t>
            </a:r>
            <a:r>
              <a:rPr spc="-5" dirty="0">
                <a:latin typeface="Arial"/>
                <a:cs typeface="Arial"/>
              </a:rPr>
              <a:t>calc_day(s);// truyền tham </a:t>
            </a:r>
            <a:r>
              <a:rPr dirty="0">
                <a:latin typeface="Arial"/>
                <a:cs typeface="Arial"/>
              </a:rPr>
              <a:t>số </a:t>
            </a:r>
            <a:r>
              <a:rPr spc="-5" dirty="0">
                <a:latin typeface="Arial"/>
                <a:cs typeface="Arial"/>
              </a:rPr>
              <a:t>ko chính</a:t>
            </a:r>
            <a:r>
              <a:rPr spc="85" dirty="0">
                <a:latin typeface="Arial"/>
                <a:cs typeface="Arial"/>
              </a:rPr>
              <a:t> </a:t>
            </a:r>
            <a:r>
              <a:rPr spc="-10" dirty="0">
                <a:latin typeface="Arial"/>
                <a:cs typeface="Arial"/>
              </a:rPr>
              <a:t>xác</a:t>
            </a:r>
            <a:endParaRPr dirty="0">
              <a:latin typeface="Arial"/>
              <a:cs typeface="Arial"/>
            </a:endParaRPr>
          </a:p>
          <a:p>
            <a:pPr marL="12700">
              <a:spcBef>
                <a:spcPts val="430"/>
              </a:spcBef>
            </a:pPr>
            <a:r>
              <a:rPr dirty="0">
                <a:latin typeface="Arial"/>
                <a:cs typeface="Arial"/>
              </a:rPr>
              <a:t>…</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b="0" spc="-5" dirty="0"/>
              <a:t>b. </a:t>
            </a:r>
            <a:r>
              <a:rPr b="0" dirty="0">
                <a:latin typeface="Arial"/>
                <a:cs typeface="Arial"/>
              </a:rPr>
              <a:t>Kiểm thử</a:t>
            </a:r>
            <a:r>
              <a:rPr b="0" spc="-95" dirty="0"/>
              <a:t> </a:t>
            </a:r>
            <a:r>
              <a:rPr b="0" dirty="0">
                <a:latin typeface="Arial"/>
                <a:cs typeface="Arial"/>
              </a:rPr>
              <a:t>vào/ra</a:t>
            </a:r>
          </a:p>
        </p:txBody>
      </p:sp>
      <p:sp>
        <p:nvSpPr>
          <p:cNvPr id="3" name="object 3"/>
          <p:cNvSpPr txBox="1"/>
          <p:nvPr/>
        </p:nvSpPr>
        <p:spPr>
          <a:xfrm>
            <a:off x="2850101" y="1343493"/>
            <a:ext cx="7421880" cy="4171014"/>
          </a:xfrm>
          <a:prstGeom prst="rect">
            <a:avLst/>
          </a:prstGeom>
        </p:spPr>
        <p:txBody>
          <a:bodyPr vert="horz" wrap="square" lIns="0" tIns="94615" rIns="0" bIns="0" rtlCol="0">
            <a:spAutoFit/>
          </a:bodyPr>
          <a:lstStyle/>
          <a:p>
            <a:pPr marL="355600" indent="-342900">
              <a:spcBef>
                <a:spcPts val="745"/>
              </a:spcBef>
              <a:buChar char="•"/>
              <a:tabLst>
                <a:tab pos="354965" algn="l"/>
                <a:tab pos="355600" algn="l"/>
              </a:tabLst>
            </a:pPr>
            <a:r>
              <a:rPr sz="2700" dirty="0">
                <a:latin typeface="Arial"/>
                <a:cs typeface="Arial"/>
              </a:rPr>
              <a:t>Kiểm thử các file, </a:t>
            </a:r>
            <a:r>
              <a:rPr sz="2700" spc="-5" dirty="0">
                <a:latin typeface="Arial"/>
                <a:cs typeface="Arial"/>
              </a:rPr>
              <a:t>bộ đệm, </a:t>
            </a:r>
            <a:r>
              <a:rPr sz="2700" dirty="0">
                <a:latin typeface="Arial"/>
                <a:cs typeface="Arial"/>
              </a:rPr>
              <a:t>các </a:t>
            </a:r>
            <a:r>
              <a:rPr sz="2700" spc="-5" dirty="0">
                <a:latin typeface="Arial"/>
                <a:cs typeface="Arial"/>
              </a:rPr>
              <a:t>lệnh đóng,</a:t>
            </a:r>
            <a:r>
              <a:rPr sz="2700" spc="-90" dirty="0">
                <a:latin typeface="Arial"/>
                <a:cs typeface="Arial"/>
              </a:rPr>
              <a:t> </a:t>
            </a:r>
            <a:r>
              <a:rPr sz="2700" spc="-10" dirty="0">
                <a:latin typeface="Arial"/>
                <a:cs typeface="Arial"/>
              </a:rPr>
              <a:t>mở</a:t>
            </a:r>
            <a:endParaRPr sz="2700" dirty="0">
              <a:latin typeface="Arial"/>
              <a:cs typeface="Arial"/>
            </a:endParaRPr>
          </a:p>
          <a:p>
            <a:pPr marL="355600" indent="-342900">
              <a:spcBef>
                <a:spcPts val="650"/>
              </a:spcBef>
              <a:buChar char="•"/>
              <a:tabLst>
                <a:tab pos="354965" algn="l"/>
                <a:tab pos="355600" algn="l"/>
              </a:tabLst>
            </a:pPr>
            <a:r>
              <a:rPr sz="2700" spc="-5" dirty="0">
                <a:latin typeface="Arial"/>
                <a:cs typeface="Arial"/>
              </a:rPr>
              <a:t>Khi </a:t>
            </a:r>
            <a:r>
              <a:rPr sz="2700" dirty="0">
                <a:latin typeface="Arial"/>
                <a:cs typeface="Arial"/>
              </a:rPr>
              <a:t>thực </a:t>
            </a:r>
            <a:r>
              <a:rPr sz="2700" spc="-5" dirty="0">
                <a:latin typeface="Arial"/>
                <a:cs typeface="Arial"/>
              </a:rPr>
              <a:t>hiện </a:t>
            </a:r>
            <a:r>
              <a:rPr sz="2700" dirty="0">
                <a:latin typeface="Arial"/>
                <a:cs typeface="Arial"/>
              </a:rPr>
              <a:t>kiểm thử vào/ ra cần xem</a:t>
            </a:r>
            <a:r>
              <a:rPr sz="2700" spc="-75" dirty="0">
                <a:latin typeface="Arial"/>
                <a:cs typeface="Arial"/>
              </a:rPr>
              <a:t> </a:t>
            </a:r>
            <a:r>
              <a:rPr sz="2700" spc="-5" dirty="0">
                <a:latin typeface="Arial"/>
                <a:cs typeface="Arial"/>
              </a:rPr>
              <a:t>xét:</a:t>
            </a:r>
            <a:endParaRPr sz="2700" dirty="0">
              <a:latin typeface="Arial"/>
              <a:cs typeface="Arial"/>
            </a:endParaRPr>
          </a:p>
          <a:p>
            <a:pPr marL="756285" lvl="1" indent="-287020">
              <a:spcBef>
                <a:spcPts val="610"/>
              </a:spcBef>
              <a:buChar char="–"/>
              <a:tabLst>
                <a:tab pos="756920" algn="l"/>
              </a:tabLst>
            </a:pPr>
            <a:r>
              <a:rPr sz="2500" spc="-5" dirty="0">
                <a:latin typeface="Arial"/>
                <a:cs typeface="Arial"/>
              </a:rPr>
              <a:t>Tính chất </a:t>
            </a:r>
            <a:r>
              <a:rPr sz="2500" dirty="0">
                <a:latin typeface="Arial"/>
                <a:cs typeface="Arial"/>
              </a:rPr>
              <a:t>của </a:t>
            </a:r>
            <a:r>
              <a:rPr sz="2500" spc="-5" dirty="0">
                <a:latin typeface="Arial"/>
                <a:cs typeface="Arial"/>
              </a:rPr>
              <a:t>các file có đúng đắn</a:t>
            </a:r>
            <a:r>
              <a:rPr sz="2500" spc="5" dirty="0">
                <a:latin typeface="Arial"/>
                <a:cs typeface="Arial"/>
              </a:rPr>
              <a:t> </a:t>
            </a:r>
            <a:r>
              <a:rPr sz="2500" spc="-10" dirty="0">
                <a:latin typeface="Arial"/>
                <a:cs typeface="Arial"/>
              </a:rPr>
              <a:t>ko?</a:t>
            </a:r>
            <a:endParaRPr sz="2500" dirty="0">
              <a:latin typeface="Arial"/>
              <a:cs typeface="Arial"/>
            </a:endParaRPr>
          </a:p>
          <a:p>
            <a:pPr marL="844550" lvl="1" indent="-375285">
              <a:spcBef>
                <a:spcPts val="600"/>
              </a:spcBef>
              <a:buChar char="–"/>
              <a:tabLst>
                <a:tab pos="844550" algn="l"/>
                <a:tab pos="845185" algn="l"/>
              </a:tabLst>
            </a:pPr>
            <a:r>
              <a:rPr sz="2500" spc="-10" dirty="0">
                <a:latin typeface="Arial"/>
                <a:cs typeface="Arial"/>
              </a:rPr>
              <a:t>Các </a:t>
            </a:r>
            <a:r>
              <a:rPr sz="2500" spc="-5" dirty="0">
                <a:latin typeface="Arial"/>
                <a:cs typeface="Arial"/>
              </a:rPr>
              <a:t>câu lệnh </a:t>
            </a:r>
            <a:r>
              <a:rPr sz="2500" spc="-10" dirty="0">
                <a:latin typeface="Arial"/>
                <a:cs typeface="Arial"/>
              </a:rPr>
              <a:t>OPEN/CLOSE </a:t>
            </a:r>
            <a:r>
              <a:rPr sz="2500" spc="-5" dirty="0">
                <a:latin typeface="Arial"/>
                <a:cs typeface="Arial"/>
              </a:rPr>
              <a:t>có đúng đắn</a:t>
            </a:r>
            <a:r>
              <a:rPr sz="2500" spc="5" dirty="0">
                <a:latin typeface="Arial"/>
                <a:cs typeface="Arial"/>
              </a:rPr>
              <a:t> </a:t>
            </a:r>
            <a:r>
              <a:rPr sz="2500" spc="-5" dirty="0">
                <a:latin typeface="Arial"/>
                <a:cs typeface="Arial"/>
              </a:rPr>
              <a:t>ko?</a:t>
            </a:r>
            <a:endParaRPr sz="2500" dirty="0">
              <a:latin typeface="Arial"/>
              <a:cs typeface="Arial"/>
            </a:endParaRPr>
          </a:p>
          <a:p>
            <a:pPr marL="844550" lvl="1" indent="-375285">
              <a:spcBef>
                <a:spcPts val="600"/>
              </a:spcBef>
              <a:buChar char="–"/>
              <a:tabLst>
                <a:tab pos="844550" algn="l"/>
                <a:tab pos="845185" algn="l"/>
              </a:tabLst>
            </a:pPr>
            <a:r>
              <a:rPr sz="2500" spc="-10" dirty="0">
                <a:latin typeface="Arial"/>
                <a:cs typeface="Arial"/>
              </a:rPr>
              <a:t>Đặc </a:t>
            </a:r>
            <a:r>
              <a:rPr sz="2500" spc="-5" dirty="0">
                <a:latin typeface="Arial"/>
                <a:cs typeface="Arial"/>
              </a:rPr>
              <a:t>tả </a:t>
            </a:r>
            <a:r>
              <a:rPr sz="2500" spc="25" dirty="0">
                <a:latin typeface="Arial"/>
                <a:cs typeface="Arial"/>
              </a:rPr>
              <a:t>hình </a:t>
            </a:r>
            <a:r>
              <a:rPr sz="2500" spc="-5" dirty="0">
                <a:latin typeface="Arial"/>
                <a:cs typeface="Arial"/>
              </a:rPr>
              <a:t>thức có đúng </a:t>
            </a:r>
            <a:r>
              <a:rPr sz="2500" spc="-10" dirty="0">
                <a:latin typeface="Arial"/>
                <a:cs typeface="Arial"/>
              </a:rPr>
              <a:t>đắn</a:t>
            </a:r>
            <a:r>
              <a:rPr sz="2500" spc="20" dirty="0">
                <a:latin typeface="Arial"/>
                <a:cs typeface="Arial"/>
              </a:rPr>
              <a:t> </a:t>
            </a:r>
            <a:r>
              <a:rPr sz="2500" spc="-5" dirty="0">
                <a:latin typeface="Arial"/>
                <a:cs typeface="Arial"/>
              </a:rPr>
              <a:t>ko?</a:t>
            </a:r>
            <a:endParaRPr sz="2500" dirty="0">
              <a:latin typeface="Arial"/>
              <a:cs typeface="Arial"/>
            </a:endParaRPr>
          </a:p>
          <a:p>
            <a:pPr marL="844550" lvl="1" indent="-375285">
              <a:spcBef>
                <a:spcPts val="605"/>
              </a:spcBef>
              <a:buChar char="–"/>
              <a:tabLst>
                <a:tab pos="844550" algn="l"/>
                <a:tab pos="845185" algn="l"/>
              </a:tabLst>
            </a:pPr>
            <a:r>
              <a:rPr sz="2500" spc="-5" dirty="0">
                <a:latin typeface="Arial"/>
                <a:cs typeface="Arial"/>
              </a:rPr>
              <a:t>Các file có mở trước khi sử dụng</a:t>
            </a:r>
            <a:r>
              <a:rPr sz="2500" spc="55" dirty="0">
                <a:latin typeface="Arial"/>
                <a:cs typeface="Arial"/>
              </a:rPr>
              <a:t> </a:t>
            </a:r>
            <a:r>
              <a:rPr sz="2500" spc="-5" dirty="0">
                <a:latin typeface="Arial"/>
                <a:cs typeface="Arial"/>
              </a:rPr>
              <a:t>ko?</a:t>
            </a:r>
            <a:endParaRPr sz="2500" dirty="0">
              <a:latin typeface="Arial"/>
              <a:cs typeface="Arial"/>
            </a:endParaRPr>
          </a:p>
          <a:p>
            <a:pPr marL="844550" lvl="1" indent="-375285">
              <a:spcBef>
                <a:spcPts val="600"/>
              </a:spcBef>
              <a:buChar char="–"/>
              <a:tabLst>
                <a:tab pos="844550" algn="l"/>
                <a:tab pos="845185" algn="l"/>
              </a:tabLst>
            </a:pPr>
            <a:r>
              <a:rPr sz="2500" spc="-10" dirty="0">
                <a:latin typeface="Arial"/>
                <a:cs typeface="Arial"/>
              </a:rPr>
              <a:t>Các </a:t>
            </a:r>
            <a:r>
              <a:rPr sz="2500" spc="-5" dirty="0">
                <a:latin typeface="Arial"/>
                <a:cs typeface="Arial"/>
              </a:rPr>
              <a:t>điều kiện end of file có </a:t>
            </a:r>
            <a:r>
              <a:rPr sz="2500" spc="-10" dirty="0">
                <a:latin typeface="Arial"/>
                <a:cs typeface="Arial"/>
              </a:rPr>
              <a:t>được </a:t>
            </a:r>
            <a:r>
              <a:rPr sz="2500" spc="-15" dirty="0">
                <a:latin typeface="Arial"/>
                <a:cs typeface="Arial"/>
              </a:rPr>
              <a:t>xử </a:t>
            </a:r>
            <a:r>
              <a:rPr sz="2500" spc="-5" dirty="0">
                <a:latin typeface="Arial"/>
                <a:cs typeface="Arial"/>
              </a:rPr>
              <a:t>lý</a:t>
            </a:r>
            <a:r>
              <a:rPr sz="2500" spc="105" dirty="0">
                <a:latin typeface="Arial"/>
                <a:cs typeface="Arial"/>
              </a:rPr>
              <a:t> </a:t>
            </a:r>
            <a:r>
              <a:rPr sz="2500" spc="-5" dirty="0">
                <a:latin typeface="Arial"/>
                <a:cs typeface="Arial"/>
              </a:rPr>
              <a:t>không?</a:t>
            </a:r>
            <a:endParaRPr sz="2500" dirty="0">
              <a:latin typeface="Arial"/>
              <a:cs typeface="Arial"/>
            </a:endParaRPr>
          </a:p>
          <a:p>
            <a:pPr marL="844550" lvl="1" indent="-375285">
              <a:spcBef>
                <a:spcPts val="600"/>
              </a:spcBef>
              <a:buChar char="–"/>
              <a:tabLst>
                <a:tab pos="844550" algn="l"/>
                <a:tab pos="845185" algn="l"/>
              </a:tabLst>
            </a:pPr>
            <a:r>
              <a:rPr sz="2500" spc="-10" dirty="0">
                <a:latin typeface="Arial"/>
                <a:cs typeface="Arial"/>
              </a:rPr>
              <a:t>Có </a:t>
            </a:r>
            <a:r>
              <a:rPr sz="2500" dirty="0">
                <a:latin typeface="Arial"/>
                <a:cs typeface="Arial"/>
              </a:rPr>
              <a:t>sai </a:t>
            </a:r>
            <a:r>
              <a:rPr sz="2500" spc="-5" dirty="0">
                <a:latin typeface="Arial"/>
                <a:cs typeface="Arial"/>
              </a:rPr>
              <a:t>văn bản </a:t>
            </a:r>
            <a:r>
              <a:rPr sz="2500" spc="-10" dirty="0">
                <a:latin typeface="Arial"/>
                <a:cs typeface="Arial"/>
              </a:rPr>
              <a:t>nào </a:t>
            </a:r>
            <a:r>
              <a:rPr sz="2500" spc="-5" dirty="0">
                <a:latin typeface="Arial"/>
                <a:cs typeface="Arial"/>
              </a:rPr>
              <a:t>trong thông tin</a:t>
            </a:r>
            <a:r>
              <a:rPr sz="2500" spc="20" dirty="0">
                <a:latin typeface="Arial"/>
                <a:cs typeface="Arial"/>
              </a:rPr>
              <a:t> </a:t>
            </a:r>
            <a:r>
              <a:rPr sz="2500" spc="-5" dirty="0">
                <a:latin typeface="Arial"/>
                <a:cs typeface="Arial"/>
              </a:rPr>
              <a:t>ra?</a:t>
            </a:r>
            <a:endParaRPr sz="2500" dirty="0">
              <a:latin typeface="Arial"/>
              <a:cs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b="0" dirty="0">
                <a:latin typeface="Arial"/>
                <a:cs typeface="Arial"/>
              </a:rPr>
              <a:t>c. Kiểm thử cấu trúc </a:t>
            </a:r>
            <a:r>
              <a:rPr b="0" spc="-5" dirty="0"/>
              <a:t>dữ liệu </a:t>
            </a:r>
            <a:r>
              <a:rPr b="0" dirty="0">
                <a:latin typeface="Arial"/>
                <a:cs typeface="Arial"/>
              </a:rPr>
              <a:t>cục</a:t>
            </a:r>
            <a:r>
              <a:rPr b="0" spc="-105" dirty="0"/>
              <a:t> </a:t>
            </a:r>
            <a:r>
              <a:rPr b="0" spc="-5" dirty="0"/>
              <a:t>bộ</a:t>
            </a:r>
          </a:p>
        </p:txBody>
      </p:sp>
      <p:sp>
        <p:nvSpPr>
          <p:cNvPr id="3" name="object 3"/>
          <p:cNvSpPr txBox="1"/>
          <p:nvPr/>
        </p:nvSpPr>
        <p:spPr>
          <a:xfrm>
            <a:off x="3068762" y="1475386"/>
            <a:ext cx="7539355" cy="4196080"/>
          </a:xfrm>
          <a:prstGeom prst="rect">
            <a:avLst/>
          </a:prstGeom>
        </p:spPr>
        <p:txBody>
          <a:bodyPr vert="horz" wrap="square" lIns="0" tIns="85725" rIns="0" bIns="0" rtlCol="0">
            <a:spAutoFit/>
          </a:bodyPr>
          <a:lstStyle/>
          <a:p>
            <a:pPr marL="355600" indent="-342900">
              <a:spcBef>
                <a:spcPts val="675"/>
              </a:spcBef>
              <a:buChar char="•"/>
              <a:tabLst>
                <a:tab pos="354965" algn="l"/>
                <a:tab pos="355600" algn="l"/>
              </a:tabLst>
            </a:pPr>
            <a:r>
              <a:rPr sz="2400" spc="-5" dirty="0">
                <a:latin typeface="Arial"/>
                <a:cs typeface="Arial"/>
              </a:rPr>
              <a:t>Kiểm </a:t>
            </a:r>
            <a:r>
              <a:rPr sz="2400" dirty="0">
                <a:latin typeface="Arial"/>
                <a:cs typeface="Arial"/>
              </a:rPr>
              <a:t>thử khai </a:t>
            </a:r>
            <a:r>
              <a:rPr sz="2400" spc="-5" dirty="0">
                <a:latin typeface="Arial"/>
                <a:cs typeface="Arial"/>
              </a:rPr>
              <a:t>báo </a:t>
            </a:r>
            <a:r>
              <a:rPr sz="2400" dirty="0">
                <a:latin typeface="Arial"/>
                <a:cs typeface="Arial"/>
              </a:rPr>
              <a:t>và sử </a:t>
            </a:r>
            <a:r>
              <a:rPr sz="2400" spc="-5" dirty="0">
                <a:latin typeface="Arial"/>
                <a:cs typeface="Arial"/>
              </a:rPr>
              <a:t>dụng</a:t>
            </a:r>
            <a:r>
              <a:rPr sz="2400" spc="15" dirty="0">
                <a:latin typeface="Arial"/>
                <a:cs typeface="Arial"/>
              </a:rPr>
              <a:t> </a:t>
            </a:r>
            <a:r>
              <a:rPr sz="2400" spc="-5" dirty="0">
                <a:latin typeface="Arial"/>
                <a:cs typeface="Arial"/>
              </a:rPr>
              <a:t>biến</a:t>
            </a:r>
            <a:endParaRPr sz="2400" dirty="0">
              <a:latin typeface="Arial"/>
              <a:cs typeface="Arial"/>
            </a:endParaRPr>
          </a:p>
          <a:p>
            <a:pPr marL="355600" marR="5080" indent="-342900">
              <a:spcBef>
                <a:spcPts val="575"/>
              </a:spcBef>
              <a:buChar char="•"/>
              <a:tabLst>
                <a:tab pos="354965" algn="l"/>
                <a:tab pos="355600" algn="l"/>
              </a:tabLst>
            </a:pPr>
            <a:r>
              <a:rPr sz="2400" spc="-5" dirty="0">
                <a:latin typeface="Arial"/>
                <a:cs typeface="Arial"/>
              </a:rPr>
              <a:t>Cấu </a:t>
            </a:r>
            <a:r>
              <a:rPr sz="2400" dirty="0">
                <a:latin typeface="Arial"/>
                <a:cs typeface="Arial"/>
              </a:rPr>
              <a:t>trúc </a:t>
            </a:r>
            <a:r>
              <a:rPr sz="2400" spc="-5" dirty="0">
                <a:latin typeface="Arial"/>
                <a:cs typeface="Arial"/>
              </a:rPr>
              <a:t>dữ liệu </a:t>
            </a:r>
            <a:r>
              <a:rPr sz="2400" dirty="0">
                <a:latin typeface="Arial"/>
                <a:cs typeface="Arial"/>
              </a:rPr>
              <a:t>cục </a:t>
            </a:r>
            <a:r>
              <a:rPr sz="2400" spc="-5" dirty="0">
                <a:latin typeface="Arial"/>
                <a:cs typeface="Arial"/>
              </a:rPr>
              <a:t>bộ </a:t>
            </a:r>
            <a:r>
              <a:rPr sz="2400" dirty="0">
                <a:latin typeface="Arial"/>
                <a:cs typeface="Arial"/>
              </a:rPr>
              <a:t>cho </a:t>
            </a:r>
            <a:r>
              <a:rPr sz="2400" spc="-5" dirty="0">
                <a:latin typeface="Arial"/>
                <a:cs typeface="Arial"/>
              </a:rPr>
              <a:t>module </a:t>
            </a:r>
            <a:r>
              <a:rPr sz="2400" dirty="0">
                <a:latin typeface="Arial"/>
                <a:cs typeface="Arial"/>
              </a:rPr>
              <a:t>có thể sai. </a:t>
            </a:r>
            <a:r>
              <a:rPr sz="2400" spc="40" dirty="0">
                <a:latin typeface="Arial"/>
                <a:cs typeface="Arial"/>
              </a:rPr>
              <a:t>Vì </a:t>
            </a:r>
            <a:r>
              <a:rPr sz="2400" dirty="0">
                <a:latin typeface="Arial"/>
                <a:cs typeface="Arial"/>
              </a:rPr>
              <a:t>thế  </a:t>
            </a:r>
            <a:r>
              <a:rPr sz="2400" spc="-5" dirty="0">
                <a:latin typeface="Arial"/>
                <a:cs typeface="Arial"/>
              </a:rPr>
              <a:t>thiết </a:t>
            </a:r>
            <a:r>
              <a:rPr sz="2400" dirty="0">
                <a:latin typeface="Arial"/>
                <a:cs typeface="Arial"/>
              </a:rPr>
              <a:t>kế các </a:t>
            </a:r>
            <a:r>
              <a:rPr sz="2400" spc="-5" dirty="0">
                <a:latin typeface="Arial"/>
                <a:cs typeface="Arial"/>
              </a:rPr>
              <a:t>kiểm </a:t>
            </a:r>
            <a:r>
              <a:rPr sz="2400" dirty="0">
                <a:latin typeface="Arial"/>
                <a:cs typeface="Arial"/>
              </a:rPr>
              <a:t>thử cần </a:t>
            </a:r>
            <a:r>
              <a:rPr sz="2400" spc="-5" dirty="0">
                <a:latin typeface="Arial"/>
                <a:cs typeface="Arial"/>
              </a:rPr>
              <a:t>làm lộ </a:t>
            </a:r>
            <a:r>
              <a:rPr sz="2400" dirty="0">
                <a:latin typeface="Arial"/>
                <a:cs typeface="Arial"/>
              </a:rPr>
              <a:t>ra các </a:t>
            </a:r>
            <a:r>
              <a:rPr sz="2400" spc="-10" dirty="0">
                <a:latin typeface="Arial"/>
                <a:cs typeface="Arial"/>
              </a:rPr>
              <a:t>loại </a:t>
            </a:r>
            <a:r>
              <a:rPr sz="2400" spc="-5" dirty="0">
                <a:latin typeface="Arial"/>
                <a:cs typeface="Arial"/>
              </a:rPr>
              <a:t>lỗi</a:t>
            </a:r>
            <a:r>
              <a:rPr sz="2400" spc="20" dirty="0">
                <a:latin typeface="Arial"/>
                <a:cs typeface="Arial"/>
              </a:rPr>
              <a:t> </a:t>
            </a:r>
            <a:r>
              <a:rPr sz="2400" spc="-5" dirty="0">
                <a:latin typeface="Arial"/>
                <a:cs typeface="Arial"/>
              </a:rPr>
              <a:t>sau:</a:t>
            </a:r>
            <a:endParaRPr sz="2400" dirty="0">
              <a:latin typeface="Arial"/>
              <a:cs typeface="Arial"/>
            </a:endParaRPr>
          </a:p>
          <a:p>
            <a:pPr marL="834390" lvl="1" indent="-364490">
              <a:spcBef>
                <a:spcPts val="525"/>
              </a:spcBef>
              <a:buChar char="–"/>
              <a:tabLst>
                <a:tab pos="833755" algn="l"/>
                <a:tab pos="834390" algn="l"/>
              </a:tabLst>
            </a:pPr>
            <a:r>
              <a:rPr sz="2200" spc="-10" dirty="0">
                <a:latin typeface="Arial"/>
                <a:cs typeface="Arial"/>
              </a:rPr>
              <a:t>Đánh </a:t>
            </a:r>
            <a:r>
              <a:rPr sz="2200" spc="-5" dirty="0">
                <a:latin typeface="Arial"/>
                <a:cs typeface="Arial"/>
              </a:rPr>
              <a:t>máy ko đúng hoặc ko nhất</a:t>
            </a:r>
            <a:r>
              <a:rPr sz="2200" spc="45" dirty="0">
                <a:latin typeface="Arial"/>
                <a:cs typeface="Arial"/>
              </a:rPr>
              <a:t> </a:t>
            </a:r>
            <a:r>
              <a:rPr sz="2200" spc="-10" dirty="0">
                <a:latin typeface="Arial"/>
                <a:cs typeface="Arial"/>
              </a:rPr>
              <a:t>quán?</a:t>
            </a:r>
            <a:endParaRPr sz="2200" dirty="0">
              <a:latin typeface="Arial"/>
              <a:cs typeface="Arial"/>
            </a:endParaRPr>
          </a:p>
          <a:p>
            <a:pPr marL="834390" lvl="1" indent="-364490">
              <a:spcBef>
                <a:spcPts val="530"/>
              </a:spcBef>
              <a:buChar char="–"/>
              <a:tabLst>
                <a:tab pos="833755" algn="l"/>
                <a:tab pos="834390" algn="l"/>
              </a:tabLst>
            </a:pPr>
            <a:r>
              <a:rPr sz="2200" spc="-5" dirty="0">
                <a:latin typeface="Arial"/>
                <a:cs typeface="Arial"/>
              </a:rPr>
              <a:t>Giá trị ngầm định hoặc giá trị khởi tạo</a:t>
            </a:r>
            <a:r>
              <a:rPr sz="2200" spc="25" dirty="0">
                <a:latin typeface="Arial"/>
                <a:cs typeface="Arial"/>
              </a:rPr>
              <a:t> </a:t>
            </a:r>
            <a:r>
              <a:rPr sz="2200" spc="-5" dirty="0">
                <a:latin typeface="Arial"/>
                <a:cs typeface="Arial"/>
              </a:rPr>
              <a:t>sai</a:t>
            </a:r>
            <a:endParaRPr sz="2200" dirty="0">
              <a:latin typeface="Arial"/>
              <a:cs typeface="Arial"/>
            </a:endParaRPr>
          </a:p>
          <a:p>
            <a:pPr marL="834390" lvl="1" indent="-364490">
              <a:spcBef>
                <a:spcPts val="525"/>
              </a:spcBef>
              <a:buChar char="–"/>
              <a:tabLst>
                <a:tab pos="833755" algn="l"/>
                <a:tab pos="834390" algn="l"/>
              </a:tabLst>
            </a:pPr>
            <a:r>
              <a:rPr sz="2200" spc="-5" dirty="0">
                <a:latin typeface="Arial"/>
                <a:cs typeface="Arial"/>
              </a:rPr>
              <a:t>Tên các </a:t>
            </a:r>
            <a:r>
              <a:rPr sz="2200" spc="-10" dirty="0">
                <a:latin typeface="Arial"/>
                <a:cs typeface="Arial"/>
              </a:rPr>
              <a:t>biến </a:t>
            </a:r>
            <a:r>
              <a:rPr sz="2200" spc="-5" dirty="0">
                <a:latin typeface="Arial"/>
                <a:cs typeface="Arial"/>
              </a:rPr>
              <a:t>ko đúng (sai chữ hoặc mất</a:t>
            </a:r>
            <a:r>
              <a:rPr sz="2200" spc="75" dirty="0">
                <a:latin typeface="Arial"/>
                <a:cs typeface="Arial"/>
              </a:rPr>
              <a:t> </a:t>
            </a:r>
            <a:r>
              <a:rPr sz="2200" spc="-5" dirty="0">
                <a:latin typeface="Arial"/>
                <a:cs typeface="Arial"/>
              </a:rPr>
              <a:t>chữ)</a:t>
            </a:r>
            <a:endParaRPr sz="2200" dirty="0">
              <a:latin typeface="Arial"/>
              <a:cs typeface="Arial"/>
            </a:endParaRPr>
          </a:p>
          <a:p>
            <a:pPr marL="834390" lvl="1" indent="-364490">
              <a:spcBef>
                <a:spcPts val="535"/>
              </a:spcBef>
              <a:buChar char="–"/>
              <a:tabLst>
                <a:tab pos="833755" algn="l"/>
                <a:tab pos="834390" algn="l"/>
              </a:tabLst>
            </a:pPr>
            <a:r>
              <a:rPr sz="2200" spc="-5" dirty="0">
                <a:latin typeface="Arial"/>
                <a:cs typeface="Arial"/>
              </a:rPr>
              <a:t>Kiểu dữ liệu không nhất</a:t>
            </a:r>
            <a:r>
              <a:rPr sz="2200" spc="5" dirty="0">
                <a:latin typeface="Arial"/>
                <a:cs typeface="Arial"/>
              </a:rPr>
              <a:t> </a:t>
            </a:r>
            <a:r>
              <a:rPr sz="2200" spc="-10" dirty="0">
                <a:latin typeface="Arial"/>
                <a:cs typeface="Arial"/>
              </a:rPr>
              <a:t>quán</a:t>
            </a:r>
            <a:endParaRPr sz="2200" dirty="0">
              <a:latin typeface="Arial"/>
              <a:cs typeface="Arial"/>
            </a:endParaRPr>
          </a:p>
          <a:p>
            <a:pPr marL="12700">
              <a:spcBef>
                <a:spcPts val="580"/>
              </a:spcBef>
            </a:pPr>
            <a:r>
              <a:rPr sz="2400" spc="-5" dirty="0">
                <a:latin typeface="Arial"/>
                <a:cs typeface="Arial"/>
              </a:rPr>
              <a:t>Vd:</a:t>
            </a:r>
            <a:endParaRPr sz="2400" dirty="0">
              <a:latin typeface="Arial"/>
              <a:cs typeface="Arial"/>
            </a:endParaRPr>
          </a:p>
          <a:p>
            <a:pPr marL="12700">
              <a:spcBef>
                <a:spcPts val="575"/>
              </a:spcBef>
            </a:pPr>
            <a:r>
              <a:rPr sz="2400" spc="-5" dirty="0">
                <a:latin typeface="Arial"/>
                <a:cs typeface="Arial"/>
              </a:rPr>
              <a:t>int</a:t>
            </a:r>
            <a:r>
              <a:rPr sz="2400" dirty="0">
                <a:latin typeface="Arial"/>
                <a:cs typeface="Arial"/>
              </a:rPr>
              <a:t> i;</a:t>
            </a:r>
          </a:p>
          <a:p>
            <a:pPr marL="12700">
              <a:spcBef>
                <a:spcPts val="575"/>
              </a:spcBef>
            </a:pPr>
            <a:r>
              <a:rPr sz="2400" dirty="0">
                <a:latin typeface="Arial"/>
                <a:cs typeface="Arial"/>
              </a:rPr>
              <a:t>d= </a:t>
            </a:r>
            <a:r>
              <a:rPr sz="2400" spc="-5" dirty="0">
                <a:latin typeface="Arial"/>
                <a:cs typeface="Arial"/>
              </a:rPr>
              <a:t>i*10; </a:t>
            </a:r>
            <a:r>
              <a:rPr sz="2400" dirty="0">
                <a:latin typeface="Arial"/>
                <a:cs typeface="Arial"/>
              </a:rPr>
              <a:t>// </a:t>
            </a:r>
            <a:r>
              <a:rPr sz="2400" spc="-5" dirty="0">
                <a:latin typeface="Arial"/>
                <a:cs typeface="Arial"/>
              </a:rPr>
              <a:t>lỗi </a:t>
            </a:r>
            <a:r>
              <a:rPr sz="2400" dirty="0">
                <a:latin typeface="Arial"/>
                <a:cs typeface="Arial"/>
              </a:rPr>
              <a:t>chưa </a:t>
            </a:r>
            <a:r>
              <a:rPr sz="2400" spc="-5" dirty="0">
                <a:latin typeface="Arial"/>
                <a:cs typeface="Arial"/>
              </a:rPr>
              <a:t>khai báo biến</a:t>
            </a:r>
            <a:r>
              <a:rPr sz="2400" spc="20" dirty="0">
                <a:latin typeface="Arial"/>
                <a:cs typeface="Arial"/>
              </a:rPr>
              <a:t> </a:t>
            </a:r>
            <a:r>
              <a:rPr sz="2400" dirty="0">
                <a:latin typeface="Arial"/>
                <a:cs typeface="Arial"/>
              </a:rPr>
              <a:t>d</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b="0" spc="-5" dirty="0"/>
              <a:t>d. </a:t>
            </a:r>
            <a:r>
              <a:rPr b="0" dirty="0">
                <a:latin typeface="Arial"/>
                <a:cs typeface="Arial"/>
              </a:rPr>
              <a:t>Kiểm thử về các xử</a:t>
            </a:r>
            <a:r>
              <a:rPr b="0" spc="-100" dirty="0"/>
              <a:t> </a:t>
            </a:r>
            <a:r>
              <a:rPr b="0" dirty="0">
                <a:latin typeface="Arial"/>
                <a:cs typeface="Arial"/>
              </a:rPr>
              <a:t>lý</a:t>
            </a:r>
          </a:p>
        </p:txBody>
      </p:sp>
      <p:sp>
        <p:nvSpPr>
          <p:cNvPr id="3" name="object 3"/>
          <p:cNvSpPr txBox="1"/>
          <p:nvPr/>
        </p:nvSpPr>
        <p:spPr>
          <a:xfrm>
            <a:off x="2989249" y="1405813"/>
            <a:ext cx="7621905" cy="4159250"/>
          </a:xfrm>
          <a:prstGeom prst="rect">
            <a:avLst/>
          </a:prstGeom>
        </p:spPr>
        <p:txBody>
          <a:bodyPr vert="horz" wrap="square" lIns="0" tIns="85725" rIns="0" bIns="0" rtlCol="0">
            <a:spAutoFit/>
          </a:bodyPr>
          <a:lstStyle/>
          <a:p>
            <a:pPr marL="355600" indent="-342900">
              <a:spcBef>
                <a:spcPts val="675"/>
              </a:spcBef>
              <a:buChar char="•"/>
              <a:tabLst>
                <a:tab pos="354965" algn="l"/>
                <a:tab pos="355600" algn="l"/>
              </a:tabLst>
            </a:pPr>
            <a:r>
              <a:rPr sz="2400" spc="-5" dirty="0">
                <a:latin typeface="Arial"/>
                <a:cs typeface="Arial"/>
              </a:rPr>
              <a:t>Kiểm </a:t>
            </a:r>
            <a:r>
              <a:rPr sz="2400" dirty="0">
                <a:latin typeface="Arial"/>
                <a:cs typeface="Arial"/>
              </a:rPr>
              <a:t>thử các </a:t>
            </a:r>
            <a:r>
              <a:rPr sz="2400" spc="-5" dirty="0">
                <a:latin typeface="Arial"/>
                <a:cs typeface="Arial"/>
              </a:rPr>
              <a:t>phép </a:t>
            </a:r>
            <a:r>
              <a:rPr sz="2400" dirty="0">
                <a:latin typeface="Arial"/>
                <a:cs typeface="Arial"/>
              </a:rPr>
              <a:t>toán và tính </a:t>
            </a:r>
            <a:r>
              <a:rPr sz="2400" spc="-5" dirty="0">
                <a:latin typeface="Arial"/>
                <a:cs typeface="Arial"/>
              </a:rPr>
              <a:t>đúng đắn </a:t>
            </a:r>
            <a:r>
              <a:rPr sz="2400" dirty="0">
                <a:latin typeface="Arial"/>
                <a:cs typeface="Arial"/>
              </a:rPr>
              <a:t>của kết</a:t>
            </a:r>
            <a:r>
              <a:rPr sz="2400" spc="-60" dirty="0">
                <a:latin typeface="Arial"/>
                <a:cs typeface="Arial"/>
              </a:rPr>
              <a:t> </a:t>
            </a:r>
            <a:r>
              <a:rPr sz="2400" spc="-5" dirty="0">
                <a:latin typeface="Arial"/>
                <a:cs typeface="Arial"/>
              </a:rPr>
              <a:t>quả</a:t>
            </a:r>
            <a:endParaRPr sz="2400" dirty="0">
              <a:latin typeface="Arial"/>
              <a:cs typeface="Arial"/>
            </a:endParaRPr>
          </a:p>
          <a:p>
            <a:pPr marL="355600" indent="-342900">
              <a:spcBef>
                <a:spcPts val="575"/>
              </a:spcBef>
              <a:buChar char="•"/>
              <a:tabLst>
                <a:tab pos="354965" algn="l"/>
                <a:tab pos="355600" algn="l"/>
              </a:tabLst>
            </a:pPr>
            <a:r>
              <a:rPr sz="2400" spc="-5" dirty="0">
                <a:latin typeface="Arial"/>
                <a:cs typeface="Arial"/>
              </a:rPr>
              <a:t>Cần lưu </a:t>
            </a:r>
            <a:r>
              <a:rPr sz="2400" dirty="0">
                <a:latin typeface="Arial"/>
                <a:cs typeface="Arial"/>
              </a:rPr>
              <a:t>ý các sai về </a:t>
            </a:r>
            <a:r>
              <a:rPr sz="2400" spc="20" dirty="0">
                <a:latin typeface="Arial"/>
                <a:cs typeface="Arial"/>
              </a:rPr>
              <a:t>trình </a:t>
            </a:r>
            <a:r>
              <a:rPr sz="2400" dirty="0">
                <a:latin typeface="Arial"/>
                <a:cs typeface="Arial"/>
              </a:rPr>
              <a:t>tự, </a:t>
            </a:r>
            <a:r>
              <a:rPr sz="2400" spc="-5" dirty="0">
                <a:latin typeface="Arial"/>
                <a:cs typeface="Arial"/>
              </a:rPr>
              <a:t>độ </a:t>
            </a:r>
            <a:r>
              <a:rPr sz="2400" dirty="0">
                <a:latin typeface="Arial"/>
                <a:cs typeface="Arial"/>
              </a:rPr>
              <a:t>chính</a:t>
            </a:r>
            <a:r>
              <a:rPr sz="2400" spc="-55" dirty="0">
                <a:latin typeface="Arial"/>
                <a:cs typeface="Arial"/>
              </a:rPr>
              <a:t> </a:t>
            </a:r>
            <a:r>
              <a:rPr sz="2400" spc="-10" dirty="0">
                <a:latin typeface="Arial"/>
                <a:cs typeface="Arial"/>
              </a:rPr>
              <a:t>xác:</a:t>
            </a:r>
            <a:endParaRPr sz="2400" dirty="0">
              <a:latin typeface="Arial"/>
              <a:cs typeface="Arial"/>
            </a:endParaRPr>
          </a:p>
          <a:p>
            <a:pPr marL="834390" lvl="1" indent="-364490">
              <a:spcBef>
                <a:spcPts val="525"/>
              </a:spcBef>
              <a:buChar char="–"/>
              <a:tabLst>
                <a:tab pos="833755" algn="l"/>
                <a:tab pos="834390" algn="l"/>
              </a:tabLst>
            </a:pPr>
            <a:r>
              <a:rPr sz="2200" spc="-5" dirty="0">
                <a:latin typeface="Arial"/>
                <a:cs typeface="Arial"/>
              </a:rPr>
              <a:t>Thứ tự ưu tien các phép tính số</a:t>
            </a:r>
            <a:r>
              <a:rPr sz="2200" spc="45" dirty="0">
                <a:latin typeface="Arial"/>
                <a:cs typeface="Arial"/>
              </a:rPr>
              <a:t> </a:t>
            </a:r>
            <a:r>
              <a:rPr sz="2200" spc="-10" dirty="0">
                <a:latin typeface="Arial"/>
                <a:cs typeface="Arial"/>
              </a:rPr>
              <a:t>học</a:t>
            </a:r>
            <a:endParaRPr sz="2200" dirty="0">
              <a:latin typeface="Arial"/>
              <a:cs typeface="Arial"/>
            </a:endParaRPr>
          </a:p>
          <a:p>
            <a:pPr marL="834390" lvl="1" indent="-364490">
              <a:spcBef>
                <a:spcPts val="530"/>
              </a:spcBef>
              <a:buChar char="–"/>
              <a:tabLst>
                <a:tab pos="833755" algn="l"/>
                <a:tab pos="834390" algn="l"/>
              </a:tabLst>
            </a:pPr>
            <a:r>
              <a:rPr sz="2200" spc="-5" dirty="0">
                <a:latin typeface="Arial"/>
                <a:cs typeface="Arial"/>
              </a:rPr>
              <a:t>Sự nhất quán của các phép toán trộn</a:t>
            </a:r>
            <a:r>
              <a:rPr sz="2200" spc="50" dirty="0">
                <a:latin typeface="Arial"/>
                <a:cs typeface="Arial"/>
              </a:rPr>
              <a:t> </a:t>
            </a:r>
            <a:r>
              <a:rPr sz="2200" spc="-5" dirty="0">
                <a:latin typeface="Arial"/>
                <a:cs typeface="Arial"/>
              </a:rPr>
              <a:t>module</a:t>
            </a:r>
            <a:endParaRPr sz="2200" dirty="0">
              <a:latin typeface="Arial"/>
              <a:cs typeface="Arial"/>
            </a:endParaRPr>
          </a:p>
          <a:p>
            <a:pPr marL="834390" lvl="1" indent="-364490">
              <a:spcBef>
                <a:spcPts val="530"/>
              </a:spcBef>
              <a:buChar char="–"/>
              <a:tabLst>
                <a:tab pos="833755" algn="l"/>
                <a:tab pos="834390" algn="l"/>
              </a:tabLst>
            </a:pPr>
            <a:r>
              <a:rPr sz="2200" spc="-5" dirty="0">
                <a:latin typeface="Arial"/>
                <a:cs typeface="Arial"/>
              </a:rPr>
              <a:t>Khởi tạo/kết thúc không</a:t>
            </a:r>
            <a:r>
              <a:rPr sz="2200" spc="25" dirty="0">
                <a:latin typeface="Arial"/>
                <a:cs typeface="Arial"/>
              </a:rPr>
              <a:t> </a:t>
            </a:r>
            <a:r>
              <a:rPr sz="2200" spc="-5" dirty="0">
                <a:latin typeface="Arial"/>
                <a:cs typeface="Arial"/>
              </a:rPr>
              <a:t>đúng</a:t>
            </a:r>
            <a:endParaRPr sz="2200" dirty="0">
              <a:latin typeface="Arial"/>
              <a:cs typeface="Arial"/>
            </a:endParaRPr>
          </a:p>
          <a:p>
            <a:pPr marL="834390" lvl="1" indent="-364490">
              <a:spcBef>
                <a:spcPts val="525"/>
              </a:spcBef>
              <a:buChar char="–"/>
              <a:tabLst>
                <a:tab pos="833755" algn="l"/>
                <a:tab pos="834390" algn="l"/>
              </a:tabLst>
            </a:pPr>
            <a:r>
              <a:rPr sz="2200" spc="-10" dirty="0">
                <a:latin typeface="Arial"/>
                <a:cs typeface="Arial"/>
              </a:rPr>
              <a:t>Độ </a:t>
            </a:r>
            <a:r>
              <a:rPr sz="2200" spc="-5" dirty="0">
                <a:latin typeface="Arial"/>
                <a:cs typeface="Arial"/>
              </a:rPr>
              <a:t>chính xác của kết quả trả</a:t>
            </a:r>
            <a:r>
              <a:rPr sz="2200" spc="35" dirty="0">
                <a:latin typeface="Arial"/>
                <a:cs typeface="Arial"/>
              </a:rPr>
              <a:t> </a:t>
            </a:r>
            <a:r>
              <a:rPr sz="2200" spc="-5" dirty="0">
                <a:latin typeface="Arial"/>
                <a:cs typeface="Arial"/>
              </a:rPr>
              <a:t>về</a:t>
            </a:r>
            <a:endParaRPr sz="2200" dirty="0">
              <a:latin typeface="Arial"/>
              <a:cs typeface="Arial"/>
            </a:endParaRPr>
          </a:p>
          <a:p>
            <a:pPr marL="355600" indent="-342900">
              <a:spcBef>
                <a:spcPts val="585"/>
              </a:spcBef>
              <a:buChar char="•"/>
              <a:tabLst>
                <a:tab pos="354965" algn="l"/>
                <a:tab pos="355600" algn="l"/>
              </a:tabLst>
            </a:pPr>
            <a:r>
              <a:rPr sz="2400" dirty="0">
                <a:latin typeface="Arial"/>
                <a:cs typeface="Arial"/>
              </a:rPr>
              <a:t>Ví</a:t>
            </a:r>
            <a:r>
              <a:rPr sz="2400" spc="-15" dirty="0">
                <a:latin typeface="Arial"/>
                <a:cs typeface="Arial"/>
              </a:rPr>
              <a:t> </a:t>
            </a:r>
            <a:r>
              <a:rPr sz="2400" spc="-5" dirty="0">
                <a:latin typeface="Arial"/>
                <a:cs typeface="Arial"/>
              </a:rPr>
              <a:t>dụ:</a:t>
            </a:r>
            <a:endParaRPr sz="2400" dirty="0">
              <a:latin typeface="Arial"/>
              <a:cs typeface="Arial"/>
            </a:endParaRPr>
          </a:p>
          <a:p>
            <a:pPr marL="756285" lvl="1" indent="-287020">
              <a:spcBef>
                <a:spcPts val="525"/>
              </a:spcBef>
              <a:buChar char="–"/>
              <a:tabLst>
                <a:tab pos="756285" algn="l"/>
                <a:tab pos="756920" algn="l"/>
              </a:tabLst>
            </a:pPr>
            <a:r>
              <a:rPr sz="2200" dirty="0">
                <a:latin typeface="Arial"/>
                <a:cs typeface="Arial"/>
              </a:rPr>
              <a:t>Thực </a:t>
            </a:r>
            <a:r>
              <a:rPr sz="2200" spc="-5" dirty="0">
                <a:latin typeface="Arial"/>
                <a:cs typeface="Arial"/>
              </a:rPr>
              <a:t>hiện phép toán trên toán hạng ko phải là</a:t>
            </a:r>
            <a:r>
              <a:rPr sz="2200" spc="50" dirty="0">
                <a:latin typeface="Arial"/>
                <a:cs typeface="Arial"/>
              </a:rPr>
              <a:t> </a:t>
            </a:r>
            <a:r>
              <a:rPr sz="2200" spc="-10" dirty="0">
                <a:latin typeface="Arial"/>
                <a:cs typeface="Arial"/>
              </a:rPr>
              <a:t>số:</a:t>
            </a:r>
            <a:endParaRPr sz="2200" dirty="0">
              <a:latin typeface="Arial"/>
              <a:cs typeface="Arial"/>
            </a:endParaRPr>
          </a:p>
          <a:p>
            <a:pPr marL="756285" lvl="1" indent="-287020">
              <a:spcBef>
                <a:spcPts val="525"/>
              </a:spcBef>
              <a:buChar char="–"/>
              <a:tabLst>
                <a:tab pos="756285" algn="l"/>
                <a:tab pos="756920" algn="l"/>
              </a:tabLst>
            </a:pPr>
            <a:r>
              <a:rPr sz="2200" spc="-5" dirty="0">
                <a:latin typeface="Arial"/>
                <a:cs typeface="Arial"/>
              </a:rPr>
              <a:t>String s1,</a:t>
            </a:r>
            <a:r>
              <a:rPr sz="2200" spc="5" dirty="0">
                <a:latin typeface="Arial"/>
                <a:cs typeface="Arial"/>
              </a:rPr>
              <a:t> </a:t>
            </a:r>
            <a:r>
              <a:rPr sz="2200" dirty="0">
                <a:latin typeface="Arial"/>
                <a:cs typeface="Arial"/>
              </a:rPr>
              <a:t>s2;</a:t>
            </a:r>
          </a:p>
          <a:p>
            <a:pPr marL="756285" lvl="1" indent="-287020">
              <a:spcBef>
                <a:spcPts val="530"/>
              </a:spcBef>
              <a:buChar char="–"/>
              <a:tabLst>
                <a:tab pos="756285" algn="l"/>
                <a:tab pos="756920" algn="l"/>
              </a:tabLst>
            </a:pPr>
            <a:r>
              <a:rPr sz="2200" spc="-5" dirty="0">
                <a:latin typeface="Arial"/>
                <a:cs typeface="Arial"/>
              </a:rPr>
              <a:t>Int </a:t>
            </a:r>
            <a:r>
              <a:rPr sz="2200" dirty="0">
                <a:latin typeface="Arial"/>
                <a:cs typeface="Arial"/>
              </a:rPr>
              <a:t>ketqua=s1/s2;</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b="0" spc="-5" dirty="0"/>
              <a:t>e. </a:t>
            </a:r>
            <a:r>
              <a:rPr b="0" dirty="0">
                <a:latin typeface="Arial"/>
                <a:cs typeface="Arial"/>
              </a:rPr>
              <a:t>Kiểm thử các </a:t>
            </a:r>
            <a:r>
              <a:rPr b="0" spc="-5" dirty="0"/>
              <a:t>điều </a:t>
            </a:r>
            <a:r>
              <a:rPr b="0" dirty="0">
                <a:latin typeface="Arial"/>
                <a:cs typeface="Arial"/>
              </a:rPr>
              <a:t>kiện</a:t>
            </a:r>
            <a:r>
              <a:rPr b="0" spc="-90" dirty="0"/>
              <a:t> </a:t>
            </a:r>
            <a:r>
              <a:rPr b="0" spc="-5" dirty="0"/>
              <a:t>logic</a:t>
            </a:r>
          </a:p>
        </p:txBody>
      </p:sp>
      <p:sp>
        <p:nvSpPr>
          <p:cNvPr id="3" name="object 3"/>
          <p:cNvSpPr txBox="1"/>
          <p:nvPr/>
        </p:nvSpPr>
        <p:spPr>
          <a:xfrm>
            <a:off x="2815315" y="1510040"/>
            <a:ext cx="7972425" cy="4196715"/>
          </a:xfrm>
          <a:prstGeom prst="rect">
            <a:avLst/>
          </a:prstGeom>
        </p:spPr>
        <p:txBody>
          <a:bodyPr vert="horz" wrap="square" lIns="0" tIns="85725" rIns="0" bIns="0" rtlCol="0">
            <a:spAutoFit/>
          </a:bodyPr>
          <a:lstStyle/>
          <a:p>
            <a:pPr marL="355600" indent="-342900">
              <a:spcBef>
                <a:spcPts val="675"/>
              </a:spcBef>
              <a:buChar char="•"/>
              <a:tabLst>
                <a:tab pos="354965" algn="l"/>
                <a:tab pos="355600" algn="l"/>
              </a:tabLst>
            </a:pPr>
            <a:r>
              <a:rPr sz="2400" spc="-5" dirty="0">
                <a:latin typeface="Arial"/>
                <a:cs typeface="Arial"/>
              </a:rPr>
              <a:t>Các </a:t>
            </a:r>
            <a:r>
              <a:rPr sz="2400" dirty="0">
                <a:latin typeface="Arial"/>
                <a:cs typeface="Arial"/>
              </a:rPr>
              <a:t>sai </a:t>
            </a:r>
            <a:r>
              <a:rPr sz="2400" spc="-5" dirty="0">
                <a:latin typeface="Arial"/>
                <a:cs typeface="Arial"/>
              </a:rPr>
              <a:t>kiểu, </a:t>
            </a:r>
            <a:r>
              <a:rPr sz="2400" dirty="0">
                <a:latin typeface="Arial"/>
                <a:cs typeface="Arial"/>
              </a:rPr>
              <a:t>toán tử, </a:t>
            </a:r>
            <a:r>
              <a:rPr sz="2400" spc="-5" dirty="0">
                <a:latin typeface="Arial"/>
                <a:cs typeface="Arial"/>
              </a:rPr>
              <a:t>ngữ</a:t>
            </a:r>
            <a:r>
              <a:rPr sz="2400" spc="-15" dirty="0">
                <a:latin typeface="Arial"/>
                <a:cs typeface="Arial"/>
              </a:rPr>
              <a:t> </a:t>
            </a:r>
            <a:r>
              <a:rPr sz="2400" spc="-10" dirty="0">
                <a:latin typeface="Arial"/>
                <a:cs typeface="Arial"/>
              </a:rPr>
              <a:t>nghĩa:</a:t>
            </a:r>
            <a:endParaRPr sz="2400" dirty="0">
              <a:latin typeface="Arial"/>
              <a:cs typeface="Arial"/>
            </a:endParaRPr>
          </a:p>
          <a:p>
            <a:pPr marL="834390" lvl="1" indent="-364490">
              <a:spcBef>
                <a:spcPts val="525"/>
              </a:spcBef>
              <a:buChar char="–"/>
              <a:tabLst>
                <a:tab pos="833755" algn="l"/>
                <a:tab pos="834390" algn="l"/>
              </a:tabLst>
            </a:pPr>
            <a:r>
              <a:rPr sz="2200" spc="-5" dirty="0">
                <a:latin typeface="Arial"/>
                <a:cs typeface="Arial"/>
              </a:rPr>
              <a:t>So sánh các kiểu dữ liệu khác</a:t>
            </a:r>
            <a:r>
              <a:rPr sz="2200" spc="10" dirty="0">
                <a:latin typeface="Arial"/>
                <a:cs typeface="Arial"/>
              </a:rPr>
              <a:t> </a:t>
            </a:r>
            <a:r>
              <a:rPr sz="2200" spc="-5" dirty="0">
                <a:latin typeface="Arial"/>
                <a:cs typeface="Arial"/>
              </a:rPr>
              <a:t>nhau</a:t>
            </a:r>
            <a:endParaRPr sz="2200" dirty="0">
              <a:latin typeface="Arial"/>
              <a:cs typeface="Arial"/>
            </a:endParaRPr>
          </a:p>
          <a:p>
            <a:pPr marL="834390" lvl="1" indent="-364490">
              <a:spcBef>
                <a:spcPts val="530"/>
              </a:spcBef>
              <a:buChar char="–"/>
              <a:tabLst>
                <a:tab pos="833755" algn="l"/>
                <a:tab pos="834390" algn="l"/>
              </a:tabLst>
            </a:pPr>
            <a:r>
              <a:rPr sz="2200" spc="-5" dirty="0">
                <a:latin typeface="Arial"/>
                <a:cs typeface="Arial"/>
              </a:rPr>
              <a:t>Ưu tiên hoặc toán tử logic không đúng</a:t>
            </a:r>
            <a:r>
              <a:rPr sz="2200" spc="40" dirty="0">
                <a:latin typeface="Arial"/>
                <a:cs typeface="Arial"/>
              </a:rPr>
              <a:t> </a:t>
            </a:r>
            <a:r>
              <a:rPr sz="2200" spc="-5" dirty="0">
                <a:latin typeface="Arial"/>
                <a:cs typeface="Arial"/>
              </a:rPr>
              <a:t>đắn</a:t>
            </a:r>
            <a:endParaRPr sz="2200" dirty="0">
              <a:latin typeface="Arial"/>
              <a:cs typeface="Arial"/>
            </a:endParaRPr>
          </a:p>
          <a:p>
            <a:pPr marL="756285" marR="106045" lvl="1" indent="-287020">
              <a:spcBef>
                <a:spcPts val="530"/>
              </a:spcBef>
              <a:buFont typeface="Arial"/>
              <a:buChar char="–"/>
              <a:tabLst>
                <a:tab pos="833755" algn="l"/>
                <a:tab pos="834390" algn="l"/>
              </a:tabLst>
            </a:pPr>
            <a:r>
              <a:rPr dirty="0"/>
              <a:t>	</a:t>
            </a:r>
            <a:r>
              <a:rPr sz="2200" spc="-10" dirty="0">
                <a:latin typeface="Arial"/>
                <a:cs typeface="Arial"/>
              </a:rPr>
              <a:t>Dự </a:t>
            </a:r>
            <a:r>
              <a:rPr sz="2200" spc="-5" dirty="0">
                <a:latin typeface="Arial"/>
                <a:cs typeface="Arial"/>
              </a:rPr>
              <a:t>đoán một biểu thức so sánh, trong </a:t>
            </a:r>
            <a:r>
              <a:rPr sz="2200" dirty="0">
                <a:latin typeface="Arial"/>
                <a:cs typeface="Arial"/>
              </a:rPr>
              <a:t>khi </a:t>
            </a:r>
            <a:r>
              <a:rPr sz="2200" spc="-5" dirty="0">
                <a:latin typeface="Arial"/>
                <a:cs typeface="Arial"/>
              </a:rPr>
              <a:t>sai số làm cho  đẳng thức </a:t>
            </a:r>
            <a:r>
              <a:rPr sz="2400" spc="-5" dirty="0">
                <a:latin typeface="Arial"/>
                <a:cs typeface="Arial"/>
              </a:rPr>
              <a:t>không </a:t>
            </a:r>
            <a:r>
              <a:rPr sz="2400" dirty="0">
                <a:latin typeface="Arial"/>
                <a:cs typeface="Arial"/>
              </a:rPr>
              <a:t>chắc có</a:t>
            </a:r>
            <a:r>
              <a:rPr sz="2400" spc="25" dirty="0">
                <a:latin typeface="Arial"/>
                <a:cs typeface="Arial"/>
              </a:rPr>
              <a:t> </a:t>
            </a:r>
            <a:r>
              <a:rPr sz="2400" spc="-5" dirty="0">
                <a:latin typeface="Arial"/>
                <a:cs typeface="Arial"/>
              </a:rPr>
              <a:t>thực</a:t>
            </a:r>
            <a:endParaRPr sz="2400" dirty="0">
              <a:latin typeface="Arial"/>
              <a:cs typeface="Arial"/>
            </a:endParaRPr>
          </a:p>
          <a:p>
            <a:pPr marL="834390" lvl="1" indent="-364490">
              <a:spcBef>
                <a:spcPts val="525"/>
              </a:spcBef>
              <a:buChar char="–"/>
              <a:tabLst>
                <a:tab pos="833755" algn="l"/>
                <a:tab pos="834390" algn="l"/>
              </a:tabLst>
            </a:pPr>
            <a:r>
              <a:rPr sz="2200" spc="-10" dirty="0">
                <a:latin typeface="Arial"/>
                <a:cs typeface="Arial"/>
              </a:rPr>
              <a:t>Các </a:t>
            </a:r>
            <a:r>
              <a:rPr sz="2200" spc="-5" dirty="0">
                <a:latin typeface="Arial"/>
                <a:cs typeface="Arial"/>
              </a:rPr>
              <a:t>giá trị so sánh không đúng</a:t>
            </a:r>
            <a:r>
              <a:rPr sz="2200" spc="50" dirty="0">
                <a:latin typeface="Arial"/>
                <a:cs typeface="Arial"/>
              </a:rPr>
              <a:t> </a:t>
            </a:r>
            <a:r>
              <a:rPr sz="2200" spc="-10" dirty="0">
                <a:latin typeface="Arial"/>
                <a:cs typeface="Arial"/>
              </a:rPr>
              <a:t>đắn</a:t>
            </a:r>
            <a:endParaRPr sz="2200" dirty="0">
              <a:latin typeface="Arial"/>
              <a:cs typeface="Arial"/>
            </a:endParaRPr>
          </a:p>
          <a:p>
            <a:pPr marL="355600" indent="-342900">
              <a:spcBef>
                <a:spcPts val="585"/>
              </a:spcBef>
              <a:buChar char="•"/>
              <a:tabLst>
                <a:tab pos="354965" algn="l"/>
                <a:tab pos="355600" algn="l"/>
              </a:tabLst>
            </a:pPr>
            <a:r>
              <a:rPr sz="2400" dirty="0">
                <a:latin typeface="Arial"/>
                <a:cs typeface="Arial"/>
              </a:rPr>
              <a:t>Ví</a:t>
            </a:r>
            <a:r>
              <a:rPr sz="2400" spc="-15" dirty="0">
                <a:latin typeface="Arial"/>
                <a:cs typeface="Arial"/>
              </a:rPr>
              <a:t> </a:t>
            </a:r>
            <a:r>
              <a:rPr sz="2400" spc="-5" dirty="0">
                <a:latin typeface="Arial"/>
                <a:cs typeface="Arial"/>
              </a:rPr>
              <a:t>dụ:</a:t>
            </a:r>
            <a:endParaRPr sz="2400" dirty="0">
              <a:latin typeface="Arial"/>
              <a:cs typeface="Arial"/>
            </a:endParaRPr>
          </a:p>
          <a:p>
            <a:pPr marL="927100">
              <a:spcBef>
                <a:spcPts val="575"/>
              </a:spcBef>
            </a:pPr>
            <a:r>
              <a:rPr sz="2400" spc="-5" dirty="0">
                <a:latin typeface="Arial"/>
                <a:cs typeface="Arial"/>
              </a:rPr>
              <a:t>int</a:t>
            </a:r>
            <a:r>
              <a:rPr sz="2400" spc="5" dirty="0">
                <a:latin typeface="Arial"/>
                <a:cs typeface="Arial"/>
              </a:rPr>
              <a:t> </a:t>
            </a:r>
            <a:r>
              <a:rPr sz="2400" spc="-5" dirty="0">
                <a:latin typeface="Arial"/>
                <a:cs typeface="Arial"/>
              </a:rPr>
              <a:t>ival;</a:t>
            </a:r>
            <a:endParaRPr sz="2400" dirty="0">
              <a:latin typeface="Arial"/>
              <a:cs typeface="Arial"/>
            </a:endParaRPr>
          </a:p>
          <a:p>
            <a:pPr marL="927100">
              <a:spcBef>
                <a:spcPts val="575"/>
              </a:spcBef>
            </a:pPr>
            <a:r>
              <a:rPr sz="2400" spc="-5" dirty="0">
                <a:latin typeface="Arial"/>
                <a:cs typeface="Arial"/>
              </a:rPr>
              <a:t>char</a:t>
            </a:r>
            <a:r>
              <a:rPr sz="2400" dirty="0">
                <a:latin typeface="Arial"/>
                <a:cs typeface="Arial"/>
              </a:rPr>
              <a:t> </a:t>
            </a:r>
            <a:r>
              <a:rPr sz="2400" spc="-5" dirty="0">
                <a:latin typeface="Arial"/>
                <a:cs typeface="Arial"/>
              </a:rPr>
              <a:t>sval[20];</a:t>
            </a:r>
            <a:endParaRPr sz="2400" dirty="0">
              <a:latin typeface="Arial"/>
              <a:cs typeface="Arial"/>
            </a:endParaRPr>
          </a:p>
          <a:p>
            <a:pPr marL="927100">
              <a:spcBef>
                <a:spcPts val="580"/>
              </a:spcBef>
            </a:pPr>
            <a:r>
              <a:rPr sz="2400" spc="-5" dirty="0">
                <a:latin typeface="Arial"/>
                <a:cs typeface="Arial"/>
              </a:rPr>
              <a:t>If(ival==sval) </a:t>
            </a:r>
            <a:r>
              <a:rPr sz="2400" dirty="0">
                <a:latin typeface="Arial"/>
                <a:cs typeface="Arial"/>
              </a:rPr>
              <a:t>{…} //So </a:t>
            </a:r>
            <a:r>
              <a:rPr sz="2400" spc="-5" dirty="0">
                <a:latin typeface="Arial"/>
                <a:cs typeface="Arial"/>
              </a:rPr>
              <a:t>sánh </a:t>
            </a:r>
            <a:r>
              <a:rPr sz="2400" dirty="0">
                <a:latin typeface="Arial"/>
                <a:cs typeface="Arial"/>
              </a:rPr>
              <a:t>2 </a:t>
            </a:r>
            <a:r>
              <a:rPr sz="2400" spc="-5" dirty="0">
                <a:latin typeface="Arial"/>
                <a:cs typeface="Arial"/>
              </a:rPr>
              <a:t>dữ liệu </a:t>
            </a:r>
            <a:r>
              <a:rPr sz="2400" dirty="0">
                <a:latin typeface="Arial"/>
                <a:cs typeface="Arial"/>
              </a:rPr>
              <a:t>ko tương</a:t>
            </a:r>
            <a:r>
              <a:rPr sz="2400" spc="10" dirty="0">
                <a:latin typeface="Arial"/>
                <a:cs typeface="Arial"/>
              </a:rPr>
              <a:t> </a:t>
            </a:r>
            <a:r>
              <a:rPr sz="2400" dirty="0">
                <a:latin typeface="Arial"/>
                <a:cs typeface="Arial"/>
              </a:rPr>
              <a:t>thích</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b="0" dirty="0">
                <a:latin typeface="Arial"/>
                <a:cs typeface="Arial"/>
              </a:rPr>
              <a:t>f. Kiểm thử sai tiềm</a:t>
            </a:r>
            <a:r>
              <a:rPr b="0" spc="-100" dirty="0"/>
              <a:t> </a:t>
            </a:r>
            <a:r>
              <a:rPr b="0" spc="-5" dirty="0"/>
              <a:t>ẩn</a:t>
            </a:r>
          </a:p>
        </p:txBody>
      </p:sp>
      <p:sp>
        <p:nvSpPr>
          <p:cNvPr id="3" name="object 3"/>
          <p:cNvSpPr txBox="1"/>
          <p:nvPr/>
        </p:nvSpPr>
        <p:spPr>
          <a:xfrm>
            <a:off x="3068763" y="1519980"/>
            <a:ext cx="7882255" cy="4159885"/>
          </a:xfrm>
          <a:prstGeom prst="rect">
            <a:avLst/>
          </a:prstGeom>
        </p:spPr>
        <p:txBody>
          <a:bodyPr vert="horz" wrap="square" lIns="0" tIns="85725" rIns="0" bIns="0" rtlCol="0">
            <a:spAutoFit/>
          </a:bodyPr>
          <a:lstStyle/>
          <a:p>
            <a:pPr marL="355600" indent="-342900">
              <a:spcBef>
                <a:spcPts val="675"/>
              </a:spcBef>
              <a:buChar char="•"/>
              <a:tabLst>
                <a:tab pos="354965" algn="l"/>
                <a:tab pos="355600" algn="l"/>
              </a:tabLst>
            </a:pPr>
            <a:r>
              <a:rPr sz="2400" spc="-5" dirty="0">
                <a:latin typeface="Arial"/>
                <a:cs typeface="Arial"/>
              </a:rPr>
              <a:t>Các </a:t>
            </a:r>
            <a:r>
              <a:rPr sz="2400" dirty="0">
                <a:latin typeface="Arial"/>
                <a:cs typeface="Arial"/>
              </a:rPr>
              <a:t>sai tiềm </a:t>
            </a:r>
            <a:r>
              <a:rPr sz="2400" spc="-5" dirty="0">
                <a:latin typeface="Arial"/>
                <a:cs typeface="Arial"/>
              </a:rPr>
              <a:t>ẩn </a:t>
            </a:r>
            <a:r>
              <a:rPr sz="2400" dirty="0">
                <a:latin typeface="Arial"/>
                <a:cs typeface="Arial"/>
              </a:rPr>
              <a:t>cần </a:t>
            </a:r>
            <a:r>
              <a:rPr sz="2400" spc="-5" dirty="0">
                <a:latin typeface="Arial"/>
                <a:cs typeface="Arial"/>
              </a:rPr>
              <a:t>được xem </a:t>
            </a:r>
            <a:r>
              <a:rPr sz="2400" spc="-10" dirty="0">
                <a:latin typeface="Arial"/>
                <a:cs typeface="Arial"/>
              </a:rPr>
              <a:t>xét</a:t>
            </a:r>
            <a:r>
              <a:rPr sz="2400" spc="5" dirty="0">
                <a:latin typeface="Arial"/>
                <a:cs typeface="Arial"/>
              </a:rPr>
              <a:t> </a:t>
            </a:r>
            <a:r>
              <a:rPr sz="2400" spc="-5" dirty="0">
                <a:latin typeface="Arial"/>
                <a:cs typeface="Arial"/>
              </a:rPr>
              <a:t>là:</a:t>
            </a:r>
            <a:endParaRPr sz="2400">
              <a:latin typeface="Arial"/>
              <a:cs typeface="Arial"/>
            </a:endParaRPr>
          </a:p>
          <a:p>
            <a:pPr marL="834390" lvl="1" indent="-364490">
              <a:spcBef>
                <a:spcPts val="525"/>
              </a:spcBef>
              <a:buChar char="–"/>
              <a:tabLst>
                <a:tab pos="833755" algn="l"/>
                <a:tab pos="834390" algn="l"/>
              </a:tabLst>
            </a:pPr>
            <a:r>
              <a:rPr sz="2200" spc="-5" dirty="0">
                <a:latin typeface="Arial"/>
                <a:cs typeface="Arial"/>
              </a:rPr>
              <a:t>Mô tả sai(khó</a:t>
            </a:r>
            <a:r>
              <a:rPr sz="2200" spc="10" dirty="0">
                <a:latin typeface="Arial"/>
                <a:cs typeface="Arial"/>
              </a:rPr>
              <a:t> </a:t>
            </a:r>
            <a:r>
              <a:rPr sz="2200" spc="-10" dirty="0">
                <a:latin typeface="Arial"/>
                <a:cs typeface="Arial"/>
              </a:rPr>
              <a:t>hiểu)</a:t>
            </a:r>
            <a:endParaRPr sz="2200">
              <a:latin typeface="Arial"/>
              <a:cs typeface="Arial"/>
            </a:endParaRPr>
          </a:p>
          <a:p>
            <a:pPr marL="834390" lvl="1" indent="-364490">
              <a:spcBef>
                <a:spcPts val="530"/>
              </a:spcBef>
              <a:buChar char="–"/>
              <a:tabLst>
                <a:tab pos="833755" algn="l"/>
                <a:tab pos="834390" algn="l"/>
              </a:tabLst>
            </a:pPr>
            <a:r>
              <a:rPr sz="2200" spc="-5" dirty="0">
                <a:latin typeface="Arial"/>
                <a:cs typeface="Arial"/>
              </a:rPr>
              <a:t>Dữ liệu ghi không tương ứng với sai đã</a:t>
            </a:r>
            <a:r>
              <a:rPr sz="2200" spc="40" dirty="0">
                <a:latin typeface="Arial"/>
                <a:cs typeface="Arial"/>
              </a:rPr>
              <a:t> </a:t>
            </a:r>
            <a:r>
              <a:rPr sz="2200" spc="-5" dirty="0">
                <a:latin typeface="Arial"/>
                <a:cs typeface="Arial"/>
              </a:rPr>
              <a:t>gặp</a:t>
            </a:r>
            <a:endParaRPr sz="2200">
              <a:latin typeface="Arial"/>
              <a:cs typeface="Arial"/>
            </a:endParaRPr>
          </a:p>
          <a:p>
            <a:pPr marL="834390" lvl="1" indent="-364490">
              <a:spcBef>
                <a:spcPts val="530"/>
              </a:spcBef>
              <a:buChar char="–"/>
              <a:tabLst>
                <a:tab pos="833755" algn="l"/>
                <a:tab pos="834390" algn="l"/>
              </a:tabLst>
            </a:pPr>
            <a:r>
              <a:rPr sz="2200" spc="-10" dirty="0">
                <a:latin typeface="Arial"/>
                <a:cs typeface="Arial"/>
              </a:rPr>
              <a:t>Điều </a:t>
            </a:r>
            <a:r>
              <a:rPr sz="2200" spc="-5" dirty="0">
                <a:latin typeface="Arial"/>
                <a:cs typeface="Arial"/>
              </a:rPr>
              <a:t>kiện sai có trước </a:t>
            </a:r>
            <a:r>
              <a:rPr sz="2200" dirty="0">
                <a:latin typeface="Arial"/>
                <a:cs typeface="Arial"/>
              </a:rPr>
              <a:t>khi </a:t>
            </a:r>
            <a:r>
              <a:rPr sz="2200" spc="-10" dirty="0">
                <a:latin typeface="Arial"/>
                <a:cs typeface="Arial"/>
              </a:rPr>
              <a:t>xử </a:t>
            </a:r>
            <a:r>
              <a:rPr sz="2200" spc="-5" dirty="0">
                <a:latin typeface="Arial"/>
                <a:cs typeface="Arial"/>
              </a:rPr>
              <a:t>lý</a:t>
            </a:r>
            <a:r>
              <a:rPr sz="2200" spc="60" dirty="0">
                <a:latin typeface="Arial"/>
                <a:cs typeface="Arial"/>
              </a:rPr>
              <a:t> </a:t>
            </a:r>
            <a:r>
              <a:rPr sz="2200" spc="-5" dirty="0">
                <a:latin typeface="Arial"/>
                <a:cs typeface="Arial"/>
              </a:rPr>
              <a:t>sai</a:t>
            </a:r>
            <a:endParaRPr sz="2200">
              <a:latin typeface="Arial"/>
              <a:cs typeface="Arial"/>
            </a:endParaRPr>
          </a:p>
          <a:p>
            <a:pPr marL="834390" lvl="1" indent="-364490">
              <a:spcBef>
                <a:spcPts val="525"/>
              </a:spcBef>
              <a:buChar char="–"/>
              <a:tabLst>
                <a:tab pos="833755" algn="l"/>
                <a:tab pos="834390" algn="l"/>
              </a:tabLst>
            </a:pPr>
            <a:r>
              <a:rPr sz="2200" spc="-15" dirty="0">
                <a:latin typeface="Arial"/>
                <a:cs typeface="Arial"/>
              </a:rPr>
              <a:t>Xử </a:t>
            </a:r>
            <a:r>
              <a:rPr sz="2200" spc="-5" dirty="0">
                <a:latin typeface="Arial"/>
                <a:cs typeface="Arial"/>
              </a:rPr>
              <a:t>lý điều kiện ngoại lệ là không đúng</a:t>
            </a:r>
            <a:r>
              <a:rPr sz="2200" spc="45" dirty="0">
                <a:latin typeface="Arial"/>
                <a:cs typeface="Arial"/>
              </a:rPr>
              <a:t> </a:t>
            </a:r>
            <a:r>
              <a:rPr sz="2200" spc="-10" dirty="0">
                <a:latin typeface="Arial"/>
                <a:cs typeface="Arial"/>
              </a:rPr>
              <a:t>đắn</a:t>
            </a:r>
            <a:endParaRPr sz="2200">
              <a:latin typeface="Arial"/>
              <a:cs typeface="Arial"/>
            </a:endParaRPr>
          </a:p>
          <a:p>
            <a:pPr marL="834390" lvl="1" indent="-364490">
              <a:spcBef>
                <a:spcPts val="530"/>
              </a:spcBef>
              <a:buChar char="–"/>
              <a:tabLst>
                <a:tab pos="833755" algn="l"/>
                <a:tab pos="834390" algn="l"/>
              </a:tabLst>
            </a:pPr>
            <a:r>
              <a:rPr sz="2200" spc="-5" dirty="0">
                <a:latin typeface="Arial"/>
                <a:cs typeface="Arial"/>
              </a:rPr>
              <a:t>Mô tả sai không cung cấp đủ thông tin để trợ giúp định</a:t>
            </a:r>
            <a:r>
              <a:rPr sz="2200" spc="65" dirty="0">
                <a:latin typeface="Arial"/>
                <a:cs typeface="Arial"/>
              </a:rPr>
              <a:t> </a:t>
            </a:r>
            <a:r>
              <a:rPr sz="2200" spc="-5" dirty="0">
                <a:latin typeface="Arial"/>
                <a:cs typeface="Arial"/>
              </a:rPr>
              <a:t>vị</a:t>
            </a:r>
            <a:endParaRPr sz="2200">
              <a:latin typeface="Arial"/>
              <a:cs typeface="Arial"/>
            </a:endParaRPr>
          </a:p>
          <a:p>
            <a:pPr marL="756285">
              <a:spcBef>
                <a:spcPts val="5"/>
              </a:spcBef>
            </a:pPr>
            <a:r>
              <a:rPr sz="2200" spc="-5" dirty="0">
                <a:latin typeface="Arial"/>
                <a:cs typeface="Arial"/>
              </a:rPr>
              <a:t>nguyên </a:t>
            </a:r>
            <a:r>
              <a:rPr sz="2400" spc="-5" dirty="0">
                <a:latin typeface="Arial"/>
                <a:cs typeface="Arial"/>
              </a:rPr>
              <a:t>nhân </a:t>
            </a:r>
            <a:r>
              <a:rPr sz="2400" dirty="0">
                <a:latin typeface="Arial"/>
                <a:cs typeface="Arial"/>
              </a:rPr>
              <a:t>của</a:t>
            </a:r>
            <a:r>
              <a:rPr sz="2400" spc="25" dirty="0">
                <a:latin typeface="Arial"/>
                <a:cs typeface="Arial"/>
              </a:rPr>
              <a:t> </a:t>
            </a:r>
            <a:r>
              <a:rPr sz="2400" dirty="0">
                <a:latin typeface="Arial"/>
                <a:cs typeface="Arial"/>
              </a:rPr>
              <a:t>sai</a:t>
            </a:r>
            <a:endParaRPr sz="2400">
              <a:latin typeface="Arial"/>
              <a:cs typeface="Arial"/>
            </a:endParaRPr>
          </a:p>
          <a:p>
            <a:pPr marL="355600" indent="-342900">
              <a:spcBef>
                <a:spcPts val="575"/>
              </a:spcBef>
              <a:buChar char="•"/>
              <a:tabLst>
                <a:tab pos="354965" algn="l"/>
                <a:tab pos="355600" algn="l"/>
              </a:tabLst>
            </a:pPr>
            <a:r>
              <a:rPr sz="2400" dirty="0">
                <a:latin typeface="Arial"/>
                <a:cs typeface="Arial"/>
              </a:rPr>
              <a:t>Ví</a:t>
            </a:r>
            <a:r>
              <a:rPr sz="2400" spc="-10" dirty="0">
                <a:latin typeface="Arial"/>
                <a:cs typeface="Arial"/>
              </a:rPr>
              <a:t> </a:t>
            </a:r>
            <a:r>
              <a:rPr sz="2400" spc="-5" dirty="0">
                <a:latin typeface="Arial"/>
                <a:cs typeface="Arial"/>
              </a:rPr>
              <a:t>dụ:</a:t>
            </a:r>
            <a:endParaRPr sz="2400">
              <a:latin typeface="Arial"/>
              <a:cs typeface="Arial"/>
            </a:endParaRPr>
          </a:p>
          <a:p>
            <a:pPr marL="927100">
              <a:spcBef>
                <a:spcPts val="580"/>
              </a:spcBef>
            </a:pPr>
            <a:r>
              <a:rPr sz="2400" dirty="0">
                <a:latin typeface="Arial"/>
                <a:cs typeface="Arial"/>
              </a:rPr>
              <a:t>If </a:t>
            </a:r>
            <a:r>
              <a:rPr sz="2400" spc="-5" dirty="0">
                <a:latin typeface="Arial"/>
                <a:cs typeface="Arial"/>
              </a:rPr>
              <a:t>(a&gt;0) </a:t>
            </a:r>
            <a:r>
              <a:rPr sz="2400" dirty="0">
                <a:latin typeface="Arial"/>
                <a:cs typeface="Arial"/>
              </a:rPr>
              <a:t>then</a:t>
            </a:r>
            <a:r>
              <a:rPr sz="2400" spc="-15" dirty="0">
                <a:latin typeface="Arial"/>
                <a:cs typeface="Arial"/>
              </a:rPr>
              <a:t> </a:t>
            </a:r>
            <a:r>
              <a:rPr sz="2400" dirty="0">
                <a:latin typeface="Arial"/>
                <a:cs typeface="Arial"/>
              </a:rPr>
              <a:t>{…}</a:t>
            </a:r>
            <a:endParaRPr sz="2400">
              <a:latin typeface="Arial"/>
              <a:cs typeface="Arial"/>
            </a:endParaRPr>
          </a:p>
          <a:p>
            <a:pPr marL="927100">
              <a:spcBef>
                <a:spcPts val="575"/>
              </a:spcBef>
            </a:pPr>
            <a:r>
              <a:rPr sz="2400" dirty="0">
                <a:latin typeface="Arial"/>
                <a:cs typeface="Arial"/>
              </a:rPr>
              <a:t>If (a=0) then {…} // </a:t>
            </a:r>
            <a:r>
              <a:rPr sz="2400" spc="-5" dirty="0">
                <a:latin typeface="Arial"/>
                <a:cs typeface="Arial"/>
              </a:rPr>
              <a:t>thiếu trường hợp </a:t>
            </a:r>
            <a:r>
              <a:rPr sz="2400" spc="-10" dirty="0">
                <a:latin typeface="Arial"/>
                <a:cs typeface="Arial"/>
              </a:rPr>
              <a:t>xét</a:t>
            </a:r>
            <a:r>
              <a:rPr sz="2400" spc="-50" dirty="0">
                <a:latin typeface="Arial"/>
                <a:cs typeface="Arial"/>
              </a:rPr>
              <a:t> </a:t>
            </a:r>
            <a:r>
              <a:rPr sz="2400" spc="-5" dirty="0">
                <a:latin typeface="Arial"/>
                <a:cs typeface="Arial"/>
              </a:rPr>
              <a:t>a&lt;0</a:t>
            </a:r>
            <a:endParaRPr sz="2400">
              <a:latin typeface="Arial"/>
              <a:cs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b="0" spc="-5" dirty="0"/>
              <a:t>g. </a:t>
            </a:r>
            <a:r>
              <a:rPr b="0" dirty="0">
                <a:latin typeface="Arial"/>
                <a:cs typeface="Arial"/>
              </a:rPr>
              <a:t>Kiểm thử các </a:t>
            </a:r>
            <a:r>
              <a:rPr b="0" spc="-5" dirty="0"/>
              <a:t>giá </a:t>
            </a:r>
            <a:r>
              <a:rPr b="0" dirty="0">
                <a:latin typeface="Arial"/>
                <a:cs typeface="Arial"/>
              </a:rPr>
              <a:t>trị</a:t>
            </a:r>
            <a:r>
              <a:rPr b="0" spc="-90" dirty="0"/>
              <a:t> </a:t>
            </a:r>
            <a:r>
              <a:rPr b="0" spc="-5" dirty="0"/>
              <a:t>biên</a:t>
            </a:r>
          </a:p>
        </p:txBody>
      </p:sp>
      <p:sp>
        <p:nvSpPr>
          <p:cNvPr id="3" name="object 3"/>
          <p:cNvSpPr txBox="1"/>
          <p:nvPr/>
        </p:nvSpPr>
        <p:spPr>
          <a:xfrm>
            <a:off x="2944523" y="1360412"/>
            <a:ext cx="7815580" cy="4525010"/>
          </a:xfrm>
          <a:prstGeom prst="rect">
            <a:avLst/>
          </a:prstGeom>
        </p:spPr>
        <p:txBody>
          <a:bodyPr vert="horz" wrap="square" lIns="0" tIns="85725" rIns="0" bIns="0" rtlCol="0">
            <a:spAutoFit/>
          </a:bodyPr>
          <a:lstStyle/>
          <a:p>
            <a:pPr marL="355600" indent="-342900">
              <a:spcBef>
                <a:spcPts val="675"/>
              </a:spcBef>
              <a:buChar char="•"/>
              <a:tabLst>
                <a:tab pos="354965" algn="l"/>
                <a:tab pos="355600" algn="l"/>
              </a:tabLst>
            </a:pPr>
            <a:r>
              <a:rPr sz="2400" spc="-5" dirty="0">
                <a:latin typeface="Arial"/>
                <a:cs typeface="Arial"/>
              </a:rPr>
              <a:t>Các </a:t>
            </a:r>
            <a:r>
              <a:rPr sz="2400" dirty="0">
                <a:latin typeface="Arial"/>
                <a:cs typeface="Arial"/>
              </a:rPr>
              <a:t>sai </a:t>
            </a:r>
            <a:r>
              <a:rPr sz="2400" spc="-5" dirty="0">
                <a:latin typeface="Arial"/>
                <a:cs typeface="Arial"/>
              </a:rPr>
              <a:t>biến, </a:t>
            </a:r>
            <a:r>
              <a:rPr sz="2400" dirty="0">
                <a:latin typeface="Arial"/>
                <a:cs typeface="Arial"/>
              </a:rPr>
              <a:t>số </a:t>
            </a:r>
            <a:r>
              <a:rPr sz="2400" spc="-5" dirty="0">
                <a:latin typeface="Arial"/>
                <a:cs typeface="Arial"/>
              </a:rPr>
              <a:t>vòng</a:t>
            </a:r>
            <a:r>
              <a:rPr sz="2400" spc="30" dirty="0">
                <a:latin typeface="Arial"/>
                <a:cs typeface="Arial"/>
              </a:rPr>
              <a:t> </a:t>
            </a:r>
            <a:r>
              <a:rPr sz="2400" spc="-10" dirty="0">
                <a:latin typeface="Arial"/>
                <a:cs typeface="Arial"/>
              </a:rPr>
              <a:t>lặp:</a:t>
            </a:r>
            <a:endParaRPr sz="2400" dirty="0">
              <a:latin typeface="Arial"/>
              <a:cs typeface="Arial"/>
            </a:endParaRPr>
          </a:p>
          <a:p>
            <a:pPr marL="756285" lvl="1" indent="-287020">
              <a:spcBef>
                <a:spcPts val="525"/>
              </a:spcBef>
              <a:buChar char="–"/>
              <a:tabLst>
                <a:tab pos="756285" algn="l"/>
                <a:tab pos="756920" algn="l"/>
              </a:tabLst>
            </a:pPr>
            <a:r>
              <a:rPr sz="2200" spc="-5" dirty="0">
                <a:latin typeface="Arial"/>
                <a:cs typeface="Arial"/>
              </a:rPr>
              <a:t>Vòng lặp không kết thúc hoặc kết thúc không chính</a:t>
            </a:r>
            <a:r>
              <a:rPr sz="2200" spc="5" dirty="0">
                <a:latin typeface="Arial"/>
                <a:cs typeface="Arial"/>
              </a:rPr>
              <a:t> </a:t>
            </a:r>
            <a:r>
              <a:rPr sz="2200" spc="-5" dirty="0">
                <a:latin typeface="Arial"/>
                <a:cs typeface="Arial"/>
              </a:rPr>
              <a:t>xác</a:t>
            </a:r>
            <a:endParaRPr sz="2200" dirty="0">
              <a:latin typeface="Arial"/>
              <a:cs typeface="Arial"/>
            </a:endParaRPr>
          </a:p>
          <a:p>
            <a:pPr marL="756285" lvl="1" indent="-287020">
              <a:spcBef>
                <a:spcPts val="530"/>
              </a:spcBef>
              <a:buChar char="–"/>
              <a:tabLst>
                <a:tab pos="756285" algn="l"/>
                <a:tab pos="756920" algn="l"/>
              </a:tabLst>
            </a:pPr>
            <a:r>
              <a:rPr sz="2200" spc="-5" dirty="0">
                <a:latin typeface="Arial"/>
                <a:cs typeface="Arial"/>
              </a:rPr>
              <a:t>Lặp </a:t>
            </a:r>
            <a:r>
              <a:rPr sz="2200" spc="-10" dirty="0">
                <a:latin typeface="Arial"/>
                <a:cs typeface="Arial"/>
              </a:rPr>
              <a:t>vô</a:t>
            </a:r>
            <a:r>
              <a:rPr sz="2200" spc="10" dirty="0">
                <a:latin typeface="Arial"/>
                <a:cs typeface="Arial"/>
              </a:rPr>
              <a:t> </a:t>
            </a:r>
            <a:r>
              <a:rPr sz="2200" spc="-10" dirty="0">
                <a:latin typeface="Arial"/>
                <a:cs typeface="Arial"/>
              </a:rPr>
              <a:t>hạn</a:t>
            </a:r>
            <a:endParaRPr sz="2200" dirty="0">
              <a:latin typeface="Arial"/>
              <a:cs typeface="Arial"/>
            </a:endParaRPr>
          </a:p>
          <a:p>
            <a:pPr marL="756285" lvl="1" indent="-287020">
              <a:spcBef>
                <a:spcPts val="530"/>
              </a:spcBef>
              <a:buChar char="–"/>
              <a:tabLst>
                <a:tab pos="756285" algn="l"/>
                <a:tab pos="756920" algn="l"/>
              </a:tabLst>
            </a:pPr>
            <a:r>
              <a:rPr sz="2200" spc="-5" dirty="0">
                <a:latin typeface="Arial"/>
                <a:cs typeface="Arial"/>
              </a:rPr>
              <a:t>Biến lặp bị thay </a:t>
            </a:r>
            <a:r>
              <a:rPr sz="2200" spc="-10" dirty="0">
                <a:latin typeface="Arial"/>
                <a:cs typeface="Arial"/>
              </a:rPr>
              <a:t>đổi </a:t>
            </a:r>
            <a:r>
              <a:rPr sz="2200" spc="-5" dirty="0">
                <a:latin typeface="Arial"/>
                <a:cs typeface="Arial"/>
              </a:rPr>
              <a:t>không chính</a:t>
            </a:r>
            <a:r>
              <a:rPr sz="2200" spc="25" dirty="0">
                <a:latin typeface="Arial"/>
                <a:cs typeface="Arial"/>
              </a:rPr>
              <a:t> </a:t>
            </a:r>
            <a:r>
              <a:rPr sz="2200" spc="-5" dirty="0">
                <a:latin typeface="Arial"/>
                <a:cs typeface="Arial"/>
              </a:rPr>
              <a:t>xác</a:t>
            </a:r>
            <a:endParaRPr sz="2200" dirty="0">
              <a:latin typeface="Arial"/>
              <a:cs typeface="Arial"/>
            </a:endParaRPr>
          </a:p>
          <a:p>
            <a:pPr marL="355600" indent="-342900">
              <a:spcBef>
                <a:spcPts val="580"/>
              </a:spcBef>
              <a:buChar char="•"/>
              <a:tabLst>
                <a:tab pos="354965" algn="l"/>
                <a:tab pos="355600" algn="l"/>
              </a:tabLst>
            </a:pPr>
            <a:r>
              <a:rPr sz="2400" spc="-5" dirty="0">
                <a:latin typeface="Arial"/>
                <a:cs typeface="Arial"/>
              </a:rPr>
              <a:t>Sai </a:t>
            </a:r>
            <a:r>
              <a:rPr sz="2400" dirty="0">
                <a:latin typeface="Arial"/>
                <a:cs typeface="Arial"/>
              </a:rPr>
              <a:t>ở các </a:t>
            </a:r>
            <a:r>
              <a:rPr sz="2400" spc="-10" dirty="0">
                <a:latin typeface="Arial"/>
                <a:cs typeface="Arial"/>
              </a:rPr>
              <a:t>biên:</a:t>
            </a:r>
            <a:endParaRPr sz="2400" dirty="0">
              <a:latin typeface="Arial"/>
              <a:cs typeface="Arial"/>
            </a:endParaRPr>
          </a:p>
          <a:p>
            <a:pPr marL="756285" marR="5080" lvl="1" indent="-287020">
              <a:spcBef>
                <a:spcPts val="525"/>
              </a:spcBef>
              <a:buChar char="–"/>
              <a:tabLst>
                <a:tab pos="756285" algn="l"/>
                <a:tab pos="756920" algn="l"/>
              </a:tabLst>
            </a:pPr>
            <a:r>
              <a:rPr sz="2200" spc="-5" dirty="0">
                <a:latin typeface="Arial"/>
                <a:cs typeface="Arial"/>
              </a:rPr>
              <a:t>Kiểm thử ở biên là nhiệm vụ cuối cùng của kiểm thử </a:t>
            </a:r>
            <a:r>
              <a:rPr sz="2200" spc="-10" dirty="0">
                <a:latin typeface="Arial"/>
                <a:cs typeface="Arial"/>
              </a:rPr>
              <a:t>đơn  </a:t>
            </a:r>
            <a:r>
              <a:rPr sz="2200" spc="-5" dirty="0">
                <a:latin typeface="Arial"/>
                <a:cs typeface="Arial"/>
              </a:rPr>
              <a:t>vị. </a:t>
            </a:r>
            <a:r>
              <a:rPr sz="2200" spc="-10" dirty="0">
                <a:latin typeface="Arial"/>
                <a:cs typeface="Arial"/>
              </a:rPr>
              <a:t>Các </a:t>
            </a:r>
            <a:r>
              <a:rPr sz="2200" spc="-5" dirty="0">
                <a:latin typeface="Arial"/>
                <a:cs typeface="Arial"/>
              </a:rPr>
              <a:t>giá trị ở b</a:t>
            </a:r>
            <a:r>
              <a:rPr sz="2400" spc="-5" dirty="0">
                <a:latin typeface="Arial"/>
                <a:cs typeface="Arial"/>
              </a:rPr>
              <a:t>iên </a:t>
            </a:r>
            <a:r>
              <a:rPr sz="2400" dirty="0">
                <a:latin typeface="Arial"/>
                <a:cs typeface="Arial"/>
              </a:rPr>
              <a:t>thường </a:t>
            </a:r>
            <a:r>
              <a:rPr sz="2400" spc="-5" dirty="0">
                <a:latin typeface="Arial"/>
                <a:cs typeface="Arial"/>
              </a:rPr>
              <a:t>hay gây </a:t>
            </a:r>
            <a:r>
              <a:rPr sz="2400" dirty="0">
                <a:latin typeface="Arial"/>
                <a:cs typeface="Arial"/>
              </a:rPr>
              <a:t>ra</a:t>
            </a:r>
            <a:r>
              <a:rPr sz="2400" spc="55" dirty="0">
                <a:latin typeface="Arial"/>
                <a:cs typeface="Arial"/>
              </a:rPr>
              <a:t> </a:t>
            </a:r>
            <a:r>
              <a:rPr sz="2400" spc="-10" dirty="0">
                <a:latin typeface="Arial"/>
                <a:cs typeface="Arial"/>
              </a:rPr>
              <a:t>lỗi.</a:t>
            </a:r>
            <a:endParaRPr sz="2400" dirty="0">
              <a:latin typeface="Arial"/>
              <a:cs typeface="Arial"/>
            </a:endParaRPr>
          </a:p>
          <a:p>
            <a:pPr marL="355600" indent="-342900">
              <a:spcBef>
                <a:spcPts val="580"/>
              </a:spcBef>
              <a:buChar char="•"/>
              <a:tabLst>
                <a:tab pos="354965" algn="l"/>
                <a:tab pos="355600" algn="l"/>
              </a:tabLst>
            </a:pPr>
            <a:r>
              <a:rPr sz="2400" spc="-5" dirty="0">
                <a:latin typeface="Arial"/>
                <a:cs typeface="Arial"/>
              </a:rPr>
              <a:t>VD:</a:t>
            </a:r>
            <a:endParaRPr sz="2400" dirty="0">
              <a:latin typeface="Arial"/>
              <a:cs typeface="Arial"/>
            </a:endParaRPr>
          </a:p>
          <a:p>
            <a:pPr marL="413384">
              <a:spcBef>
                <a:spcPts val="525"/>
              </a:spcBef>
            </a:pPr>
            <a:r>
              <a:rPr sz="2200" spc="-5" dirty="0">
                <a:latin typeface="Arial"/>
                <a:cs typeface="Arial"/>
              </a:rPr>
              <a:t>Int </a:t>
            </a:r>
            <a:r>
              <a:rPr sz="2200" dirty="0">
                <a:latin typeface="Arial"/>
                <a:cs typeface="Arial"/>
              </a:rPr>
              <a:t>i,j;</a:t>
            </a:r>
          </a:p>
          <a:p>
            <a:pPr marL="413384">
              <a:spcBef>
                <a:spcPts val="530"/>
              </a:spcBef>
            </a:pPr>
            <a:r>
              <a:rPr sz="2200" spc="-5" dirty="0">
                <a:latin typeface="Arial"/>
                <a:cs typeface="Arial"/>
              </a:rPr>
              <a:t>For</a:t>
            </a:r>
            <a:r>
              <a:rPr sz="2200" spc="5" dirty="0">
                <a:latin typeface="Arial"/>
                <a:cs typeface="Arial"/>
              </a:rPr>
              <a:t> </a:t>
            </a:r>
            <a:r>
              <a:rPr sz="2200" spc="-5" dirty="0">
                <a:latin typeface="Arial"/>
                <a:cs typeface="Arial"/>
              </a:rPr>
              <a:t>(i=1;i&lt;=10,i++)</a:t>
            </a:r>
            <a:endParaRPr sz="2200" dirty="0">
              <a:latin typeface="Arial"/>
              <a:cs typeface="Arial"/>
            </a:endParaRPr>
          </a:p>
          <a:p>
            <a:pPr marL="413384">
              <a:spcBef>
                <a:spcPts val="525"/>
              </a:spcBef>
            </a:pPr>
            <a:r>
              <a:rPr sz="2200" spc="-5" dirty="0">
                <a:latin typeface="Arial"/>
                <a:cs typeface="Arial"/>
              </a:rPr>
              <a:t>For (j=i+1, j&lt;=10, j++)</a:t>
            </a:r>
            <a:r>
              <a:rPr sz="2200" spc="45" dirty="0">
                <a:latin typeface="Arial"/>
                <a:cs typeface="Arial"/>
              </a:rPr>
              <a:t> </a:t>
            </a:r>
            <a:r>
              <a:rPr sz="2200" spc="-5" dirty="0">
                <a:latin typeface="Arial"/>
                <a:cs typeface="Arial"/>
              </a:rPr>
              <a:t>{…}</a:t>
            </a:r>
            <a:endParaRPr sz="2200" dirty="0">
              <a:latin typeface="Arial"/>
              <a:cs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err="1"/>
              <a:t>Kỹ</a:t>
            </a:r>
            <a:r>
              <a:rPr spc="-5" dirty="0"/>
              <a:t> </a:t>
            </a:r>
            <a:r>
              <a:rPr dirty="0"/>
              <a:t>thuật </a:t>
            </a:r>
            <a:r>
              <a:rPr spc="-5" dirty="0"/>
              <a:t>kiểm thử đơn</a:t>
            </a:r>
            <a:r>
              <a:rPr spc="-40" dirty="0"/>
              <a:t> </a:t>
            </a:r>
            <a:r>
              <a:rPr dirty="0"/>
              <a:t>vị</a:t>
            </a:r>
          </a:p>
        </p:txBody>
      </p:sp>
      <p:sp>
        <p:nvSpPr>
          <p:cNvPr id="3" name="object 3"/>
          <p:cNvSpPr txBox="1"/>
          <p:nvPr/>
        </p:nvSpPr>
        <p:spPr>
          <a:xfrm>
            <a:off x="2805376" y="1347690"/>
            <a:ext cx="8283575" cy="4513415"/>
          </a:xfrm>
          <a:prstGeom prst="rect">
            <a:avLst/>
          </a:prstGeom>
        </p:spPr>
        <p:txBody>
          <a:bodyPr vert="horz" wrap="square" lIns="0" tIns="12065" rIns="0" bIns="0" rtlCol="0">
            <a:spAutoFit/>
          </a:bodyPr>
          <a:lstStyle/>
          <a:p>
            <a:pPr marL="355600" marR="5080" indent="-342900">
              <a:spcBef>
                <a:spcPts val="95"/>
              </a:spcBef>
              <a:buChar char="•"/>
              <a:tabLst>
                <a:tab pos="354965" algn="l"/>
                <a:tab pos="355600" algn="l"/>
              </a:tabLst>
            </a:pPr>
            <a:r>
              <a:rPr sz="2500" spc="-5" dirty="0">
                <a:latin typeface="Arial"/>
                <a:cs typeface="Arial"/>
              </a:rPr>
              <a:t>Module không </a:t>
            </a:r>
            <a:r>
              <a:rPr sz="2500" dirty="0">
                <a:latin typeface="Arial"/>
                <a:cs typeface="Arial"/>
              </a:rPr>
              <a:t>phải </a:t>
            </a:r>
            <a:r>
              <a:rPr sz="2500" spc="-5" dirty="0">
                <a:latin typeface="Arial"/>
                <a:cs typeface="Arial"/>
              </a:rPr>
              <a:t>là một chương </a:t>
            </a:r>
            <a:r>
              <a:rPr sz="2500" spc="25" dirty="0">
                <a:latin typeface="Arial"/>
                <a:cs typeface="Arial"/>
              </a:rPr>
              <a:t>trình </a:t>
            </a:r>
            <a:r>
              <a:rPr sz="2500" spc="-5" dirty="0">
                <a:latin typeface="Arial"/>
                <a:cs typeface="Arial"/>
              </a:rPr>
              <a:t>độc lập,  nên cần </a:t>
            </a:r>
            <a:r>
              <a:rPr sz="2500" dirty="0">
                <a:latin typeface="Arial"/>
                <a:cs typeface="Arial"/>
              </a:rPr>
              <a:t>phát </a:t>
            </a:r>
            <a:r>
              <a:rPr sz="2500" spc="-5" dirty="0">
                <a:latin typeface="Arial"/>
                <a:cs typeface="Arial"/>
              </a:rPr>
              <a:t>triển </a:t>
            </a:r>
            <a:r>
              <a:rPr sz="2500" dirty="0">
                <a:latin typeface="Arial"/>
                <a:cs typeface="Arial"/>
              </a:rPr>
              <a:t>thêm </a:t>
            </a:r>
            <a:r>
              <a:rPr sz="2500" spc="-5" dirty="0">
                <a:latin typeface="Arial"/>
                <a:cs typeface="Arial"/>
              </a:rPr>
              <a:t>các Driver và Stub để tiến  hành kiểm thử </a:t>
            </a:r>
            <a:r>
              <a:rPr sz="2500" spc="-10" dirty="0">
                <a:latin typeface="Arial"/>
                <a:cs typeface="Arial"/>
              </a:rPr>
              <a:t>đơn</a:t>
            </a:r>
            <a:r>
              <a:rPr sz="2500" spc="65" dirty="0">
                <a:latin typeface="Arial"/>
                <a:cs typeface="Arial"/>
              </a:rPr>
              <a:t> </a:t>
            </a:r>
            <a:r>
              <a:rPr sz="2500" dirty="0">
                <a:latin typeface="Arial"/>
                <a:cs typeface="Arial"/>
              </a:rPr>
              <a:t>vị.</a:t>
            </a:r>
          </a:p>
          <a:p>
            <a:pPr marL="355600" marR="322580" indent="-342900">
              <a:spcBef>
                <a:spcPts val="675"/>
              </a:spcBef>
              <a:buFont typeface="Arial"/>
              <a:buChar char="•"/>
              <a:tabLst>
                <a:tab pos="354965" algn="l"/>
                <a:tab pos="355600" algn="l"/>
              </a:tabLst>
            </a:pPr>
            <a:r>
              <a:rPr sz="2500" b="1" spc="-10" dirty="0">
                <a:latin typeface="Arial"/>
                <a:cs typeface="Arial"/>
              </a:rPr>
              <a:t>Bộ </a:t>
            </a:r>
            <a:r>
              <a:rPr sz="2500" b="1" spc="-5" dirty="0">
                <a:latin typeface="Arial"/>
                <a:cs typeface="Arial"/>
              </a:rPr>
              <a:t>lái (driver): </a:t>
            </a:r>
            <a:r>
              <a:rPr sz="2500" spc="-5" dirty="0">
                <a:latin typeface="Arial"/>
                <a:cs typeface="Arial"/>
              </a:rPr>
              <a:t>là một hàm main điều khiển việc  </a:t>
            </a:r>
            <a:r>
              <a:rPr sz="2500" spc="-10" dirty="0">
                <a:latin typeface="Arial"/>
                <a:cs typeface="Arial"/>
              </a:rPr>
              <a:t>đưa </a:t>
            </a:r>
            <a:r>
              <a:rPr sz="2500" spc="-5" dirty="0">
                <a:latin typeface="Arial"/>
                <a:cs typeface="Arial"/>
              </a:rPr>
              <a:t>dữ liệu vào </a:t>
            </a:r>
            <a:r>
              <a:rPr sz="2500" dirty="0">
                <a:latin typeface="Arial"/>
                <a:cs typeface="Arial"/>
              </a:rPr>
              <a:t>và nhận </a:t>
            </a:r>
            <a:r>
              <a:rPr sz="2500" spc="-5" dirty="0">
                <a:latin typeface="Arial"/>
                <a:cs typeface="Arial"/>
              </a:rPr>
              <a:t>kết quả của module  đang cần </a:t>
            </a:r>
            <a:r>
              <a:rPr sz="2500" dirty="0">
                <a:latin typeface="Arial"/>
                <a:cs typeface="Arial"/>
              </a:rPr>
              <a:t>kiểm</a:t>
            </a:r>
            <a:r>
              <a:rPr sz="2500" spc="5" dirty="0">
                <a:latin typeface="Arial"/>
                <a:cs typeface="Arial"/>
              </a:rPr>
              <a:t> </a:t>
            </a:r>
            <a:r>
              <a:rPr sz="2500" spc="-5" dirty="0">
                <a:latin typeface="Arial"/>
                <a:cs typeface="Arial"/>
              </a:rPr>
              <a:t>thử</a:t>
            </a:r>
            <a:endParaRPr sz="2500" dirty="0">
              <a:latin typeface="Arial"/>
              <a:cs typeface="Arial"/>
            </a:endParaRPr>
          </a:p>
          <a:p>
            <a:pPr marL="355600" marR="7620" indent="-342900">
              <a:spcBef>
                <a:spcPts val="675"/>
              </a:spcBef>
              <a:buFont typeface="Arial"/>
              <a:buChar char="•"/>
              <a:tabLst>
                <a:tab pos="354965" algn="l"/>
                <a:tab pos="355600" algn="l"/>
              </a:tabLst>
            </a:pPr>
            <a:r>
              <a:rPr sz="2500" b="1" spc="-10" dirty="0">
                <a:latin typeface="Arial"/>
                <a:cs typeface="Arial"/>
              </a:rPr>
              <a:t>Cuống </a:t>
            </a:r>
            <a:r>
              <a:rPr sz="2500" b="1" spc="-5" dirty="0">
                <a:latin typeface="Arial"/>
                <a:cs typeface="Arial"/>
              </a:rPr>
              <a:t>(stub): </a:t>
            </a:r>
            <a:r>
              <a:rPr sz="2500" spc="-5" dirty="0">
                <a:latin typeface="Arial"/>
                <a:cs typeface="Arial"/>
              </a:rPr>
              <a:t>là một chương </a:t>
            </a:r>
            <a:r>
              <a:rPr sz="2500" spc="25" dirty="0">
                <a:latin typeface="Arial"/>
                <a:cs typeface="Arial"/>
              </a:rPr>
              <a:t>trình </a:t>
            </a:r>
            <a:r>
              <a:rPr sz="2500" spc="-5" dirty="0">
                <a:latin typeface="Arial"/>
                <a:cs typeface="Arial"/>
              </a:rPr>
              <a:t>máy tính dùng  để </a:t>
            </a:r>
            <a:r>
              <a:rPr sz="2500" dirty="0">
                <a:latin typeface="Arial"/>
                <a:cs typeface="Arial"/>
              </a:rPr>
              <a:t>thay </a:t>
            </a:r>
            <a:r>
              <a:rPr sz="2500" spc="-5" dirty="0">
                <a:latin typeface="Arial"/>
                <a:cs typeface="Arial"/>
              </a:rPr>
              <a:t>thế cho một module phần mềm sẽ được  </a:t>
            </a:r>
            <a:r>
              <a:rPr sz="2500" dirty="0">
                <a:latin typeface="Arial"/>
                <a:cs typeface="Arial"/>
              </a:rPr>
              <a:t>xác </a:t>
            </a:r>
            <a:r>
              <a:rPr sz="2500" spc="-5" dirty="0">
                <a:latin typeface="Arial"/>
                <a:cs typeface="Arial"/>
              </a:rPr>
              <a:t>định </a:t>
            </a:r>
            <a:r>
              <a:rPr sz="2500" dirty="0">
                <a:latin typeface="Arial"/>
                <a:cs typeface="Arial"/>
              </a:rPr>
              <a:t>sau</a:t>
            </a:r>
            <a:r>
              <a:rPr sz="2500" spc="15" dirty="0">
                <a:latin typeface="Arial"/>
                <a:cs typeface="Arial"/>
              </a:rPr>
              <a:t> </a:t>
            </a:r>
            <a:r>
              <a:rPr sz="2500" spc="-5" dirty="0">
                <a:latin typeface="Arial"/>
                <a:cs typeface="Arial"/>
              </a:rPr>
              <a:t>(IEEE)</a:t>
            </a:r>
            <a:endParaRPr sz="2500" dirty="0">
              <a:latin typeface="Arial"/>
              <a:cs typeface="Arial"/>
            </a:endParaRPr>
          </a:p>
          <a:p>
            <a:pPr marL="355600" marR="98425" indent="-342900">
              <a:spcBef>
                <a:spcPts val="675"/>
              </a:spcBef>
              <a:buChar char="•"/>
              <a:tabLst>
                <a:tab pos="354965" algn="l"/>
                <a:tab pos="355600" algn="l"/>
              </a:tabLst>
            </a:pPr>
            <a:r>
              <a:rPr sz="2500" spc="-5" dirty="0">
                <a:latin typeface="Arial"/>
                <a:cs typeface="Arial"/>
              </a:rPr>
              <a:t>Stub (dummy program): Là một đoạn mã dùng </a:t>
            </a:r>
            <a:r>
              <a:rPr sz="2500" spc="-10" dirty="0">
                <a:latin typeface="Arial"/>
                <a:cs typeface="Arial"/>
              </a:rPr>
              <a:t>để  </a:t>
            </a:r>
            <a:r>
              <a:rPr sz="2500" spc="-5" dirty="0">
                <a:latin typeface="Arial"/>
                <a:cs typeface="Arial"/>
              </a:rPr>
              <a:t>mô phỏng hoạt động của thành </a:t>
            </a:r>
            <a:r>
              <a:rPr sz="2500" dirty="0">
                <a:latin typeface="Arial"/>
                <a:cs typeface="Arial"/>
              </a:rPr>
              <a:t>phần </a:t>
            </a:r>
            <a:r>
              <a:rPr sz="2500" spc="-5" dirty="0">
                <a:latin typeface="Arial"/>
                <a:cs typeface="Arial"/>
              </a:rPr>
              <a:t>còn</a:t>
            </a:r>
            <a:r>
              <a:rPr sz="2500" spc="114" dirty="0">
                <a:latin typeface="Arial"/>
                <a:cs typeface="Arial"/>
              </a:rPr>
              <a:t> </a:t>
            </a:r>
            <a:r>
              <a:rPr sz="2500" spc="-5" dirty="0">
                <a:latin typeface="Arial"/>
                <a:cs typeface="Arial"/>
              </a:rPr>
              <a:t>thiếu.</a:t>
            </a:r>
            <a:endParaRPr sz="2500" dirty="0">
              <a:latin typeface="Arial"/>
              <a:cs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err="1"/>
              <a:t>Kỹ</a:t>
            </a:r>
            <a:r>
              <a:rPr spc="-5" dirty="0"/>
              <a:t> </a:t>
            </a:r>
            <a:r>
              <a:rPr dirty="0"/>
              <a:t>thuật </a:t>
            </a:r>
            <a:r>
              <a:rPr spc="-5" dirty="0"/>
              <a:t>kiểm thử đơn</a:t>
            </a:r>
            <a:r>
              <a:rPr spc="-50" dirty="0"/>
              <a:t> </a:t>
            </a:r>
            <a:r>
              <a:rPr dirty="0"/>
              <a:t>vị</a:t>
            </a:r>
          </a:p>
        </p:txBody>
      </p:sp>
      <p:sp>
        <p:nvSpPr>
          <p:cNvPr id="3" name="object 3"/>
          <p:cNvSpPr/>
          <p:nvPr/>
        </p:nvSpPr>
        <p:spPr>
          <a:xfrm>
            <a:off x="3468136" y="1818446"/>
            <a:ext cx="6677025" cy="36385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Nội</a:t>
            </a:r>
            <a:r>
              <a:rPr lang="en-US" sz="2800" dirty="0"/>
              <a:t> dung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70608" y="1391103"/>
            <a:ext cx="8756374" cy="4692650"/>
          </a:xfrm>
        </p:spPr>
        <p:txBody>
          <a:bodyPr>
            <a:noAutofit/>
          </a:bodyPr>
          <a:lstStyle/>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1: </a:t>
            </a:r>
            <a:r>
              <a:rPr lang="en-US" sz="2500" dirty="0" err="1">
                <a:solidFill>
                  <a:schemeClr val="tx1"/>
                </a:solidFill>
                <a:latin typeface="+mj-lt"/>
              </a:rPr>
              <a:t>Tổng</a:t>
            </a:r>
            <a:r>
              <a:rPr lang="en-US" sz="2500" dirty="0">
                <a:solidFill>
                  <a:schemeClr val="tx1"/>
                </a:solidFill>
                <a:latin typeface="+mj-lt"/>
              </a:rPr>
              <a:t> </a:t>
            </a:r>
            <a:r>
              <a:rPr lang="en-US" sz="2500" dirty="0" err="1">
                <a:solidFill>
                  <a:schemeClr val="tx1"/>
                </a:solidFill>
                <a:latin typeface="+mj-lt"/>
              </a:rPr>
              <a:t>quan</a:t>
            </a:r>
            <a:r>
              <a:rPr lang="en-US" sz="2500" dirty="0">
                <a:solidFill>
                  <a:schemeClr val="tx1"/>
                </a:solidFill>
                <a:latin typeface="+mj-lt"/>
              </a:rPr>
              <a:t> </a:t>
            </a:r>
            <a:r>
              <a:rPr lang="en-US" sz="2500" dirty="0" err="1">
                <a:solidFill>
                  <a:schemeClr val="tx1"/>
                </a:solidFill>
                <a:latin typeface="+mj-lt"/>
              </a:rPr>
              <a:t>về</a:t>
            </a:r>
            <a:r>
              <a:rPr lang="en-US" sz="2500" dirty="0">
                <a:solidFill>
                  <a:schemeClr val="tx1"/>
                </a:solidFill>
                <a:latin typeface="+mj-lt"/>
              </a:rPr>
              <a:t> </a:t>
            </a:r>
            <a:r>
              <a:rPr lang="en-US" sz="2500" dirty="0" err="1">
                <a:solidFill>
                  <a:schemeClr val="tx1"/>
                </a:solidFill>
                <a:latin typeface="+mj-lt"/>
              </a:rPr>
              <a:t>đảm</a:t>
            </a:r>
            <a:r>
              <a:rPr lang="en-US" sz="2500" dirty="0">
                <a:solidFill>
                  <a:schemeClr val="tx1"/>
                </a:solidFill>
                <a:latin typeface="+mj-lt"/>
              </a:rPr>
              <a:t> </a:t>
            </a:r>
            <a:r>
              <a:rPr lang="en-US" sz="2500" dirty="0" err="1">
                <a:solidFill>
                  <a:schemeClr val="tx1"/>
                </a:solidFill>
                <a:latin typeface="+mj-lt"/>
              </a:rPr>
              <a:t>bảo</a:t>
            </a:r>
            <a:r>
              <a:rPr lang="en-US" sz="2500" dirty="0">
                <a:solidFill>
                  <a:schemeClr val="tx1"/>
                </a:solidFill>
                <a:latin typeface="+mj-lt"/>
              </a:rPr>
              <a:t> </a:t>
            </a:r>
            <a:r>
              <a:rPr lang="en-US" sz="2500" dirty="0" err="1">
                <a:solidFill>
                  <a:schemeClr val="tx1"/>
                </a:solidFill>
                <a:latin typeface="+mj-lt"/>
              </a:rPr>
              <a:t>chất</a:t>
            </a:r>
            <a:r>
              <a:rPr lang="en-US" sz="2500" dirty="0">
                <a:solidFill>
                  <a:schemeClr val="tx1"/>
                </a:solidFill>
                <a:latin typeface="+mj-lt"/>
              </a:rPr>
              <a:t> </a:t>
            </a:r>
            <a:r>
              <a:rPr lang="en-US" sz="2500" dirty="0" err="1">
                <a:solidFill>
                  <a:schemeClr val="tx1"/>
                </a:solidFill>
                <a:latin typeface="+mj-lt"/>
              </a:rPr>
              <a:t>lượng</a:t>
            </a:r>
            <a:r>
              <a:rPr lang="en-US" sz="2500" dirty="0">
                <a:solidFill>
                  <a:schemeClr val="tx1"/>
                </a:solidFill>
                <a:latin typeface="+mj-lt"/>
              </a:rPr>
              <a:t> </a:t>
            </a:r>
            <a:r>
              <a:rPr lang="en-US" sz="2500" dirty="0" err="1">
                <a:solidFill>
                  <a:schemeClr val="tx1"/>
                </a:solidFill>
                <a:latin typeface="+mj-lt"/>
              </a:rPr>
              <a:t>phần</a:t>
            </a:r>
            <a:r>
              <a:rPr lang="en-US" sz="2500" dirty="0">
                <a:solidFill>
                  <a:schemeClr val="tx1"/>
                </a:solidFill>
                <a:latin typeface="+mj-lt"/>
              </a:rPr>
              <a:t> </a:t>
            </a:r>
            <a:r>
              <a:rPr lang="en-US" sz="2500" dirty="0" err="1">
                <a:solidFill>
                  <a:schemeClr val="tx1"/>
                </a:solidFill>
                <a:latin typeface="+mj-lt"/>
              </a:rPr>
              <a:t>mềm</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2: </a:t>
            </a:r>
            <a:r>
              <a:rPr lang="en-US" sz="2500" dirty="0" err="1">
                <a:solidFill>
                  <a:schemeClr val="tx1"/>
                </a:solidFill>
                <a:latin typeface="+mj-lt"/>
              </a:rPr>
              <a:t>Đảm</a:t>
            </a:r>
            <a:r>
              <a:rPr lang="en-US" sz="2500" dirty="0">
                <a:solidFill>
                  <a:schemeClr val="tx1"/>
                </a:solidFill>
                <a:latin typeface="+mj-lt"/>
              </a:rPr>
              <a:t> </a:t>
            </a:r>
            <a:r>
              <a:rPr lang="en-US" sz="2500" dirty="0" err="1">
                <a:solidFill>
                  <a:schemeClr val="tx1"/>
                </a:solidFill>
                <a:latin typeface="+mj-lt"/>
              </a:rPr>
              <a:t>bảo</a:t>
            </a:r>
            <a:r>
              <a:rPr lang="en-US" sz="2500" dirty="0">
                <a:solidFill>
                  <a:schemeClr val="tx1"/>
                </a:solidFill>
                <a:latin typeface="+mj-lt"/>
              </a:rPr>
              <a:t> </a:t>
            </a:r>
            <a:r>
              <a:rPr lang="en-US" sz="2500" dirty="0" err="1">
                <a:solidFill>
                  <a:schemeClr val="tx1"/>
                </a:solidFill>
                <a:latin typeface="+mj-lt"/>
              </a:rPr>
              <a:t>chất</a:t>
            </a:r>
            <a:r>
              <a:rPr lang="en-US" sz="2500" dirty="0">
                <a:solidFill>
                  <a:schemeClr val="tx1"/>
                </a:solidFill>
                <a:latin typeface="+mj-lt"/>
              </a:rPr>
              <a:t> </a:t>
            </a:r>
            <a:r>
              <a:rPr lang="en-US" sz="2500" dirty="0" err="1">
                <a:solidFill>
                  <a:schemeClr val="tx1"/>
                </a:solidFill>
                <a:latin typeface="+mj-lt"/>
              </a:rPr>
              <a:t>lượng</a:t>
            </a:r>
            <a:r>
              <a:rPr lang="en-US" sz="2500" dirty="0">
                <a:solidFill>
                  <a:schemeClr val="tx1"/>
                </a:solidFill>
                <a:latin typeface="+mj-lt"/>
              </a:rPr>
              <a:t> </a:t>
            </a:r>
            <a:r>
              <a:rPr lang="en-US" sz="2500" dirty="0" err="1">
                <a:solidFill>
                  <a:schemeClr val="tx1"/>
                </a:solidFill>
                <a:latin typeface="+mj-lt"/>
              </a:rPr>
              <a:t>với</a:t>
            </a:r>
            <a:r>
              <a:rPr lang="en-US" sz="2500" dirty="0">
                <a:solidFill>
                  <a:schemeClr val="tx1"/>
                </a:solidFill>
                <a:latin typeface="+mj-lt"/>
              </a:rPr>
              <a:t> </a:t>
            </a:r>
            <a:r>
              <a:rPr lang="en-US" sz="2500" dirty="0" err="1">
                <a:solidFill>
                  <a:schemeClr val="tx1"/>
                </a:solidFill>
                <a:latin typeface="+mj-lt"/>
              </a:rPr>
              <a:t>mô</a:t>
            </a:r>
            <a:r>
              <a:rPr lang="en-US" sz="2500" dirty="0">
                <a:solidFill>
                  <a:schemeClr val="tx1"/>
                </a:solidFill>
                <a:latin typeface="+mj-lt"/>
              </a:rPr>
              <a:t> </a:t>
            </a:r>
            <a:r>
              <a:rPr lang="en-US" sz="2500" dirty="0" err="1">
                <a:solidFill>
                  <a:schemeClr val="tx1"/>
                </a:solidFill>
                <a:latin typeface="+mj-lt"/>
              </a:rPr>
              <a:t>hình</a:t>
            </a:r>
            <a:r>
              <a:rPr lang="en-US" sz="2500" dirty="0">
                <a:solidFill>
                  <a:schemeClr val="tx1"/>
                </a:solidFill>
                <a:latin typeface="+mj-lt"/>
              </a:rPr>
              <a:t> </a:t>
            </a:r>
            <a:r>
              <a:rPr lang="en-US" sz="2500" dirty="0" err="1">
                <a:solidFill>
                  <a:schemeClr val="tx1"/>
                </a:solidFill>
                <a:latin typeface="+mj-lt"/>
              </a:rPr>
              <a:t>vòng</a:t>
            </a:r>
            <a:r>
              <a:rPr lang="en-US" sz="2500" dirty="0">
                <a:solidFill>
                  <a:schemeClr val="tx1"/>
                </a:solidFill>
                <a:latin typeface="+mj-lt"/>
              </a:rPr>
              <a:t> </a:t>
            </a:r>
            <a:r>
              <a:rPr lang="en-US" sz="2500" dirty="0" err="1">
                <a:solidFill>
                  <a:schemeClr val="tx1"/>
                </a:solidFill>
                <a:latin typeface="+mj-lt"/>
              </a:rPr>
              <a:t>đời</a:t>
            </a:r>
            <a:r>
              <a:rPr lang="en-US" sz="2500" dirty="0">
                <a:solidFill>
                  <a:schemeClr val="tx1"/>
                </a:solidFill>
                <a:latin typeface="+mj-lt"/>
              </a:rPr>
              <a:t> </a:t>
            </a:r>
            <a:r>
              <a:rPr lang="en-US" sz="2500" dirty="0" err="1">
                <a:solidFill>
                  <a:schemeClr val="tx1"/>
                </a:solidFill>
                <a:latin typeface="+mj-lt"/>
              </a:rPr>
              <a:t>phát</a:t>
            </a:r>
            <a:r>
              <a:rPr lang="en-US" sz="2500" dirty="0">
                <a:solidFill>
                  <a:schemeClr val="tx1"/>
                </a:solidFill>
                <a:latin typeface="+mj-lt"/>
              </a:rPr>
              <a:t> </a:t>
            </a:r>
            <a:r>
              <a:rPr lang="en-US" sz="2500" dirty="0" err="1">
                <a:solidFill>
                  <a:schemeClr val="tx1"/>
                </a:solidFill>
                <a:latin typeface="+mj-lt"/>
              </a:rPr>
              <a:t>triển</a:t>
            </a:r>
            <a:r>
              <a:rPr lang="en-US" sz="2500" dirty="0">
                <a:solidFill>
                  <a:schemeClr val="tx1"/>
                </a:solidFill>
                <a:latin typeface="+mj-lt"/>
              </a:rPr>
              <a:t> </a:t>
            </a:r>
            <a:r>
              <a:rPr lang="en-US" sz="2500" dirty="0" err="1">
                <a:solidFill>
                  <a:schemeClr val="tx1"/>
                </a:solidFill>
                <a:latin typeface="+mj-lt"/>
              </a:rPr>
              <a:t>phần</a:t>
            </a:r>
            <a:r>
              <a:rPr lang="en-US" sz="2500" dirty="0">
                <a:solidFill>
                  <a:schemeClr val="tx1"/>
                </a:solidFill>
                <a:latin typeface="+mj-lt"/>
              </a:rPr>
              <a:t> </a:t>
            </a:r>
            <a:r>
              <a:rPr lang="en-US" sz="2500" dirty="0" err="1">
                <a:solidFill>
                  <a:schemeClr val="tx1"/>
                </a:solidFill>
                <a:latin typeface="+mj-lt"/>
              </a:rPr>
              <a:t>mềm</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3: </a:t>
            </a:r>
            <a:r>
              <a:rPr lang="en-US" sz="2500" dirty="0" err="1">
                <a:solidFill>
                  <a:schemeClr val="tx1"/>
                </a:solidFill>
                <a:latin typeface="+mj-lt"/>
              </a:rPr>
              <a:t>Hoạt</a:t>
            </a:r>
            <a:r>
              <a:rPr lang="en-US" sz="2500" dirty="0">
                <a:solidFill>
                  <a:schemeClr val="tx1"/>
                </a:solidFill>
                <a:latin typeface="+mj-lt"/>
              </a:rPr>
              <a:t> </a:t>
            </a:r>
            <a:r>
              <a:rPr lang="en-US" sz="2500" dirty="0" err="1">
                <a:solidFill>
                  <a:schemeClr val="tx1"/>
                </a:solidFill>
                <a:latin typeface="+mj-lt"/>
              </a:rPr>
              <a:t>động</a:t>
            </a:r>
            <a:r>
              <a:rPr lang="en-US" sz="2500" dirty="0">
                <a:solidFill>
                  <a:schemeClr val="tx1"/>
                </a:solidFill>
                <a:latin typeface="+mj-lt"/>
              </a:rPr>
              <a:t> </a:t>
            </a:r>
            <a:r>
              <a:rPr lang="en-US" sz="2500" dirty="0" err="1">
                <a:solidFill>
                  <a:schemeClr val="tx1"/>
                </a:solidFill>
                <a:latin typeface="+mj-lt"/>
              </a:rPr>
              <a:t>rà</a:t>
            </a:r>
            <a:r>
              <a:rPr lang="en-US" sz="2500" dirty="0">
                <a:solidFill>
                  <a:schemeClr val="tx1"/>
                </a:solidFill>
                <a:latin typeface="+mj-lt"/>
              </a:rPr>
              <a:t> </a:t>
            </a:r>
            <a:r>
              <a:rPr lang="en-US" sz="2500" dirty="0" err="1">
                <a:solidFill>
                  <a:schemeClr val="tx1"/>
                </a:solidFill>
                <a:latin typeface="+mj-lt"/>
              </a:rPr>
              <a:t>soát</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4: </a:t>
            </a:r>
            <a:r>
              <a:rPr lang="en-US" sz="2500" dirty="0" err="1">
                <a:solidFill>
                  <a:schemeClr val="tx1"/>
                </a:solidFill>
                <a:latin typeface="+mj-lt"/>
              </a:rPr>
              <a:t>Kiểm</a:t>
            </a:r>
            <a:r>
              <a:rPr lang="en-US" sz="2500" dirty="0">
                <a:solidFill>
                  <a:schemeClr val="tx1"/>
                </a:solidFill>
                <a:latin typeface="+mj-lt"/>
              </a:rPr>
              <a:t> </a:t>
            </a:r>
            <a:r>
              <a:rPr lang="en-US" sz="2500" dirty="0" err="1">
                <a:solidFill>
                  <a:schemeClr val="tx1"/>
                </a:solidFill>
                <a:latin typeface="+mj-lt"/>
              </a:rPr>
              <a:t>thử</a:t>
            </a:r>
            <a:r>
              <a:rPr lang="en-US" sz="2500" dirty="0">
                <a:solidFill>
                  <a:schemeClr val="tx1"/>
                </a:solidFill>
                <a:latin typeface="+mj-lt"/>
              </a:rPr>
              <a:t> </a:t>
            </a:r>
            <a:r>
              <a:rPr lang="en-US" sz="2500" dirty="0" err="1">
                <a:solidFill>
                  <a:schemeClr val="tx1"/>
                </a:solidFill>
                <a:latin typeface="+mj-lt"/>
              </a:rPr>
              <a:t>phần</a:t>
            </a:r>
            <a:r>
              <a:rPr lang="en-US" sz="2500" dirty="0">
                <a:solidFill>
                  <a:schemeClr val="tx1"/>
                </a:solidFill>
                <a:latin typeface="+mj-lt"/>
              </a:rPr>
              <a:t> </a:t>
            </a:r>
            <a:r>
              <a:rPr lang="en-US" sz="2500" dirty="0" err="1">
                <a:solidFill>
                  <a:schemeClr val="tx1"/>
                </a:solidFill>
                <a:latin typeface="+mj-lt"/>
              </a:rPr>
              <a:t>mềm</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5: </a:t>
            </a:r>
            <a:r>
              <a:rPr lang="en-US" sz="2500" dirty="0" err="1">
                <a:solidFill>
                  <a:schemeClr val="tx1"/>
                </a:solidFill>
                <a:latin typeface="+mj-lt"/>
              </a:rPr>
              <a:t>Kỹ</a:t>
            </a:r>
            <a:r>
              <a:rPr lang="en-US" sz="2500" dirty="0">
                <a:solidFill>
                  <a:schemeClr val="tx1"/>
                </a:solidFill>
                <a:latin typeface="+mj-lt"/>
              </a:rPr>
              <a:t> </a:t>
            </a:r>
            <a:r>
              <a:rPr lang="en-US" sz="2500" dirty="0" err="1">
                <a:solidFill>
                  <a:schemeClr val="tx1"/>
                </a:solidFill>
                <a:latin typeface="+mj-lt"/>
              </a:rPr>
              <a:t>thuật</a:t>
            </a:r>
            <a:r>
              <a:rPr lang="en-US" sz="2500" dirty="0">
                <a:solidFill>
                  <a:schemeClr val="tx1"/>
                </a:solidFill>
                <a:latin typeface="+mj-lt"/>
              </a:rPr>
              <a:t> </a:t>
            </a:r>
            <a:r>
              <a:rPr lang="en-US" sz="2500" dirty="0" err="1">
                <a:solidFill>
                  <a:schemeClr val="tx1"/>
                </a:solidFill>
                <a:latin typeface="+mj-lt"/>
              </a:rPr>
              <a:t>kiểm</a:t>
            </a:r>
            <a:r>
              <a:rPr lang="en-US" sz="2500" dirty="0">
                <a:solidFill>
                  <a:schemeClr val="tx1"/>
                </a:solidFill>
                <a:latin typeface="+mj-lt"/>
              </a:rPr>
              <a:t> </a:t>
            </a:r>
            <a:r>
              <a:rPr lang="en-US" sz="2500" dirty="0" err="1">
                <a:solidFill>
                  <a:schemeClr val="tx1"/>
                </a:solidFill>
                <a:latin typeface="+mj-lt"/>
              </a:rPr>
              <a:t>thử</a:t>
            </a:r>
            <a:r>
              <a:rPr lang="en-US" sz="2500" dirty="0">
                <a:solidFill>
                  <a:schemeClr val="tx1"/>
                </a:solidFill>
                <a:latin typeface="+mj-lt"/>
              </a:rPr>
              <a:t> </a:t>
            </a:r>
            <a:r>
              <a:rPr lang="en-US" sz="2500" dirty="0" err="1">
                <a:solidFill>
                  <a:schemeClr val="tx1"/>
                </a:solidFill>
                <a:latin typeface="+mj-lt"/>
              </a:rPr>
              <a:t>hộp</a:t>
            </a:r>
            <a:r>
              <a:rPr lang="en-US" sz="2500" dirty="0">
                <a:solidFill>
                  <a:schemeClr val="tx1"/>
                </a:solidFill>
                <a:latin typeface="+mj-lt"/>
              </a:rPr>
              <a:t> </a:t>
            </a:r>
            <a:r>
              <a:rPr lang="en-US" sz="2500" dirty="0" err="1">
                <a:solidFill>
                  <a:schemeClr val="tx1"/>
                </a:solidFill>
                <a:latin typeface="+mj-lt"/>
              </a:rPr>
              <a:t>đen</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6: </a:t>
            </a:r>
            <a:r>
              <a:rPr lang="en-US" sz="2500" dirty="0" err="1">
                <a:solidFill>
                  <a:schemeClr val="tx1"/>
                </a:solidFill>
                <a:latin typeface="+mj-lt"/>
              </a:rPr>
              <a:t>Kỹ</a:t>
            </a:r>
            <a:r>
              <a:rPr lang="en-US" sz="2500" dirty="0">
                <a:solidFill>
                  <a:schemeClr val="tx1"/>
                </a:solidFill>
                <a:latin typeface="+mj-lt"/>
              </a:rPr>
              <a:t> </a:t>
            </a:r>
            <a:r>
              <a:rPr lang="en-US" sz="2500" dirty="0" err="1">
                <a:solidFill>
                  <a:schemeClr val="tx1"/>
                </a:solidFill>
                <a:latin typeface="+mj-lt"/>
              </a:rPr>
              <a:t>thuật</a:t>
            </a:r>
            <a:r>
              <a:rPr lang="en-US" sz="2500" dirty="0">
                <a:solidFill>
                  <a:schemeClr val="tx1"/>
                </a:solidFill>
                <a:latin typeface="+mj-lt"/>
              </a:rPr>
              <a:t> </a:t>
            </a:r>
            <a:r>
              <a:rPr lang="en-US" sz="2500" dirty="0" err="1">
                <a:solidFill>
                  <a:schemeClr val="tx1"/>
                </a:solidFill>
                <a:latin typeface="+mj-lt"/>
              </a:rPr>
              <a:t>kiểm</a:t>
            </a:r>
            <a:r>
              <a:rPr lang="en-US" sz="2500" dirty="0">
                <a:solidFill>
                  <a:schemeClr val="tx1"/>
                </a:solidFill>
                <a:latin typeface="+mj-lt"/>
              </a:rPr>
              <a:t> </a:t>
            </a:r>
            <a:r>
              <a:rPr lang="en-US" sz="2500" dirty="0" err="1">
                <a:solidFill>
                  <a:schemeClr val="tx1"/>
                </a:solidFill>
                <a:latin typeface="+mj-lt"/>
              </a:rPr>
              <a:t>thử</a:t>
            </a:r>
            <a:r>
              <a:rPr lang="en-US" sz="2500" dirty="0">
                <a:solidFill>
                  <a:schemeClr val="tx1"/>
                </a:solidFill>
                <a:latin typeface="+mj-lt"/>
              </a:rPr>
              <a:t> </a:t>
            </a:r>
            <a:r>
              <a:rPr lang="en-US" sz="2500" dirty="0" err="1">
                <a:solidFill>
                  <a:schemeClr val="tx1"/>
                </a:solidFill>
                <a:latin typeface="+mj-lt"/>
              </a:rPr>
              <a:t>hộp</a:t>
            </a:r>
            <a:r>
              <a:rPr lang="en-US" sz="2500" dirty="0">
                <a:solidFill>
                  <a:schemeClr val="tx1"/>
                </a:solidFill>
                <a:latin typeface="+mj-lt"/>
              </a:rPr>
              <a:t> </a:t>
            </a:r>
            <a:r>
              <a:rPr lang="en-US" sz="2500" dirty="0" err="1">
                <a:solidFill>
                  <a:schemeClr val="tx1"/>
                </a:solidFill>
                <a:latin typeface="+mj-lt"/>
              </a:rPr>
              <a:t>trắng</a:t>
            </a:r>
            <a:endParaRPr lang="en-US" sz="2500" dirty="0">
              <a:solidFill>
                <a:schemeClr val="tx1"/>
              </a:solidFill>
              <a:latin typeface="+mj-lt"/>
            </a:endParaRPr>
          </a:p>
          <a:p>
            <a:pPr marL="342900" indent="-342900" algn="just">
              <a:buFont typeface="Wingdings" panose="05000000000000000000" pitchFamily="2" charset="2"/>
              <a:buChar char="Ø"/>
            </a:pPr>
            <a:endParaRPr lang="en-US" sz="2500" dirty="0">
              <a:solidFill>
                <a:schemeClr val="tx1"/>
              </a:solidFill>
              <a:latin typeface="+mj-lt"/>
            </a:endParaRPr>
          </a:p>
          <a:p>
            <a:pPr marL="342900" indent="-342900" algn="just">
              <a:buFont typeface="Wingdings" panose="05000000000000000000" pitchFamily="2" charset="2"/>
              <a:buChar char="Ø"/>
            </a:pPr>
            <a:endParaRPr lang="vi-VN" sz="2500" dirty="0">
              <a:solidFill>
                <a:schemeClr val="tx1"/>
              </a:solidFill>
              <a:latin typeface="+mj-lt"/>
            </a:endParaRPr>
          </a:p>
        </p:txBody>
      </p:sp>
    </p:spTree>
    <p:extLst>
      <p:ext uri="{BB962C8B-B14F-4D97-AF65-F5344CB8AC3E}">
        <p14:creationId xmlns:p14="http://schemas.microsoft.com/office/powerpoint/2010/main" val="3643189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12907" y="1062037"/>
            <a:ext cx="7451642" cy="5194646"/>
          </a:xfrm>
          <a:prstGeom prst="rect">
            <a:avLst/>
          </a:prstGeom>
          <a:blipFill>
            <a:blip r:embed="rId2" cstate="print"/>
            <a:stretch>
              <a:fillRect/>
            </a:stretch>
          </a:blipFill>
        </p:spPr>
        <p:txBody>
          <a:bodyPr wrap="square" lIns="0" tIns="0" rIns="0" bIns="0" rtlCol="0"/>
          <a:lstStyle/>
          <a:p>
            <a:endParaRPr/>
          </a:p>
        </p:txBody>
      </p:sp>
      <p:sp>
        <p:nvSpPr>
          <p:cNvPr id="4" name="Title 3">
            <a:extLst>
              <a:ext uri="{FF2B5EF4-FFF2-40B4-BE49-F238E27FC236}">
                <a16:creationId xmlns:a16="http://schemas.microsoft.com/office/drawing/2014/main" id="{6D60FDB0-57E0-466F-AE0D-7CC4508E5C6A}"/>
              </a:ext>
            </a:extLst>
          </p:cNvPr>
          <p:cNvSpPr>
            <a:spLocks noGrp="1"/>
          </p:cNvSpPr>
          <p:nvPr>
            <p:ph type="title"/>
          </p:nvPr>
        </p:nvSpPr>
        <p:spPr/>
        <p:txBody>
          <a:bodyPr/>
          <a:lstStyle/>
          <a:p>
            <a:r>
              <a:rPr lang="en-US" dirty="0" err="1"/>
              <a:t>Xác</a:t>
            </a:r>
            <a:r>
              <a:rPr lang="en-US" dirty="0"/>
              <a:t> </a:t>
            </a:r>
            <a:r>
              <a:rPr lang="en-US" dirty="0" err="1"/>
              <a:t>định</a:t>
            </a:r>
            <a:r>
              <a:rPr lang="en-US" dirty="0"/>
              <a:t> </a:t>
            </a:r>
            <a:r>
              <a:rPr lang="en-US" dirty="0" err="1"/>
              <a:t>yêu</a:t>
            </a:r>
            <a:r>
              <a:rPr lang="en-US" dirty="0"/>
              <a:t> </a:t>
            </a:r>
            <a:r>
              <a:rPr lang="en-US" dirty="0" err="1"/>
              <a:t>cầu</a:t>
            </a:r>
            <a:r>
              <a:rPr lang="en-US" dirty="0"/>
              <a:t> </a:t>
            </a:r>
            <a:r>
              <a:rPr lang="en-US" dirty="0" err="1"/>
              <a:t>phần</a:t>
            </a:r>
            <a:r>
              <a:rPr lang="en-US" dirty="0"/>
              <a:t> </a:t>
            </a:r>
            <a:r>
              <a:rPr lang="en-US" dirty="0" err="1"/>
              <a:t>mềm</a:t>
            </a: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b="0" spc="-5" dirty="0"/>
              <a:t>Code </a:t>
            </a:r>
            <a:r>
              <a:rPr b="0" dirty="0">
                <a:latin typeface="Arial"/>
                <a:cs typeface="Arial"/>
              </a:rPr>
              <a:t>example</a:t>
            </a:r>
            <a:r>
              <a:rPr b="0" spc="-90" dirty="0"/>
              <a:t> </a:t>
            </a:r>
            <a:r>
              <a:rPr b="0" dirty="0">
                <a:latin typeface="Arial"/>
                <a:cs typeface="Arial"/>
              </a:rPr>
              <a:t>-Stub</a:t>
            </a:r>
          </a:p>
        </p:txBody>
      </p:sp>
      <p:sp>
        <p:nvSpPr>
          <p:cNvPr id="3" name="object 3"/>
          <p:cNvSpPr txBox="1"/>
          <p:nvPr/>
        </p:nvSpPr>
        <p:spPr>
          <a:xfrm>
            <a:off x="2919675" y="1172284"/>
            <a:ext cx="7523480" cy="5035994"/>
          </a:xfrm>
          <a:prstGeom prst="rect">
            <a:avLst/>
          </a:prstGeom>
        </p:spPr>
        <p:txBody>
          <a:bodyPr vert="horz" wrap="square" lIns="0" tIns="97790" rIns="0" bIns="0" rtlCol="0">
            <a:spAutoFit/>
          </a:bodyPr>
          <a:lstStyle/>
          <a:p>
            <a:pPr marL="12700">
              <a:spcBef>
                <a:spcPts val="770"/>
              </a:spcBef>
            </a:pPr>
            <a:r>
              <a:rPr sz="2800" spc="-5" dirty="0">
                <a:latin typeface="Arial"/>
                <a:cs typeface="Arial"/>
              </a:rPr>
              <a:t>void </a:t>
            </a:r>
            <a:r>
              <a:rPr sz="2800" dirty="0">
                <a:latin typeface="Arial"/>
                <a:cs typeface="Arial"/>
              </a:rPr>
              <a:t>function WeTest(params…)</a:t>
            </a:r>
            <a:r>
              <a:rPr sz="2800" spc="35" dirty="0">
                <a:latin typeface="Arial"/>
                <a:cs typeface="Arial"/>
              </a:rPr>
              <a:t> </a:t>
            </a:r>
            <a:r>
              <a:rPr sz="2800" spc="-5" dirty="0">
                <a:latin typeface="Arial"/>
                <a:cs typeface="Arial"/>
              </a:rPr>
              <a:t>{</a:t>
            </a:r>
            <a:endParaRPr sz="2800" dirty="0">
              <a:latin typeface="Arial"/>
              <a:cs typeface="Arial"/>
            </a:endParaRPr>
          </a:p>
          <a:p>
            <a:pPr marL="12700">
              <a:spcBef>
                <a:spcPts val="675"/>
              </a:spcBef>
            </a:pPr>
            <a:r>
              <a:rPr sz="2800" spc="-5" dirty="0">
                <a:latin typeface="Arial"/>
                <a:cs typeface="Arial"/>
              </a:rPr>
              <a:t>….</a:t>
            </a:r>
            <a:endParaRPr sz="2800" dirty="0">
              <a:latin typeface="Arial"/>
              <a:cs typeface="Arial"/>
            </a:endParaRPr>
          </a:p>
          <a:p>
            <a:pPr marL="12700">
              <a:spcBef>
                <a:spcPts val="675"/>
              </a:spcBef>
            </a:pPr>
            <a:r>
              <a:rPr sz="2800" dirty="0">
                <a:latin typeface="Arial"/>
                <a:cs typeface="Arial"/>
              </a:rPr>
              <a:t>int </a:t>
            </a:r>
            <a:r>
              <a:rPr sz="2800" spc="-5" dirty="0">
                <a:latin typeface="Arial"/>
                <a:cs typeface="Arial"/>
              </a:rPr>
              <a:t>p=</a:t>
            </a:r>
            <a:r>
              <a:rPr sz="2800" dirty="0">
                <a:latin typeface="Arial"/>
                <a:cs typeface="Arial"/>
              </a:rPr>
              <a:t> price(param1);</a:t>
            </a:r>
          </a:p>
          <a:p>
            <a:pPr marL="12700">
              <a:spcBef>
                <a:spcPts val="670"/>
              </a:spcBef>
            </a:pPr>
            <a:r>
              <a:rPr sz="2800" spc="-5" dirty="0">
                <a:latin typeface="Arial"/>
                <a:cs typeface="Arial"/>
              </a:rPr>
              <a:t>….</a:t>
            </a:r>
            <a:endParaRPr sz="2800" dirty="0">
              <a:latin typeface="Arial"/>
              <a:cs typeface="Arial"/>
            </a:endParaRPr>
          </a:p>
          <a:p>
            <a:pPr marL="12700">
              <a:spcBef>
                <a:spcPts val="675"/>
              </a:spcBef>
            </a:pPr>
            <a:r>
              <a:rPr sz="2800" spc="-5" dirty="0">
                <a:latin typeface="Arial"/>
                <a:cs typeface="Arial"/>
              </a:rPr>
              <a:t>} // </a:t>
            </a:r>
            <a:r>
              <a:rPr sz="2800" i="1" spc="-5" dirty="0">
                <a:latin typeface="Arial"/>
                <a:cs typeface="Arial"/>
              </a:rPr>
              <a:t>chương </a:t>
            </a:r>
            <a:r>
              <a:rPr sz="2800" i="1" spc="25" dirty="0">
                <a:latin typeface="Arial"/>
                <a:cs typeface="Arial"/>
              </a:rPr>
              <a:t>trình</a:t>
            </a:r>
            <a:r>
              <a:rPr sz="2800" i="1" spc="-10" dirty="0">
                <a:latin typeface="Arial"/>
                <a:cs typeface="Arial"/>
              </a:rPr>
              <a:t> </a:t>
            </a:r>
            <a:r>
              <a:rPr sz="2800" i="1" spc="-5" dirty="0">
                <a:latin typeface="Arial"/>
                <a:cs typeface="Arial"/>
              </a:rPr>
              <a:t>chính</a:t>
            </a:r>
            <a:endParaRPr sz="2800" dirty="0">
              <a:latin typeface="Arial"/>
              <a:cs typeface="Arial"/>
            </a:endParaRPr>
          </a:p>
          <a:p>
            <a:pPr marL="12700">
              <a:spcBef>
                <a:spcPts val="670"/>
              </a:spcBef>
            </a:pPr>
            <a:r>
              <a:rPr sz="2800" spc="-5" dirty="0">
                <a:latin typeface="Arial"/>
                <a:cs typeface="Arial"/>
              </a:rPr>
              <a:t>void </a:t>
            </a:r>
            <a:r>
              <a:rPr sz="2800" dirty="0">
                <a:latin typeface="Arial"/>
                <a:cs typeface="Arial"/>
              </a:rPr>
              <a:t>price(int </a:t>
            </a:r>
            <a:r>
              <a:rPr sz="2800" spc="-5" dirty="0">
                <a:latin typeface="Arial"/>
                <a:cs typeface="Arial"/>
              </a:rPr>
              <a:t>param)</a:t>
            </a:r>
            <a:r>
              <a:rPr sz="2800" spc="15" dirty="0">
                <a:latin typeface="Arial"/>
                <a:cs typeface="Arial"/>
              </a:rPr>
              <a:t> </a:t>
            </a:r>
            <a:r>
              <a:rPr sz="2800" spc="-5" dirty="0">
                <a:latin typeface="Arial"/>
                <a:cs typeface="Arial"/>
              </a:rPr>
              <a:t>{</a:t>
            </a:r>
            <a:endParaRPr sz="2800" dirty="0">
              <a:latin typeface="Arial"/>
              <a:cs typeface="Arial"/>
            </a:endParaRPr>
          </a:p>
          <a:p>
            <a:pPr marL="12700" marR="5080" algn="just">
              <a:spcBef>
                <a:spcPts val="675"/>
              </a:spcBef>
            </a:pPr>
            <a:r>
              <a:rPr sz="2800" dirty="0">
                <a:latin typeface="Arial"/>
                <a:cs typeface="Arial"/>
              </a:rPr>
              <a:t>return 10; </a:t>
            </a:r>
            <a:r>
              <a:rPr sz="2800" spc="-5" dirty="0">
                <a:latin typeface="Arial"/>
                <a:cs typeface="Arial"/>
              </a:rPr>
              <a:t>//</a:t>
            </a:r>
            <a:r>
              <a:rPr sz="2800" i="1" spc="-5" dirty="0">
                <a:latin typeface="Arial"/>
                <a:cs typeface="Arial"/>
              </a:rPr>
              <a:t>không cần quan tâm giá </a:t>
            </a:r>
            <a:r>
              <a:rPr sz="2800" i="1" dirty="0">
                <a:latin typeface="Arial"/>
                <a:cs typeface="Arial"/>
              </a:rPr>
              <a:t>là </a:t>
            </a:r>
            <a:r>
              <a:rPr sz="2800" i="1" spc="35" dirty="0">
                <a:latin typeface="Arial"/>
                <a:cs typeface="Arial"/>
              </a:rPr>
              <a:t>gì, </a:t>
            </a:r>
            <a:r>
              <a:rPr sz="2800" i="1" spc="-5" dirty="0">
                <a:latin typeface="Arial"/>
                <a:cs typeface="Arial"/>
              </a:rPr>
              <a:t>được  tính thế nào chỉ </a:t>
            </a:r>
            <a:r>
              <a:rPr sz="2800" i="1" dirty="0">
                <a:latin typeface="Arial"/>
                <a:cs typeface="Arial"/>
              </a:rPr>
              <a:t>cần </a:t>
            </a:r>
            <a:r>
              <a:rPr sz="2800" i="1" spc="-5" dirty="0">
                <a:latin typeface="Arial"/>
                <a:cs typeface="Arial"/>
              </a:rPr>
              <a:t>giá trị trả về để </a:t>
            </a:r>
            <a:r>
              <a:rPr sz="2800" i="1" dirty="0">
                <a:latin typeface="Arial"/>
                <a:cs typeface="Arial"/>
              </a:rPr>
              <a:t>test </a:t>
            </a:r>
            <a:r>
              <a:rPr sz="2800" i="1" spc="-5" dirty="0">
                <a:latin typeface="Arial"/>
                <a:cs typeface="Arial"/>
              </a:rPr>
              <a:t>module  </a:t>
            </a:r>
            <a:r>
              <a:rPr sz="2800" i="1" dirty="0">
                <a:latin typeface="Arial"/>
                <a:cs typeface="Arial"/>
              </a:rPr>
              <a:t>function</a:t>
            </a:r>
            <a:r>
              <a:rPr sz="2800" i="1" spc="-10" dirty="0">
                <a:latin typeface="Arial"/>
                <a:cs typeface="Arial"/>
              </a:rPr>
              <a:t> </a:t>
            </a:r>
            <a:r>
              <a:rPr sz="2800" i="1" spc="-5" dirty="0">
                <a:latin typeface="Arial"/>
                <a:cs typeface="Arial"/>
              </a:rPr>
              <a:t>WeTest</a:t>
            </a:r>
            <a:endParaRPr sz="2800" dirty="0">
              <a:latin typeface="Arial"/>
              <a:cs typeface="Arial"/>
            </a:endParaRPr>
          </a:p>
          <a:p>
            <a:pPr marL="12700" algn="just">
              <a:spcBef>
                <a:spcPts val="675"/>
              </a:spcBef>
            </a:pPr>
            <a:r>
              <a:rPr sz="2800" spc="-5" dirty="0">
                <a:latin typeface="Arial"/>
                <a:cs typeface="Arial"/>
              </a:rPr>
              <a:t>} // đây là stub</a:t>
            </a:r>
            <a:endParaRPr sz="2800" dirty="0">
              <a:latin typeface="Arial"/>
              <a:cs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b="0" spc="-5" dirty="0"/>
              <a:t>Code </a:t>
            </a:r>
            <a:r>
              <a:rPr b="0" dirty="0">
                <a:latin typeface="Arial"/>
                <a:cs typeface="Arial"/>
              </a:rPr>
              <a:t>example-</a:t>
            </a:r>
            <a:r>
              <a:rPr b="0" spc="-85" dirty="0"/>
              <a:t> </a:t>
            </a:r>
            <a:r>
              <a:rPr b="0" dirty="0">
                <a:latin typeface="Arial"/>
                <a:cs typeface="Arial"/>
              </a:rPr>
              <a:t>Driver</a:t>
            </a:r>
          </a:p>
        </p:txBody>
      </p:sp>
      <p:sp>
        <p:nvSpPr>
          <p:cNvPr id="4" name="object 4"/>
          <p:cNvSpPr txBox="1"/>
          <p:nvPr/>
        </p:nvSpPr>
        <p:spPr>
          <a:xfrm>
            <a:off x="2425148" y="6025874"/>
            <a:ext cx="106929" cy="422275"/>
          </a:xfrm>
          <a:prstGeom prst="rect">
            <a:avLst/>
          </a:prstGeom>
        </p:spPr>
        <p:txBody>
          <a:bodyPr vert="horz" wrap="square" lIns="0" tIns="0" rIns="0" bIns="0" rtlCol="0">
            <a:spAutoFit/>
          </a:bodyPr>
          <a:lstStyle/>
          <a:p>
            <a:pPr marL="12700">
              <a:lnSpc>
                <a:spcPts val="3190"/>
              </a:lnSpc>
            </a:pPr>
            <a:r>
              <a:rPr sz="2800" spc="-5" dirty="0">
                <a:latin typeface="Arial"/>
                <a:cs typeface="Arial"/>
              </a:rPr>
              <a:t>}</a:t>
            </a:r>
            <a:endParaRPr sz="2800" dirty="0">
              <a:latin typeface="Arial"/>
              <a:cs typeface="Arial"/>
            </a:endParaRPr>
          </a:p>
        </p:txBody>
      </p:sp>
      <p:sp>
        <p:nvSpPr>
          <p:cNvPr id="3" name="object 3"/>
          <p:cNvSpPr txBox="1"/>
          <p:nvPr/>
        </p:nvSpPr>
        <p:spPr>
          <a:xfrm>
            <a:off x="2576776" y="1417805"/>
            <a:ext cx="7509509" cy="4511363"/>
          </a:xfrm>
          <a:prstGeom prst="rect">
            <a:avLst/>
          </a:prstGeom>
        </p:spPr>
        <p:txBody>
          <a:bodyPr vert="horz" wrap="square" lIns="0" tIns="12065" rIns="0" bIns="0" rtlCol="0">
            <a:spAutoFit/>
          </a:bodyPr>
          <a:lstStyle/>
          <a:p>
            <a:pPr marL="12700" marR="5080">
              <a:spcBef>
                <a:spcPts val="95"/>
              </a:spcBef>
            </a:pPr>
            <a:r>
              <a:rPr sz="2800" spc="-5" dirty="0">
                <a:latin typeface="Arial"/>
                <a:cs typeface="Arial"/>
              </a:rPr>
              <a:t>void </a:t>
            </a:r>
            <a:r>
              <a:rPr sz="2800" dirty="0">
                <a:latin typeface="Arial"/>
                <a:cs typeface="Arial"/>
              </a:rPr>
              <a:t>function ThatCallPrice(params…) </a:t>
            </a:r>
            <a:r>
              <a:rPr sz="2800" spc="-5" dirty="0">
                <a:latin typeface="Arial"/>
                <a:cs typeface="Arial"/>
              </a:rPr>
              <a:t>{// </a:t>
            </a:r>
            <a:r>
              <a:rPr sz="2800" dirty="0">
                <a:latin typeface="Arial"/>
                <a:cs typeface="Arial"/>
              </a:rPr>
              <a:t>đây </a:t>
            </a:r>
            <a:r>
              <a:rPr sz="2800" spc="-5" dirty="0">
                <a:latin typeface="Arial"/>
                <a:cs typeface="Arial"/>
              </a:rPr>
              <a:t>là  driver</a:t>
            </a:r>
            <a:endParaRPr sz="2800" dirty="0">
              <a:latin typeface="Arial"/>
              <a:cs typeface="Arial"/>
            </a:endParaRPr>
          </a:p>
          <a:p>
            <a:pPr marL="927100" marR="3128645">
              <a:lnSpc>
                <a:spcPct val="120000"/>
              </a:lnSpc>
            </a:pPr>
            <a:r>
              <a:rPr sz="2800" spc="-5" dirty="0">
                <a:latin typeface="Arial"/>
                <a:cs typeface="Arial"/>
              </a:rPr>
              <a:t>int p= </a:t>
            </a:r>
            <a:r>
              <a:rPr sz="2800" dirty="0">
                <a:latin typeface="Arial"/>
                <a:cs typeface="Arial"/>
              </a:rPr>
              <a:t>price(param1);  printf(“Price</a:t>
            </a:r>
            <a:r>
              <a:rPr sz="2800" spc="-80" dirty="0">
                <a:latin typeface="Arial"/>
                <a:cs typeface="Arial"/>
              </a:rPr>
              <a:t> </a:t>
            </a:r>
            <a:r>
              <a:rPr sz="2800" dirty="0">
                <a:latin typeface="Arial"/>
                <a:cs typeface="Arial"/>
              </a:rPr>
              <a:t>is:%d”,p);</a:t>
            </a:r>
          </a:p>
          <a:p>
            <a:pPr marL="12700">
              <a:spcBef>
                <a:spcPts val="675"/>
              </a:spcBef>
            </a:pPr>
            <a:r>
              <a:rPr sz="2800" spc="-5" dirty="0">
                <a:latin typeface="Arial"/>
                <a:cs typeface="Arial"/>
              </a:rPr>
              <a:t>}</a:t>
            </a:r>
            <a:endParaRPr sz="2800" dirty="0">
              <a:latin typeface="Arial"/>
              <a:cs typeface="Arial"/>
            </a:endParaRPr>
          </a:p>
          <a:p>
            <a:pPr marL="12700">
              <a:spcBef>
                <a:spcPts val="675"/>
              </a:spcBef>
            </a:pPr>
            <a:r>
              <a:rPr sz="2800" dirty="0">
                <a:latin typeface="Arial"/>
                <a:cs typeface="Arial"/>
              </a:rPr>
              <a:t>void price(int param){</a:t>
            </a:r>
          </a:p>
          <a:p>
            <a:pPr marL="12700">
              <a:spcBef>
                <a:spcPts val="670"/>
              </a:spcBef>
            </a:pPr>
            <a:r>
              <a:rPr sz="2800" spc="-5" dirty="0">
                <a:latin typeface="Arial"/>
                <a:cs typeface="Arial"/>
              </a:rPr>
              <a:t>….</a:t>
            </a:r>
            <a:endParaRPr sz="2800" dirty="0">
              <a:latin typeface="Arial"/>
              <a:cs typeface="Arial"/>
            </a:endParaRPr>
          </a:p>
          <a:p>
            <a:pPr marL="12700">
              <a:spcBef>
                <a:spcPts val="670"/>
              </a:spcBef>
            </a:pPr>
            <a:r>
              <a:rPr sz="2800" spc="-5" dirty="0">
                <a:latin typeface="Arial"/>
                <a:cs typeface="Arial"/>
              </a:rPr>
              <a:t>// chương </a:t>
            </a:r>
            <a:r>
              <a:rPr sz="2800" spc="25" dirty="0">
                <a:latin typeface="Arial"/>
                <a:cs typeface="Arial"/>
              </a:rPr>
              <a:t>trình </a:t>
            </a:r>
            <a:r>
              <a:rPr sz="2800" spc="-5" dirty="0">
                <a:latin typeface="Arial"/>
                <a:cs typeface="Arial"/>
              </a:rPr>
              <a:t>chính để </a:t>
            </a:r>
            <a:r>
              <a:rPr sz="2800" dirty="0">
                <a:latin typeface="Arial"/>
                <a:cs typeface="Arial"/>
              </a:rPr>
              <a:t>tính </a:t>
            </a:r>
            <a:r>
              <a:rPr sz="2800" spc="-10" dirty="0">
                <a:latin typeface="Arial"/>
                <a:cs typeface="Arial"/>
              </a:rPr>
              <a:t>được </a:t>
            </a:r>
            <a:r>
              <a:rPr sz="2800" spc="-5" dirty="0">
                <a:latin typeface="Arial"/>
                <a:cs typeface="Arial"/>
              </a:rPr>
              <a:t>giá </a:t>
            </a:r>
            <a:r>
              <a:rPr sz="2800" dirty="0">
                <a:latin typeface="Arial"/>
                <a:cs typeface="Arial"/>
              </a:rPr>
              <a:t>trị</a:t>
            </a:r>
            <a:r>
              <a:rPr sz="2800" spc="35" dirty="0">
                <a:latin typeface="Arial"/>
                <a:cs typeface="Arial"/>
              </a:rPr>
              <a:t> </a:t>
            </a:r>
            <a:r>
              <a:rPr sz="2800" spc="-5" dirty="0">
                <a:latin typeface="Arial"/>
                <a:cs typeface="Arial"/>
              </a:rPr>
              <a:t>thật</a:t>
            </a:r>
            <a:endParaRPr sz="2800" dirty="0">
              <a:latin typeface="Arial"/>
              <a:cs typeface="Arial"/>
            </a:endParaRPr>
          </a:p>
          <a:p>
            <a:pPr marL="12700">
              <a:spcBef>
                <a:spcPts val="675"/>
              </a:spcBef>
            </a:pPr>
            <a:r>
              <a:rPr sz="2800" spc="-5" dirty="0">
                <a:latin typeface="Arial"/>
                <a:cs typeface="Arial"/>
              </a:rPr>
              <a:t>…</a:t>
            </a:r>
            <a:endParaRPr sz="2800" dirty="0">
              <a:latin typeface="Arial"/>
              <a:cs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b="0" dirty="0" err="1">
                <a:latin typeface="Arial"/>
                <a:cs typeface="Arial"/>
              </a:rPr>
              <a:t>Kiểm</a:t>
            </a:r>
            <a:r>
              <a:rPr b="0" dirty="0">
                <a:latin typeface="Arial"/>
                <a:cs typeface="Arial"/>
              </a:rPr>
              <a:t> thử tích</a:t>
            </a:r>
            <a:r>
              <a:rPr b="0" spc="-70" dirty="0"/>
              <a:t> </a:t>
            </a:r>
            <a:r>
              <a:rPr b="0" dirty="0">
                <a:latin typeface="Arial"/>
                <a:cs typeface="Arial"/>
              </a:rPr>
              <a:t>hợp</a:t>
            </a:r>
          </a:p>
        </p:txBody>
      </p:sp>
      <p:sp>
        <p:nvSpPr>
          <p:cNvPr id="2" name="object 2"/>
          <p:cNvSpPr txBox="1">
            <a:spLocks noGrp="1"/>
          </p:cNvSpPr>
          <p:nvPr>
            <p:ph sz="quarter" idx="10"/>
          </p:nvPr>
        </p:nvSpPr>
        <p:spPr>
          <a:xfrm>
            <a:off x="2579204" y="1285875"/>
            <a:ext cx="8774596" cy="4875694"/>
          </a:xfrm>
          <a:prstGeom prst="rect">
            <a:avLst/>
          </a:prstGeom>
        </p:spPr>
        <p:txBody>
          <a:bodyPr vert="horz" wrap="square" lIns="0" tIns="12700" rIns="0" bIns="0" rtlCol="0">
            <a:spAutoFit/>
          </a:bodyPr>
          <a:lstStyle/>
          <a:p>
            <a:pPr marL="377825" marR="483870" indent="-342900">
              <a:lnSpc>
                <a:spcPct val="100000"/>
              </a:lnSpc>
              <a:spcBef>
                <a:spcPts val="100"/>
              </a:spcBef>
              <a:buChar char="•"/>
              <a:tabLst>
                <a:tab pos="377190" algn="l"/>
                <a:tab pos="377825" algn="l"/>
              </a:tabLst>
            </a:pPr>
            <a:r>
              <a:rPr sz="2300" spc="-5" dirty="0">
                <a:solidFill>
                  <a:schemeClr val="tx1"/>
                </a:solidFill>
              </a:rPr>
              <a:t>Kiểm </a:t>
            </a:r>
            <a:r>
              <a:rPr sz="2300" dirty="0">
                <a:solidFill>
                  <a:schemeClr val="tx1"/>
                </a:solidFill>
              </a:rPr>
              <a:t>thử tích </a:t>
            </a:r>
            <a:r>
              <a:rPr sz="2300" spc="-5" dirty="0">
                <a:solidFill>
                  <a:schemeClr val="tx1"/>
                </a:solidFill>
              </a:rPr>
              <a:t>hợp nhằm nhận được </a:t>
            </a:r>
            <a:r>
              <a:rPr sz="2300" dirty="0">
                <a:solidFill>
                  <a:schemeClr val="tx1"/>
                </a:solidFill>
              </a:rPr>
              <a:t>một </a:t>
            </a:r>
            <a:r>
              <a:rPr sz="2300" spc="-5" dirty="0">
                <a:solidFill>
                  <a:schemeClr val="tx1"/>
                </a:solidFill>
              </a:rPr>
              <a:t>bộ phận </a:t>
            </a:r>
            <a:r>
              <a:rPr sz="2300" dirty="0">
                <a:solidFill>
                  <a:schemeClr val="tx1"/>
                </a:solidFill>
              </a:rPr>
              <a:t>chức  </a:t>
            </a:r>
            <a:r>
              <a:rPr sz="2300" spc="-5" dirty="0">
                <a:solidFill>
                  <a:schemeClr val="tx1"/>
                </a:solidFill>
              </a:rPr>
              <a:t>năng hay </a:t>
            </a:r>
            <a:r>
              <a:rPr sz="2300" dirty="0">
                <a:solidFill>
                  <a:schemeClr val="tx1"/>
                </a:solidFill>
              </a:rPr>
              <a:t>một </a:t>
            </a:r>
            <a:r>
              <a:rPr sz="2300" spc="-5" dirty="0">
                <a:solidFill>
                  <a:schemeClr val="tx1"/>
                </a:solidFill>
              </a:rPr>
              <a:t>hệ </a:t>
            </a:r>
            <a:r>
              <a:rPr sz="2300" dirty="0">
                <a:solidFill>
                  <a:schemeClr val="tx1"/>
                </a:solidFill>
              </a:rPr>
              <a:t>con</a:t>
            </a:r>
            <a:r>
              <a:rPr sz="2300" spc="30" dirty="0">
                <a:solidFill>
                  <a:schemeClr val="tx1"/>
                </a:solidFill>
              </a:rPr>
              <a:t> </a:t>
            </a:r>
            <a:r>
              <a:rPr sz="2300" dirty="0">
                <a:solidFill>
                  <a:schemeClr val="tx1"/>
                </a:solidFill>
              </a:rPr>
              <a:t>tốt</a:t>
            </a:r>
          </a:p>
          <a:p>
            <a:pPr marL="377825" indent="-342900">
              <a:lnSpc>
                <a:spcPct val="100000"/>
              </a:lnSpc>
              <a:spcBef>
                <a:spcPts val="580"/>
              </a:spcBef>
              <a:buChar char="•"/>
              <a:tabLst>
                <a:tab pos="377190" algn="l"/>
                <a:tab pos="377825" algn="l"/>
              </a:tabLst>
            </a:pPr>
            <a:r>
              <a:rPr sz="2300" spc="-5" dirty="0">
                <a:solidFill>
                  <a:schemeClr val="tx1"/>
                </a:solidFill>
              </a:rPr>
              <a:t>Là </a:t>
            </a:r>
            <a:r>
              <a:rPr sz="2300" dirty="0">
                <a:solidFill>
                  <a:schemeClr val="tx1"/>
                </a:solidFill>
              </a:rPr>
              <a:t>một kỹ thuật có tính </a:t>
            </a:r>
            <a:r>
              <a:rPr sz="2300" spc="-5" dirty="0">
                <a:solidFill>
                  <a:schemeClr val="tx1"/>
                </a:solidFill>
              </a:rPr>
              <a:t>hệ thống để </a:t>
            </a:r>
            <a:r>
              <a:rPr sz="2300" spc="-10" dirty="0">
                <a:solidFill>
                  <a:schemeClr val="tx1"/>
                </a:solidFill>
              </a:rPr>
              <a:t>xây </a:t>
            </a:r>
            <a:r>
              <a:rPr sz="2300" spc="-5" dirty="0">
                <a:solidFill>
                  <a:schemeClr val="tx1"/>
                </a:solidFill>
              </a:rPr>
              <a:t>dựng </a:t>
            </a:r>
            <a:r>
              <a:rPr sz="2300" dirty="0">
                <a:solidFill>
                  <a:schemeClr val="tx1"/>
                </a:solidFill>
              </a:rPr>
              <a:t>cấu trúc</a:t>
            </a:r>
            <a:r>
              <a:rPr sz="2300" spc="-60" dirty="0">
                <a:solidFill>
                  <a:schemeClr val="tx1"/>
                </a:solidFill>
              </a:rPr>
              <a:t> </a:t>
            </a:r>
            <a:r>
              <a:rPr sz="2300" dirty="0">
                <a:solidFill>
                  <a:schemeClr val="tx1"/>
                </a:solidFill>
              </a:rPr>
              <a:t>của</a:t>
            </a:r>
          </a:p>
          <a:p>
            <a:pPr marL="377825">
              <a:lnSpc>
                <a:spcPct val="100000"/>
              </a:lnSpc>
            </a:pPr>
            <a:r>
              <a:rPr sz="2300" dirty="0">
                <a:solidFill>
                  <a:schemeClr val="tx1"/>
                </a:solidFill>
              </a:rPr>
              <a:t>chương</a:t>
            </a:r>
            <a:r>
              <a:rPr sz="2300" spc="5" dirty="0">
                <a:solidFill>
                  <a:schemeClr val="tx1"/>
                </a:solidFill>
              </a:rPr>
              <a:t> </a:t>
            </a:r>
            <a:r>
              <a:rPr sz="2300" spc="20" dirty="0">
                <a:solidFill>
                  <a:schemeClr val="tx1"/>
                </a:solidFill>
              </a:rPr>
              <a:t>trình</a:t>
            </a:r>
          </a:p>
          <a:p>
            <a:pPr marL="377825" marR="19050" indent="-342900">
              <a:lnSpc>
                <a:spcPct val="100000"/>
              </a:lnSpc>
              <a:spcBef>
                <a:spcPts val="575"/>
              </a:spcBef>
              <a:buChar char="•"/>
              <a:tabLst>
                <a:tab pos="377190" algn="l"/>
                <a:tab pos="377825" algn="l"/>
              </a:tabLst>
            </a:pPr>
            <a:r>
              <a:rPr sz="2300" dirty="0">
                <a:solidFill>
                  <a:schemeClr val="tx1"/>
                </a:solidFill>
              </a:rPr>
              <a:t>Từ các </a:t>
            </a:r>
            <a:r>
              <a:rPr sz="2300" spc="-5" dirty="0">
                <a:solidFill>
                  <a:schemeClr val="tx1"/>
                </a:solidFill>
              </a:rPr>
              <a:t>module đã qua </a:t>
            </a:r>
            <a:r>
              <a:rPr sz="2300" dirty="0">
                <a:solidFill>
                  <a:schemeClr val="tx1"/>
                </a:solidFill>
              </a:rPr>
              <a:t>kiểm thử </a:t>
            </a:r>
            <a:r>
              <a:rPr sz="2300" spc="-5" dirty="0">
                <a:solidFill>
                  <a:schemeClr val="tx1"/>
                </a:solidFill>
              </a:rPr>
              <a:t>đơn </a:t>
            </a:r>
            <a:r>
              <a:rPr sz="2300" dirty="0">
                <a:solidFill>
                  <a:schemeClr val="tx1"/>
                </a:solidFill>
              </a:rPr>
              <a:t>vị, </a:t>
            </a:r>
            <a:r>
              <a:rPr sz="2300" spc="-10" dirty="0">
                <a:solidFill>
                  <a:schemeClr val="tx1"/>
                </a:solidFill>
              </a:rPr>
              <a:t>xây </a:t>
            </a:r>
            <a:r>
              <a:rPr sz="2300" spc="-5" dirty="0">
                <a:solidFill>
                  <a:schemeClr val="tx1"/>
                </a:solidFill>
              </a:rPr>
              <a:t>dựng </a:t>
            </a:r>
            <a:r>
              <a:rPr sz="2300" dirty="0">
                <a:solidFill>
                  <a:schemeClr val="tx1"/>
                </a:solidFill>
              </a:rPr>
              <a:t>cấu </a:t>
            </a:r>
            <a:r>
              <a:rPr sz="2300" spc="-5" dirty="0">
                <a:solidFill>
                  <a:schemeClr val="tx1"/>
                </a:solidFill>
              </a:rPr>
              <a:t>trúc  chương </a:t>
            </a:r>
            <a:r>
              <a:rPr sz="2300" spc="20" dirty="0">
                <a:solidFill>
                  <a:schemeClr val="tx1"/>
                </a:solidFill>
              </a:rPr>
              <a:t>trình </a:t>
            </a:r>
            <a:r>
              <a:rPr sz="2300" spc="-5" dirty="0">
                <a:solidFill>
                  <a:schemeClr val="tx1"/>
                </a:solidFill>
              </a:rPr>
              <a:t>đảm bảo </a:t>
            </a:r>
            <a:r>
              <a:rPr sz="2300" dirty="0">
                <a:solidFill>
                  <a:schemeClr val="tx1"/>
                </a:solidFill>
              </a:rPr>
              <a:t>tuân theo </a:t>
            </a:r>
            <a:r>
              <a:rPr sz="2300" spc="-5" dirty="0">
                <a:solidFill>
                  <a:schemeClr val="tx1"/>
                </a:solidFill>
              </a:rPr>
              <a:t>thiết</a:t>
            </a:r>
            <a:r>
              <a:rPr sz="2300" spc="-40" dirty="0">
                <a:solidFill>
                  <a:schemeClr val="tx1"/>
                </a:solidFill>
              </a:rPr>
              <a:t> </a:t>
            </a:r>
            <a:r>
              <a:rPr sz="2300" dirty="0">
                <a:solidFill>
                  <a:schemeClr val="tx1"/>
                </a:solidFill>
              </a:rPr>
              <a:t>kế</a:t>
            </a:r>
          </a:p>
          <a:p>
            <a:pPr marL="377825" indent="-342900">
              <a:lnSpc>
                <a:spcPct val="100000"/>
              </a:lnSpc>
              <a:spcBef>
                <a:spcPts val="575"/>
              </a:spcBef>
              <a:buChar char="•"/>
              <a:tabLst>
                <a:tab pos="377190" algn="l"/>
                <a:tab pos="377825" algn="l"/>
              </a:tabLst>
            </a:pPr>
            <a:r>
              <a:rPr sz="2300" spc="-5" dirty="0">
                <a:solidFill>
                  <a:schemeClr val="tx1"/>
                </a:solidFill>
              </a:rPr>
              <a:t>Có hai </a:t>
            </a:r>
            <a:r>
              <a:rPr sz="2300" dirty="0">
                <a:solidFill>
                  <a:schemeClr val="tx1"/>
                </a:solidFill>
              </a:rPr>
              <a:t>cách tích</a:t>
            </a:r>
            <a:r>
              <a:rPr sz="2300" spc="-20" dirty="0">
                <a:solidFill>
                  <a:schemeClr val="tx1"/>
                </a:solidFill>
              </a:rPr>
              <a:t> </a:t>
            </a:r>
            <a:r>
              <a:rPr sz="2300" spc="-5" dirty="0">
                <a:solidFill>
                  <a:schemeClr val="tx1"/>
                </a:solidFill>
              </a:rPr>
              <a:t>hợp:</a:t>
            </a:r>
          </a:p>
          <a:p>
            <a:pPr marL="377825" indent="-342900">
              <a:lnSpc>
                <a:spcPct val="100000"/>
              </a:lnSpc>
              <a:spcBef>
                <a:spcPts val="580"/>
              </a:spcBef>
              <a:buFont typeface="Arial"/>
              <a:buChar char="•"/>
              <a:tabLst>
                <a:tab pos="377190" algn="l"/>
                <a:tab pos="377825" algn="l"/>
              </a:tabLst>
            </a:pPr>
            <a:r>
              <a:rPr sz="2300" b="1" dirty="0">
                <a:solidFill>
                  <a:schemeClr val="tx1"/>
                </a:solidFill>
                <a:latin typeface="Arial"/>
                <a:cs typeface="Arial"/>
              </a:rPr>
              <a:t>Tích hợp từng </a:t>
            </a:r>
            <a:r>
              <a:rPr sz="2300" b="1" spc="-5" dirty="0">
                <a:solidFill>
                  <a:schemeClr val="tx1"/>
                </a:solidFill>
              </a:rPr>
              <a:t>bước</a:t>
            </a:r>
            <a:r>
              <a:rPr sz="2300" spc="-5" dirty="0">
                <a:solidFill>
                  <a:schemeClr val="tx1"/>
                </a:solidFill>
              </a:rPr>
              <a:t>. Theo </a:t>
            </a:r>
            <a:r>
              <a:rPr sz="2300" dirty="0">
                <a:solidFill>
                  <a:schemeClr val="tx1"/>
                </a:solidFill>
              </a:rPr>
              <a:t>cách </a:t>
            </a:r>
            <a:r>
              <a:rPr sz="2300" spc="-5" dirty="0">
                <a:solidFill>
                  <a:schemeClr val="tx1"/>
                </a:solidFill>
              </a:rPr>
              <a:t>này </a:t>
            </a:r>
            <a:r>
              <a:rPr sz="2300" dirty="0">
                <a:solidFill>
                  <a:schemeClr val="tx1"/>
                </a:solidFill>
              </a:rPr>
              <a:t>có </a:t>
            </a:r>
            <a:r>
              <a:rPr sz="2300" spc="-5" dirty="0">
                <a:solidFill>
                  <a:schemeClr val="tx1"/>
                </a:solidFill>
              </a:rPr>
              <a:t>3 chiến</a:t>
            </a:r>
            <a:r>
              <a:rPr sz="2300" spc="-50" dirty="0">
                <a:solidFill>
                  <a:schemeClr val="tx1"/>
                </a:solidFill>
              </a:rPr>
              <a:t> </a:t>
            </a:r>
            <a:r>
              <a:rPr sz="2300" spc="-5" dirty="0" err="1">
                <a:solidFill>
                  <a:schemeClr val="tx1"/>
                </a:solidFill>
              </a:rPr>
              <a:t>lược</a:t>
            </a:r>
            <a:r>
              <a:rPr sz="2300" spc="-5" dirty="0">
                <a:solidFill>
                  <a:schemeClr val="tx1"/>
                </a:solidFill>
              </a:rPr>
              <a:t>:</a:t>
            </a:r>
            <a:endParaRPr lang="en-US" sz="2300" spc="-5" dirty="0">
              <a:solidFill>
                <a:schemeClr val="tx1"/>
              </a:solidFill>
            </a:endParaRPr>
          </a:p>
          <a:p>
            <a:pPr marL="778510" lvl="1" indent="-287020">
              <a:lnSpc>
                <a:spcPct val="100000"/>
              </a:lnSpc>
              <a:spcBef>
                <a:spcPts val="575"/>
              </a:spcBef>
              <a:buChar char="–"/>
              <a:tabLst>
                <a:tab pos="779145" algn="l"/>
              </a:tabLst>
            </a:pPr>
            <a:r>
              <a:rPr lang="vi-VN" sz="2300" dirty="0">
                <a:latin typeface="Arial"/>
                <a:cs typeface="Arial"/>
              </a:rPr>
              <a:t>Tích </a:t>
            </a:r>
            <a:r>
              <a:rPr lang="vi-VN" sz="2300" spc="-5" dirty="0">
                <a:latin typeface="Arial"/>
                <a:cs typeface="Arial"/>
              </a:rPr>
              <a:t>hợp </a:t>
            </a:r>
            <a:r>
              <a:rPr lang="vi-VN" sz="2300" dirty="0">
                <a:latin typeface="Arial"/>
                <a:cs typeface="Arial"/>
              </a:rPr>
              <a:t>từ </a:t>
            </a:r>
            <a:r>
              <a:rPr lang="vi-VN" sz="2300" spc="-5" dirty="0">
                <a:latin typeface="Arial"/>
                <a:cs typeface="Arial"/>
              </a:rPr>
              <a:t>dưới lên </a:t>
            </a:r>
            <a:r>
              <a:rPr lang="vi-VN" sz="2300" dirty="0">
                <a:latin typeface="Arial"/>
                <a:cs typeface="Arial"/>
              </a:rPr>
              <a:t>(bottom-up</a:t>
            </a:r>
            <a:r>
              <a:rPr lang="vi-VN" sz="2300" spc="-10" dirty="0">
                <a:latin typeface="Arial"/>
                <a:cs typeface="Arial"/>
              </a:rPr>
              <a:t> </a:t>
            </a:r>
            <a:r>
              <a:rPr lang="vi-VN" sz="2300" spc="-5" dirty="0">
                <a:latin typeface="Arial"/>
                <a:cs typeface="Arial"/>
              </a:rPr>
              <a:t>testing)</a:t>
            </a:r>
            <a:endParaRPr lang="vi-VN" sz="2300" dirty="0">
              <a:latin typeface="Arial"/>
              <a:cs typeface="Arial"/>
            </a:endParaRPr>
          </a:p>
          <a:p>
            <a:pPr marL="778510" lvl="1" indent="-287020">
              <a:lnSpc>
                <a:spcPct val="100000"/>
              </a:lnSpc>
              <a:spcBef>
                <a:spcPts val="580"/>
              </a:spcBef>
              <a:buChar char="–"/>
              <a:tabLst>
                <a:tab pos="779145" algn="l"/>
              </a:tabLst>
            </a:pPr>
            <a:r>
              <a:rPr lang="vi-VN" sz="2300" dirty="0">
                <a:latin typeface="Arial"/>
                <a:cs typeface="Arial"/>
              </a:rPr>
              <a:t>Tích </a:t>
            </a:r>
            <a:r>
              <a:rPr lang="vi-VN" sz="2300" spc="-5" dirty="0">
                <a:latin typeface="Arial"/>
                <a:cs typeface="Arial"/>
              </a:rPr>
              <a:t>hợp </a:t>
            </a:r>
            <a:r>
              <a:rPr lang="vi-VN" sz="2300" dirty="0">
                <a:latin typeface="Arial"/>
                <a:cs typeface="Arial"/>
              </a:rPr>
              <a:t>từ trên </a:t>
            </a:r>
            <a:r>
              <a:rPr lang="vi-VN" sz="2300" spc="-10" dirty="0">
                <a:latin typeface="Arial"/>
                <a:cs typeface="Arial"/>
              </a:rPr>
              <a:t>xuống </a:t>
            </a:r>
            <a:r>
              <a:rPr lang="vi-VN" sz="2300" spc="-5" dirty="0">
                <a:latin typeface="Arial"/>
                <a:cs typeface="Arial"/>
              </a:rPr>
              <a:t>(top-down</a:t>
            </a:r>
            <a:r>
              <a:rPr lang="vi-VN" sz="2300" spc="20" dirty="0">
                <a:latin typeface="Arial"/>
                <a:cs typeface="Arial"/>
              </a:rPr>
              <a:t> </a:t>
            </a:r>
            <a:r>
              <a:rPr lang="vi-VN" sz="2300" spc="-5" dirty="0">
                <a:latin typeface="Arial"/>
                <a:cs typeface="Arial"/>
              </a:rPr>
              <a:t>testing)</a:t>
            </a:r>
            <a:endParaRPr lang="vi-VN" sz="2300" dirty="0">
              <a:latin typeface="Arial"/>
              <a:cs typeface="Arial"/>
            </a:endParaRPr>
          </a:p>
          <a:p>
            <a:pPr marL="778510" lvl="1" indent="-287020">
              <a:lnSpc>
                <a:spcPct val="100000"/>
              </a:lnSpc>
              <a:spcBef>
                <a:spcPts val="575"/>
              </a:spcBef>
              <a:buChar char="–"/>
              <a:tabLst>
                <a:tab pos="779145" algn="l"/>
              </a:tabLst>
            </a:pPr>
            <a:r>
              <a:rPr lang="vi-VN" sz="2300" spc="-5" dirty="0">
                <a:latin typeface="Arial"/>
                <a:cs typeface="Arial"/>
              </a:rPr>
              <a:t>Kết hợp 2 chiến lược </a:t>
            </a:r>
            <a:r>
              <a:rPr lang="vi-VN" sz="2300" dirty="0">
                <a:latin typeface="Arial"/>
                <a:cs typeface="Arial"/>
              </a:rPr>
              <a:t>trên </a:t>
            </a:r>
            <a:r>
              <a:rPr lang="vi-VN" sz="2300" spc="-5" dirty="0">
                <a:latin typeface="Arial"/>
                <a:cs typeface="Arial"/>
              </a:rPr>
              <a:t>(sandwich</a:t>
            </a:r>
            <a:r>
              <a:rPr lang="vi-VN" sz="2300" spc="45" dirty="0">
                <a:latin typeface="Arial"/>
                <a:cs typeface="Arial"/>
              </a:rPr>
              <a:t> </a:t>
            </a:r>
            <a:r>
              <a:rPr lang="vi-VN" sz="2300" spc="-5" dirty="0">
                <a:latin typeface="Arial"/>
                <a:cs typeface="Arial"/>
              </a:rPr>
              <a:t>testing)</a:t>
            </a:r>
          </a:p>
          <a:p>
            <a:pPr marL="377825" indent="-342900">
              <a:lnSpc>
                <a:spcPct val="100000"/>
              </a:lnSpc>
              <a:spcBef>
                <a:spcPts val="580"/>
              </a:spcBef>
              <a:buFont typeface="Arial"/>
              <a:buChar char="•"/>
              <a:tabLst>
                <a:tab pos="377190" algn="l"/>
                <a:tab pos="377825" algn="l"/>
              </a:tabLst>
            </a:pPr>
            <a:r>
              <a:rPr lang="en-US" sz="2300" b="1" dirty="0" err="1">
                <a:solidFill>
                  <a:schemeClr val="tx1"/>
                </a:solidFill>
                <a:latin typeface="Arial"/>
                <a:cs typeface="Arial"/>
              </a:rPr>
              <a:t>Tích</a:t>
            </a:r>
            <a:r>
              <a:rPr lang="en-US" sz="2300" b="1" dirty="0">
                <a:solidFill>
                  <a:schemeClr val="tx1"/>
                </a:solidFill>
                <a:latin typeface="Arial"/>
                <a:cs typeface="Arial"/>
              </a:rPr>
              <a:t> </a:t>
            </a:r>
            <a:r>
              <a:rPr lang="en-US" sz="2300" b="1" dirty="0" err="1">
                <a:solidFill>
                  <a:schemeClr val="tx1"/>
                </a:solidFill>
                <a:latin typeface="Arial"/>
                <a:cs typeface="Arial"/>
              </a:rPr>
              <a:t>hợp</a:t>
            </a:r>
            <a:r>
              <a:rPr lang="en-US" sz="2300" b="1" dirty="0">
                <a:solidFill>
                  <a:schemeClr val="tx1"/>
                </a:solidFill>
                <a:latin typeface="Arial"/>
                <a:cs typeface="Arial"/>
              </a:rPr>
              <a:t> </a:t>
            </a:r>
            <a:r>
              <a:rPr lang="en-US" sz="2300" b="1" dirty="0" err="1">
                <a:solidFill>
                  <a:schemeClr val="tx1"/>
                </a:solidFill>
                <a:latin typeface="Arial"/>
                <a:cs typeface="Arial"/>
              </a:rPr>
              <a:t>đồng</a:t>
            </a:r>
            <a:r>
              <a:rPr lang="en-US" sz="2300" b="1" dirty="0">
                <a:solidFill>
                  <a:schemeClr val="tx1"/>
                </a:solidFill>
                <a:latin typeface="Arial"/>
                <a:cs typeface="Arial"/>
              </a:rPr>
              <a:t> </a:t>
            </a:r>
            <a:r>
              <a:rPr lang="en-US" sz="2300" b="1" dirty="0" err="1">
                <a:solidFill>
                  <a:schemeClr val="tx1"/>
                </a:solidFill>
                <a:latin typeface="Arial"/>
                <a:cs typeface="Arial"/>
              </a:rPr>
              <a:t>thời</a:t>
            </a:r>
            <a:r>
              <a:rPr lang="en-US" sz="2300" b="1" dirty="0">
                <a:solidFill>
                  <a:schemeClr val="tx1"/>
                </a:solidFill>
                <a:latin typeface="Arial"/>
                <a:cs typeface="Arial"/>
              </a:rPr>
              <a:t>: </a:t>
            </a:r>
            <a:r>
              <a:rPr lang="en-US" sz="2300" spc="-5" dirty="0" err="1">
                <a:solidFill>
                  <a:schemeClr val="tx1"/>
                </a:solidFill>
                <a:latin typeface="Arial"/>
                <a:cs typeface="Arial"/>
              </a:rPr>
              <a:t>kiểm</a:t>
            </a:r>
            <a:r>
              <a:rPr lang="en-US" sz="2300" spc="-5" dirty="0">
                <a:solidFill>
                  <a:schemeClr val="tx1"/>
                </a:solidFill>
                <a:latin typeface="Arial"/>
                <a:cs typeface="Arial"/>
              </a:rPr>
              <a:t> </a:t>
            </a:r>
            <a:r>
              <a:rPr lang="en-US" sz="2300" dirty="0" err="1">
                <a:solidFill>
                  <a:schemeClr val="tx1"/>
                </a:solidFill>
                <a:latin typeface="Arial"/>
                <a:cs typeface="Arial"/>
              </a:rPr>
              <a:t>thử</a:t>
            </a:r>
            <a:r>
              <a:rPr lang="en-US" sz="2300" dirty="0">
                <a:solidFill>
                  <a:schemeClr val="tx1"/>
                </a:solidFill>
                <a:latin typeface="Arial"/>
                <a:cs typeface="Arial"/>
              </a:rPr>
              <a:t> </a:t>
            </a:r>
            <a:r>
              <a:rPr lang="en-US" sz="2300" dirty="0" err="1">
                <a:solidFill>
                  <a:schemeClr val="tx1"/>
                </a:solidFill>
                <a:latin typeface="Arial"/>
                <a:cs typeface="Arial"/>
              </a:rPr>
              <a:t>vụ</a:t>
            </a:r>
            <a:r>
              <a:rPr lang="en-US" sz="2300" dirty="0">
                <a:solidFill>
                  <a:schemeClr val="tx1"/>
                </a:solidFill>
                <a:latin typeface="Arial"/>
                <a:cs typeface="Arial"/>
              </a:rPr>
              <a:t> </a:t>
            </a:r>
            <a:r>
              <a:rPr lang="en-US" sz="2300" spc="-5" dirty="0" err="1">
                <a:solidFill>
                  <a:schemeClr val="tx1"/>
                </a:solidFill>
                <a:latin typeface="Arial"/>
                <a:cs typeface="Arial"/>
              </a:rPr>
              <a:t>nổ</a:t>
            </a:r>
            <a:r>
              <a:rPr lang="en-US" sz="2300" spc="-5" dirty="0">
                <a:solidFill>
                  <a:schemeClr val="tx1"/>
                </a:solidFill>
                <a:latin typeface="Arial"/>
                <a:cs typeface="Arial"/>
              </a:rPr>
              <a:t> </a:t>
            </a:r>
            <a:r>
              <a:rPr lang="en-US" sz="2300" spc="-5" dirty="0" err="1">
                <a:solidFill>
                  <a:schemeClr val="tx1"/>
                </a:solidFill>
                <a:latin typeface="Arial"/>
                <a:cs typeface="Arial"/>
              </a:rPr>
              <a:t>lớn</a:t>
            </a:r>
            <a:r>
              <a:rPr lang="en-US" sz="2300" spc="-5" dirty="0">
                <a:solidFill>
                  <a:schemeClr val="tx1"/>
                </a:solidFill>
                <a:latin typeface="Arial"/>
                <a:cs typeface="Arial"/>
              </a:rPr>
              <a:t> </a:t>
            </a:r>
            <a:r>
              <a:rPr lang="en-US" sz="2300" dirty="0">
                <a:solidFill>
                  <a:schemeClr val="tx1"/>
                </a:solidFill>
                <a:latin typeface="Arial"/>
                <a:cs typeface="Arial"/>
              </a:rPr>
              <a:t>(big </a:t>
            </a:r>
            <a:r>
              <a:rPr lang="en-US" sz="2300" spc="-5" dirty="0">
                <a:solidFill>
                  <a:schemeClr val="tx1"/>
                </a:solidFill>
                <a:latin typeface="Arial"/>
                <a:cs typeface="Arial"/>
              </a:rPr>
              <a:t>bang</a:t>
            </a:r>
            <a:r>
              <a:rPr lang="en-US" sz="2300" spc="-65" dirty="0">
                <a:solidFill>
                  <a:schemeClr val="tx1"/>
                </a:solidFill>
                <a:latin typeface="Arial"/>
                <a:cs typeface="Arial"/>
              </a:rPr>
              <a:t> </a:t>
            </a:r>
            <a:r>
              <a:rPr lang="en-US" sz="2300" spc="-5" dirty="0">
                <a:solidFill>
                  <a:schemeClr val="tx1"/>
                </a:solidFill>
                <a:latin typeface="Arial"/>
                <a:cs typeface="Arial"/>
              </a:rPr>
              <a:t>testing)</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Tích hợp </a:t>
            </a:r>
            <a:r>
              <a:rPr spc="-5" dirty="0"/>
              <a:t>từ </a:t>
            </a:r>
            <a:r>
              <a:rPr dirty="0"/>
              <a:t>trên</a:t>
            </a:r>
            <a:r>
              <a:rPr spc="-95" dirty="0"/>
              <a:t> </a:t>
            </a:r>
            <a:r>
              <a:rPr spc="-5" dirty="0"/>
              <a:t>xuống</a:t>
            </a:r>
          </a:p>
        </p:txBody>
      </p:sp>
      <p:sp>
        <p:nvSpPr>
          <p:cNvPr id="3" name="object 3"/>
          <p:cNvSpPr txBox="1"/>
          <p:nvPr/>
        </p:nvSpPr>
        <p:spPr>
          <a:xfrm>
            <a:off x="2830223" y="1460192"/>
            <a:ext cx="7995284" cy="3937616"/>
          </a:xfrm>
          <a:prstGeom prst="rect">
            <a:avLst/>
          </a:prstGeom>
        </p:spPr>
        <p:txBody>
          <a:bodyPr vert="horz" wrap="square" lIns="0" tIns="13335" rIns="0" bIns="0" rtlCol="0">
            <a:spAutoFit/>
          </a:bodyPr>
          <a:lstStyle/>
          <a:p>
            <a:pPr marL="355600" marR="5080" indent="-342900">
              <a:spcBef>
                <a:spcPts val="105"/>
              </a:spcBef>
              <a:buChar char="•"/>
              <a:tabLst>
                <a:tab pos="354965" algn="l"/>
                <a:tab pos="355600" algn="l"/>
              </a:tabLst>
            </a:pPr>
            <a:r>
              <a:rPr sz="2400" dirty="0">
                <a:latin typeface="+mj-lt"/>
                <a:cs typeface="Times New Roman"/>
              </a:rPr>
              <a:t>Module chính được </a:t>
            </a:r>
            <a:r>
              <a:rPr sz="2400" spc="5" dirty="0">
                <a:latin typeface="+mj-lt"/>
                <a:cs typeface="Times New Roman"/>
              </a:rPr>
              <a:t>dùng như </a:t>
            </a:r>
            <a:r>
              <a:rPr sz="2400" spc="-5" dirty="0">
                <a:latin typeface="+mj-lt"/>
                <a:cs typeface="Times New Roman"/>
              </a:rPr>
              <a:t>là </a:t>
            </a:r>
            <a:r>
              <a:rPr sz="2400" dirty="0">
                <a:latin typeface="+mj-lt"/>
                <a:cs typeface="Times New Roman"/>
              </a:rPr>
              <a:t>driver, và </a:t>
            </a:r>
            <a:r>
              <a:rPr sz="2400" spc="-5" dirty="0">
                <a:latin typeface="+mj-lt"/>
                <a:cs typeface="Times New Roman"/>
              </a:rPr>
              <a:t>stub </a:t>
            </a:r>
            <a:r>
              <a:rPr sz="2400" dirty="0">
                <a:latin typeface="+mj-lt"/>
                <a:cs typeface="Times New Roman"/>
              </a:rPr>
              <a:t>được</a:t>
            </a:r>
            <a:r>
              <a:rPr sz="2400" spc="-135" dirty="0">
                <a:latin typeface="+mj-lt"/>
                <a:cs typeface="Times New Roman"/>
              </a:rPr>
              <a:t> </a:t>
            </a:r>
            <a:r>
              <a:rPr sz="2400" dirty="0">
                <a:latin typeface="+mj-lt"/>
                <a:cs typeface="Times New Roman"/>
              </a:rPr>
              <a:t>thay  thế bởi </a:t>
            </a:r>
            <a:r>
              <a:rPr sz="2400" spc="-5" dirty="0">
                <a:latin typeface="+mj-lt"/>
                <a:cs typeface="Times New Roman"/>
              </a:rPr>
              <a:t>các </a:t>
            </a:r>
            <a:r>
              <a:rPr sz="2400" dirty="0">
                <a:latin typeface="+mj-lt"/>
                <a:cs typeface="Times New Roman"/>
              </a:rPr>
              <a:t>module con trực </a:t>
            </a:r>
            <a:r>
              <a:rPr sz="2400" spc="-5" dirty="0">
                <a:latin typeface="+mj-lt"/>
                <a:cs typeface="Times New Roman"/>
              </a:rPr>
              <a:t>tiếp </a:t>
            </a:r>
            <a:r>
              <a:rPr sz="2400" dirty="0">
                <a:latin typeface="+mj-lt"/>
                <a:cs typeface="Times New Roman"/>
              </a:rPr>
              <a:t>của của module chính  này.</a:t>
            </a:r>
          </a:p>
          <a:p>
            <a:pPr marL="355600" marR="223520" indent="-342900">
              <a:spcBef>
                <a:spcPts val="625"/>
              </a:spcBef>
              <a:buChar char="•"/>
              <a:tabLst>
                <a:tab pos="354965" algn="l"/>
                <a:tab pos="355600" algn="l"/>
              </a:tabLst>
            </a:pPr>
            <a:r>
              <a:rPr sz="2400" dirty="0">
                <a:latin typeface="+mj-lt"/>
                <a:cs typeface="Times New Roman"/>
              </a:rPr>
              <a:t>Tuỳ thuộc vào </a:t>
            </a:r>
            <a:r>
              <a:rPr sz="2400" spc="-5" dirty="0">
                <a:latin typeface="+mj-lt"/>
                <a:cs typeface="Times New Roman"/>
              </a:rPr>
              <a:t>cách tích </a:t>
            </a:r>
            <a:r>
              <a:rPr sz="2400" dirty="0">
                <a:latin typeface="+mj-lt"/>
                <a:cs typeface="Times New Roman"/>
              </a:rPr>
              <a:t>hợp theo chiều </a:t>
            </a:r>
            <a:r>
              <a:rPr sz="2400" spc="-5" dirty="0">
                <a:latin typeface="+mj-lt"/>
                <a:cs typeface="Times New Roman"/>
              </a:rPr>
              <a:t>sâu (depth-first)  </a:t>
            </a:r>
            <a:r>
              <a:rPr sz="2400" dirty="0">
                <a:latin typeface="+mj-lt"/>
                <a:cs typeface="Times New Roman"/>
              </a:rPr>
              <a:t>hoặc chiều </a:t>
            </a:r>
            <a:r>
              <a:rPr sz="2400" spc="-5" dirty="0">
                <a:latin typeface="+mj-lt"/>
                <a:cs typeface="Times New Roman"/>
              </a:rPr>
              <a:t>ngang(breath-first), mỗi stub </a:t>
            </a:r>
            <a:r>
              <a:rPr sz="2400" dirty="0">
                <a:latin typeface="+mj-lt"/>
                <a:cs typeface="Times New Roman"/>
              </a:rPr>
              <a:t>con được thay  thế </a:t>
            </a:r>
            <a:r>
              <a:rPr sz="2400" spc="-5" dirty="0">
                <a:latin typeface="+mj-lt"/>
                <a:cs typeface="Times New Roman"/>
              </a:rPr>
              <a:t>một lần </a:t>
            </a:r>
            <a:r>
              <a:rPr sz="2400" dirty="0">
                <a:latin typeface="+mj-lt"/>
                <a:cs typeface="Times New Roman"/>
              </a:rPr>
              <a:t>bởi module tương ứng đã kiểm</a:t>
            </a:r>
            <a:r>
              <a:rPr sz="2400" spc="-65" dirty="0">
                <a:latin typeface="+mj-lt"/>
                <a:cs typeface="Times New Roman"/>
              </a:rPr>
              <a:t> </a:t>
            </a:r>
            <a:r>
              <a:rPr sz="2400" dirty="0">
                <a:latin typeface="+mj-lt"/>
                <a:cs typeface="Times New Roman"/>
              </a:rPr>
              <a:t>thử.</a:t>
            </a:r>
          </a:p>
          <a:p>
            <a:pPr marL="355600" indent="-342900">
              <a:spcBef>
                <a:spcPts val="625"/>
              </a:spcBef>
              <a:buChar char="•"/>
              <a:tabLst>
                <a:tab pos="354965" algn="l"/>
                <a:tab pos="355600" algn="l"/>
              </a:tabLst>
            </a:pPr>
            <a:r>
              <a:rPr sz="2400" dirty="0">
                <a:latin typeface="+mj-lt"/>
                <a:cs typeface="Times New Roman"/>
              </a:rPr>
              <a:t>Tiến hành kiểm thử </a:t>
            </a:r>
            <a:r>
              <a:rPr sz="2400" spc="5" dirty="0">
                <a:latin typeface="+mj-lt"/>
                <a:cs typeface="Times New Roman"/>
              </a:rPr>
              <a:t>khi </a:t>
            </a:r>
            <a:r>
              <a:rPr sz="2400" spc="-5" dirty="0">
                <a:latin typeface="+mj-lt"/>
                <a:cs typeface="Times New Roman"/>
              </a:rPr>
              <a:t>có sự </a:t>
            </a:r>
            <a:r>
              <a:rPr sz="2400" dirty="0">
                <a:latin typeface="+mj-lt"/>
                <a:cs typeface="Times New Roman"/>
              </a:rPr>
              <a:t>thay thế</a:t>
            </a:r>
            <a:r>
              <a:rPr sz="2400" spc="-80" dirty="0">
                <a:latin typeface="+mj-lt"/>
                <a:cs typeface="Times New Roman"/>
              </a:rPr>
              <a:t> </a:t>
            </a:r>
            <a:r>
              <a:rPr sz="2400" spc="-5" dirty="0">
                <a:latin typeface="+mj-lt"/>
                <a:cs typeface="Times New Roman"/>
              </a:rPr>
              <a:t>mới</a:t>
            </a:r>
            <a:endParaRPr sz="2400" dirty="0">
              <a:latin typeface="+mj-lt"/>
              <a:cs typeface="Times New Roman"/>
            </a:endParaRPr>
          </a:p>
          <a:p>
            <a:pPr marL="355600" marR="600710" indent="-342900">
              <a:spcBef>
                <a:spcPts val="625"/>
              </a:spcBef>
              <a:buChar char="•"/>
              <a:tabLst>
                <a:tab pos="354965" algn="l"/>
                <a:tab pos="355600" algn="l"/>
              </a:tabLst>
            </a:pPr>
            <a:r>
              <a:rPr sz="2400" dirty="0">
                <a:latin typeface="+mj-lt"/>
                <a:cs typeface="Times New Roman"/>
              </a:rPr>
              <a:t>Tiến hành kiểm thử </a:t>
            </a:r>
            <a:r>
              <a:rPr sz="2400" spc="5" dirty="0">
                <a:latin typeface="+mj-lt"/>
                <a:cs typeface="Times New Roman"/>
              </a:rPr>
              <a:t>hồi quy </a:t>
            </a:r>
            <a:r>
              <a:rPr sz="2400" dirty="0">
                <a:latin typeface="+mj-lt"/>
                <a:cs typeface="Times New Roman"/>
              </a:rPr>
              <a:t>để phát hiện </a:t>
            </a:r>
            <a:r>
              <a:rPr sz="2400" spc="-5" dirty="0">
                <a:latin typeface="+mj-lt"/>
                <a:cs typeface="Times New Roman"/>
              </a:rPr>
              <a:t>các </a:t>
            </a:r>
            <a:r>
              <a:rPr sz="2400" dirty="0">
                <a:latin typeface="+mj-lt"/>
                <a:cs typeface="Times New Roman"/>
              </a:rPr>
              <a:t>lỗi</a:t>
            </a:r>
            <a:r>
              <a:rPr sz="2400" spc="-145" dirty="0">
                <a:latin typeface="+mj-lt"/>
                <a:cs typeface="Times New Roman"/>
              </a:rPr>
              <a:t> </a:t>
            </a:r>
            <a:r>
              <a:rPr sz="2400" dirty="0">
                <a:latin typeface="+mj-lt"/>
                <a:cs typeface="Times New Roman"/>
              </a:rPr>
              <a:t>khác  trong từng</a:t>
            </a:r>
            <a:r>
              <a:rPr sz="2400" spc="-25" dirty="0">
                <a:latin typeface="+mj-lt"/>
                <a:cs typeface="Times New Roman"/>
              </a:rPr>
              <a:t> </a:t>
            </a:r>
            <a:r>
              <a:rPr sz="2400" dirty="0">
                <a:latin typeface="+mj-lt"/>
                <a:cs typeface="Times New Roman"/>
              </a:rPr>
              <a:t>module</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Tích hợp </a:t>
            </a:r>
            <a:r>
              <a:rPr spc="-5" dirty="0"/>
              <a:t>từ </a:t>
            </a:r>
            <a:r>
              <a:rPr dirty="0"/>
              <a:t>dưới</a:t>
            </a:r>
            <a:r>
              <a:rPr spc="-85" dirty="0"/>
              <a:t> </a:t>
            </a:r>
            <a:r>
              <a:rPr dirty="0"/>
              <a:t>lên</a:t>
            </a:r>
          </a:p>
        </p:txBody>
      </p:sp>
      <p:sp>
        <p:nvSpPr>
          <p:cNvPr id="3" name="object 3"/>
          <p:cNvSpPr txBox="1"/>
          <p:nvPr/>
        </p:nvSpPr>
        <p:spPr>
          <a:xfrm>
            <a:off x="2730832" y="1449545"/>
            <a:ext cx="7930515" cy="4383892"/>
          </a:xfrm>
          <a:prstGeom prst="rect">
            <a:avLst/>
          </a:prstGeom>
        </p:spPr>
        <p:txBody>
          <a:bodyPr vert="horz" wrap="square" lIns="0" tIns="13335" rIns="0" bIns="0" rtlCol="0">
            <a:spAutoFit/>
          </a:bodyPr>
          <a:lstStyle/>
          <a:p>
            <a:pPr marL="355600" marR="20320" indent="-342900" algn="just">
              <a:spcBef>
                <a:spcPts val="105"/>
              </a:spcBef>
              <a:buChar char="•"/>
              <a:tabLst>
                <a:tab pos="355600" algn="l"/>
              </a:tabLst>
            </a:pPr>
            <a:r>
              <a:rPr sz="2400" dirty="0">
                <a:latin typeface="+mj-lt"/>
                <a:cs typeface="Times New Roman"/>
              </a:rPr>
              <a:t>Các module </a:t>
            </a:r>
            <a:r>
              <a:rPr sz="2400" spc="-5" dirty="0">
                <a:latin typeface="+mj-lt"/>
                <a:cs typeface="Times New Roman"/>
              </a:rPr>
              <a:t>mức </a:t>
            </a:r>
            <a:r>
              <a:rPr sz="2400" dirty="0">
                <a:latin typeface="+mj-lt"/>
                <a:cs typeface="Times New Roman"/>
              </a:rPr>
              <a:t>thấp nhất được kết hợp thành </a:t>
            </a:r>
            <a:r>
              <a:rPr sz="2400" spc="-5" dirty="0">
                <a:latin typeface="+mj-lt"/>
                <a:cs typeface="Times New Roman"/>
              </a:rPr>
              <a:t>các</a:t>
            </a:r>
            <a:r>
              <a:rPr sz="2400" spc="-114" dirty="0">
                <a:latin typeface="+mj-lt"/>
                <a:cs typeface="Times New Roman"/>
              </a:rPr>
              <a:t> </a:t>
            </a:r>
            <a:r>
              <a:rPr sz="2400" dirty="0">
                <a:latin typeface="+mj-lt"/>
                <a:cs typeface="Times New Roman"/>
              </a:rPr>
              <a:t>nhóm  thể hiện </a:t>
            </a:r>
            <a:r>
              <a:rPr sz="2400" spc="-5" dirty="0">
                <a:latin typeface="+mj-lt"/>
                <a:cs typeface="Times New Roman"/>
              </a:rPr>
              <a:t>một </a:t>
            </a:r>
            <a:r>
              <a:rPr sz="2400" dirty="0">
                <a:latin typeface="+mj-lt"/>
                <a:cs typeface="Times New Roman"/>
              </a:rPr>
              <a:t>chức năng con đặc biệt của phần</a:t>
            </a:r>
            <a:r>
              <a:rPr sz="2400" spc="-125" dirty="0">
                <a:latin typeface="+mj-lt"/>
                <a:cs typeface="Times New Roman"/>
              </a:rPr>
              <a:t> </a:t>
            </a:r>
            <a:r>
              <a:rPr sz="2400" spc="-5" dirty="0">
                <a:latin typeface="+mj-lt"/>
                <a:cs typeface="Times New Roman"/>
              </a:rPr>
              <a:t>mềm.</a:t>
            </a:r>
            <a:endParaRPr sz="2400" dirty="0">
              <a:latin typeface="+mj-lt"/>
              <a:cs typeface="Times New Roman"/>
            </a:endParaRPr>
          </a:p>
          <a:p>
            <a:pPr marL="355600" indent="-342900" algn="just">
              <a:spcBef>
                <a:spcPts val="625"/>
              </a:spcBef>
              <a:buChar char="•"/>
              <a:tabLst>
                <a:tab pos="355600" algn="l"/>
              </a:tabLst>
            </a:pPr>
            <a:r>
              <a:rPr sz="2400" dirty="0">
                <a:latin typeface="+mj-lt"/>
                <a:cs typeface="Times New Roman"/>
              </a:rPr>
              <a:t>Một driver được </a:t>
            </a:r>
            <a:r>
              <a:rPr sz="2400" spc="-5" dirty="0">
                <a:latin typeface="+mj-lt"/>
                <a:cs typeface="Times New Roman"/>
              </a:rPr>
              <a:t>tạo </a:t>
            </a:r>
            <a:r>
              <a:rPr sz="2400" dirty="0">
                <a:latin typeface="+mj-lt"/>
                <a:cs typeface="Times New Roman"/>
              </a:rPr>
              <a:t>ra để thao </a:t>
            </a:r>
            <a:r>
              <a:rPr sz="2400" spc="-5" dirty="0">
                <a:latin typeface="+mj-lt"/>
                <a:cs typeface="Times New Roman"/>
              </a:rPr>
              <a:t>tác các</a:t>
            </a:r>
            <a:r>
              <a:rPr sz="2400" spc="-105" dirty="0">
                <a:latin typeface="+mj-lt"/>
                <a:cs typeface="Times New Roman"/>
              </a:rPr>
              <a:t> </a:t>
            </a:r>
            <a:r>
              <a:rPr sz="2400" spc="-5" dirty="0">
                <a:latin typeface="+mj-lt"/>
                <a:cs typeface="Times New Roman"/>
              </a:rPr>
              <a:t>test-case</a:t>
            </a:r>
            <a:endParaRPr sz="2400" dirty="0">
              <a:latin typeface="+mj-lt"/>
              <a:cs typeface="Times New Roman"/>
            </a:endParaRPr>
          </a:p>
          <a:p>
            <a:pPr marL="355600" marR="69850" indent="-342900" algn="just">
              <a:spcBef>
                <a:spcPts val="625"/>
              </a:spcBef>
              <a:buChar char="•"/>
              <a:tabLst>
                <a:tab pos="355600" algn="l"/>
              </a:tabLst>
            </a:pPr>
            <a:r>
              <a:rPr sz="2400" dirty="0">
                <a:latin typeface="+mj-lt"/>
                <a:cs typeface="Times New Roman"/>
              </a:rPr>
              <a:t>Các module được kiểm thử theo từng nhóm (Cluster): là  nhóm </a:t>
            </a:r>
            <a:r>
              <a:rPr sz="2400" spc="-5" dirty="0">
                <a:latin typeface="+mj-lt"/>
                <a:cs typeface="Times New Roman"/>
              </a:rPr>
              <a:t>các </a:t>
            </a:r>
            <a:r>
              <a:rPr sz="2400" dirty="0">
                <a:latin typeface="+mj-lt"/>
                <a:cs typeface="Times New Roman"/>
              </a:rPr>
              <a:t>module </a:t>
            </a:r>
            <a:r>
              <a:rPr sz="2400" spc="-5" dirty="0">
                <a:latin typeface="+mj-lt"/>
                <a:cs typeface="Times New Roman"/>
              </a:rPr>
              <a:t>mà </a:t>
            </a:r>
            <a:r>
              <a:rPr sz="2400" dirty="0">
                <a:latin typeface="+mj-lt"/>
                <a:cs typeface="Times New Roman"/>
              </a:rPr>
              <a:t>module phía </a:t>
            </a:r>
            <a:r>
              <a:rPr sz="2400" spc="-5" dirty="0">
                <a:latin typeface="+mj-lt"/>
                <a:cs typeface="Times New Roman"/>
              </a:rPr>
              <a:t>trên cần </a:t>
            </a:r>
            <a:r>
              <a:rPr sz="2400" dirty="0">
                <a:latin typeface="+mj-lt"/>
                <a:cs typeface="Times New Roman"/>
              </a:rPr>
              <a:t>đến </a:t>
            </a:r>
            <a:r>
              <a:rPr sz="2400" spc="5" dirty="0">
                <a:latin typeface="+mj-lt"/>
                <a:cs typeface="Times New Roman"/>
              </a:rPr>
              <a:t>khi</a:t>
            </a:r>
            <a:r>
              <a:rPr sz="2400" spc="-105" dirty="0">
                <a:latin typeface="+mj-lt"/>
                <a:cs typeface="Times New Roman"/>
              </a:rPr>
              <a:t> </a:t>
            </a:r>
            <a:r>
              <a:rPr sz="2400" dirty="0">
                <a:latin typeface="+mj-lt"/>
                <a:cs typeface="Times New Roman"/>
              </a:rPr>
              <a:t>kiểm  thử</a:t>
            </a:r>
          </a:p>
          <a:p>
            <a:pPr marL="355600" marR="5080" indent="-342900" algn="just">
              <a:spcBef>
                <a:spcPts val="625"/>
              </a:spcBef>
              <a:buChar char="•"/>
              <a:tabLst>
                <a:tab pos="355600" algn="l"/>
              </a:tabLst>
            </a:pPr>
            <a:r>
              <a:rPr sz="2400" spc="-5" dirty="0">
                <a:latin typeface="+mj-lt"/>
                <a:cs typeface="Times New Roman"/>
              </a:rPr>
              <a:t>Driver </a:t>
            </a:r>
            <a:r>
              <a:rPr sz="2400" dirty="0">
                <a:latin typeface="+mj-lt"/>
                <a:cs typeface="Times New Roman"/>
              </a:rPr>
              <a:t>được bỏ đi và </a:t>
            </a:r>
            <a:r>
              <a:rPr sz="2400" spc="-5" dirty="0">
                <a:latin typeface="+mj-lt"/>
                <a:cs typeface="Times New Roman"/>
              </a:rPr>
              <a:t>các </a:t>
            </a:r>
            <a:r>
              <a:rPr sz="2400" dirty="0">
                <a:latin typeface="+mj-lt"/>
                <a:cs typeface="Times New Roman"/>
              </a:rPr>
              <a:t>nhóm module được kết hợp</a:t>
            </a:r>
            <a:r>
              <a:rPr sz="2400" spc="-135" dirty="0">
                <a:latin typeface="+mj-lt"/>
                <a:cs typeface="Times New Roman"/>
              </a:rPr>
              <a:t> </a:t>
            </a:r>
            <a:r>
              <a:rPr sz="2400" dirty="0">
                <a:latin typeface="+mj-lt"/>
                <a:cs typeface="Times New Roman"/>
              </a:rPr>
              <a:t>dần  </a:t>
            </a:r>
            <a:r>
              <a:rPr sz="2400" spc="-5" dirty="0">
                <a:latin typeface="+mj-lt"/>
                <a:cs typeface="Times New Roman"/>
              </a:rPr>
              <a:t>lên </a:t>
            </a:r>
            <a:r>
              <a:rPr sz="2400" dirty="0">
                <a:latin typeface="+mj-lt"/>
                <a:cs typeface="Times New Roman"/>
              </a:rPr>
              <a:t>phía </a:t>
            </a:r>
            <a:r>
              <a:rPr sz="2400" spc="-5" dirty="0">
                <a:latin typeface="+mj-lt"/>
                <a:cs typeface="Times New Roman"/>
              </a:rPr>
              <a:t>trên </a:t>
            </a:r>
            <a:r>
              <a:rPr sz="2400" dirty="0">
                <a:latin typeface="+mj-lt"/>
                <a:cs typeface="Times New Roman"/>
              </a:rPr>
              <a:t>trong </a:t>
            </a:r>
            <a:r>
              <a:rPr sz="2400" spc="-5" dirty="0">
                <a:latin typeface="+mj-lt"/>
                <a:cs typeface="Times New Roman"/>
              </a:rPr>
              <a:t>sơ </a:t>
            </a:r>
            <a:r>
              <a:rPr sz="2400" dirty="0">
                <a:latin typeface="+mj-lt"/>
                <a:cs typeface="Times New Roman"/>
              </a:rPr>
              <a:t>đồ phân </a:t>
            </a:r>
            <a:r>
              <a:rPr sz="2400" spc="-5" dirty="0">
                <a:latin typeface="+mj-lt"/>
                <a:cs typeface="Times New Roman"/>
              </a:rPr>
              <a:t>cấp </a:t>
            </a:r>
            <a:r>
              <a:rPr sz="2400" dirty="0">
                <a:latin typeface="+mj-lt"/>
                <a:cs typeface="Times New Roman"/>
              </a:rPr>
              <a:t>của chương</a:t>
            </a:r>
            <a:r>
              <a:rPr sz="2400" spc="-90" dirty="0">
                <a:latin typeface="+mj-lt"/>
                <a:cs typeface="Times New Roman"/>
              </a:rPr>
              <a:t> </a:t>
            </a:r>
            <a:r>
              <a:rPr sz="2400" dirty="0">
                <a:latin typeface="+mj-lt"/>
                <a:cs typeface="Times New Roman"/>
              </a:rPr>
              <a:t>trình.</a:t>
            </a:r>
          </a:p>
          <a:p>
            <a:pPr marL="355600" indent="-342900" algn="just">
              <a:spcBef>
                <a:spcPts val="625"/>
              </a:spcBef>
              <a:buChar char="•"/>
              <a:tabLst>
                <a:tab pos="355600" algn="l"/>
              </a:tabLst>
            </a:pPr>
            <a:r>
              <a:rPr sz="2400" dirty="0">
                <a:latin typeface="+mj-lt"/>
                <a:cs typeface="Times New Roman"/>
              </a:rPr>
              <a:t>Tiết kiệm được chi phí </a:t>
            </a:r>
            <a:r>
              <a:rPr sz="2400" spc="-5" dirty="0">
                <a:latin typeface="+mj-lt"/>
                <a:cs typeface="Times New Roman"/>
              </a:rPr>
              <a:t>tạo </a:t>
            </a:r>
            <a:r>
              <a:rPr sz="2400" dirty="0">
                <a:latin typeface="+mj-lt"/>
                <a:cs typeface="Times New Roman"/>
              </a:rPr>
              <a:t>các</a:t>
            </a:r>
            <a:r>
              <a:rPr sz="2400" spc="-75" dirty="0">
                <a:latin typeface="+mj-lt"/>
                <a:cs typeface="Times New Roman"/>
              </a:rPr>
              <a:t> </a:t>
            </a:r>
            <a:r>
              <a:rPr sz="2400" spc="-5" dirty="0">
                <a:latin typeface="+mj-lt"/>
                <a:cs typeface="Times New Roman"/>
              </a:rPr>
              <a:t>stub</a:t>
            </a:r>
            <a:endParaRPr sz="2400" dirty="0">
              <a:latin typeface="+mj-lt"/>
              <a:cs typeface="Times New Roman"/>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b="0" spc="-10" dirty="0" err="1"/>
              <a:t>Kiểm</a:t>
            </a:r>
            <a:r>
              <a:rPr b="0" spc="-10" dirty="0"/>
              <a:t> </a:t>
            </a:r>
            <a:r>
              <a:rPr b="0" spc="-5" dirty="0"/>
              <a:t>thử </a:t>
            </a:r>
            <a:r>
              <a:rPr b="0" spc="-10" dirty="0"/>
              <a:t>từ </a:t>
            </a:r>
            <a:r>
              <a:rPr b="0" spc="-5" dirty="0"/>
              <a:t>dưới</a:t>
            </a:r>
            <a:r>
              <a:rPr b="0" spc="35" dirty="0"/>
              <a:t> </a:t>
            </a:r>
            <a:r>
              <a:rPr b="0" spc="-10" dirty="0"/>
              <a:t>lên</a:t>
            </a:r>
          </a:p>
        </p:txBody>
      </p:sp>
      <p:sp>
        <p:nvSpPr>
          <p:cNvPr id="3" name="object 3"/>
          <p:cNvSpPr/>
          <p:nvPr/>
        </p:nvSpPr>
        <p:spPr>
          <a:xfrm>
            <a:off x="2983396" y="1505779"/>
            <a:ext cx="7377677" cy="40481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b="0" spc="-10" dirty="0" err="1"/>
              <a:t>Kiểm</a:t>
            </a:r>
            <a:r>
              <a:rPr b="0" spc="-10" dirty="0"/>
              <a:t> </a:t>
            </a:r>
            <a:r>
              <a:rPr b="0" spc="-5" dirty="0"/>
              <a:t>thử </a:t>
            </a:r>
            <a:r>
              <a:rPr b="0" spc="-10" dirty="0"/>
              <a:t>từ </a:t>
            </a:r>
            <a:r>
              <a:rPr b="0" spc="-5" dirty="0"/>
              <a:t>trên</a:t>
            </a:r>
            <a:r>
              <a:rPr b="0" spc="45" dirty="0"/>
              <a:t> </a:t>
            </a:r>
            <a:r>
              <a:rPr b="0" spc="-5" dirty="0"/>
              <a:t>xuống</a:t>
            </a:r>
          </a:p>
        </p:txBody>
      </p:sp>
      <p:sp>
        <p:nvSpPr>
          <p:cNvPr id="3" name="object 3"/>
          <p:cNvSpPr/>
          <p:nvPr/>
        </p:nvSpPr>
        <p:spPr>
          <a:xfrm>
            <a:off x="3140417" y="1380724"/>
            <a:ext cx="6811101" cy="474245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b="0" spc="-10" dirty="0" err="1"/>
              <a:t>Kiểm</a:t>
            </a:r>
            <a:r>
              <a:rPr b="0" spc="-10" dirty="0"/>
              <a:t> </a:t>
            </a:r>
            <a:r>
              <a:rPr b="0" dirty="0">
                <a:latin typeface="Arial"/>
                <a:cs typeface="Arial"/>
              </a:rPr>
              <a:t>thử </a:t>
            </a:r>
            <a:r>
              <a:rPr b="0" spc="-5" dirty="0"/>
              <a:t>hệ</a:t>
            </a:r>
            <a:r>
              <a:rPr b="0" spc="-30" dirty="0"/>
              <a:t> </a:t>
            </a:r>
            <a:r>
              <a:rPr b="0" spc="-10" dirty="0"/>
              <a:t>thống</a:t>
            </a:r>
          </a:p>
        </p:txBody>
      </p:sp>
      <p:sp>
        <p:nvSpPr>
          <p:cNvPr id="3" name="object 3"/>
          <p:cNvSpPr txBox="1"/>
          <p:nvPr/>
        </p:nvSpPr>
        <p:spPr>
          <a:xfrm>
            <a:off x="2974341" y="1057402"/>
            <a:ext cx="8055609" cy="5349541"/>
          </a:xfrm>
          <a:prstGeom prst="rect">
            <a:avLst/>
          </a:prstGeom>
        </p:spPr>
        <p:txBody>
          <a:bodyPr vert="horz" wrap="square" lIns="0" tIns="85725" rIns="0" bIns="0" rtlCol="0">
            <a:spAutoFit/>
          </a:bodyPr>
          <a:lstStyle/>
          <a:p>
            <a:pPr marL="355600" indent="-342900">
              <a:spcBef>
                <a:spcPts val="675"/>
              </a:spcBef>
              <a:buChar char="•"/>
              <a:tabLst>
                <a:tab pos="354965" algn="l"/>
                <a:tab pos="355600" algn="l"/>
              </a:tabLst>
            </a:pPr>
            <a:r>
              <a:rPr sz="2400" spc="-5" dirty="0">
                <a:latin typeface="Arial"/>
                <a:cs typeface="Arial"/>
              </a:rPr>
              <a:t>Kiểm </a:t>
            </a:r>
            <a:r>
              <a:rPr sz="2400" dirty="0">
                <a:latin typeface="Arial"/>
                <a:cs typeface="Arial"/>
              </a:rPr>
              <a:t>thử </a:t>
            </a:r>
            <a:r>
              <a:rPr sz="2400" spc="-5" dirty="0">
                <a:latin typeface="Arial"/>
                <a:cs typeface="Arial"/>
              </a:rPr>
              <a:t>hệ</a:t>
            </a:r>
            <a:r>
              <a:rPr sz="2400" spc="5" dirty="0">
                <a:latin typeface="Arial"/>
                <a:cs typeface="Arial"/>
              </a:rPr>
              <a:t> </a:t>
            </a:r>
            <a:r>
              <a:rPr sz="2400" dirty="0">
                <a:latin typeface="Arial"/>
                <a:cs typeface="Arial"/>
              </a:rPr>
              <a:t>thống:</a:t>
            </a:r>
          </a:p>
          <a:p>
            <a:pPr marL="756285" marR="5080" lvl="1" indent="-287020">
              <a:spcBef>
                <a:spcPts val="575"/>
              </a:spcBef>
              <a:buChar char="–"/>
              <a:tabLst>
                <a:tab pos="756920" algn="l"/>
              </a:tabLst>
            </a:pPr>
            <a:r>
              <a:rPr sz="2400" spc="30" dirty="0">
                <a:latin typeface="Arial"/>
                <a:cs typeface="Arial"/>
              </a:rPr>
              <a:t>Tìm </a:t>
            </a:r>
            <a:r>
              <a:rPr sz="2400" spc="-5" dirty="0">
                <a:latin typeface="Arial"/>
                <a:cs typeface="Arial"/>
              </a:rPr>
              <a:t>kiếm </a:t>
            </a:r>
            <a:r>
              <a:rPr sz="2400" dirty="0">
                <a:latin typeface="Arial"/>
                <a:cs typeface="Arial"/>
              </a:rPr>
              <a:t>các </a:t>
            </a:r>
            <a:r>
              <a:rPr sz="2400" spc="-5" dirty="0">
                <a:latin typeface="Arial"/>
                <a:cs typeface="Arial"/>
              </a:rPr>
              <a:t>lỗi, nhưng trọng </a:t>
            </a:r>
            <a:r>
              <a:rPr sz="2400" dirty="0">
                <a:latin typeface="Arial"/>
                <a:cs typeface="Arial"/>
              </a:rPr>
              <a:t>tâm </a:t>
            </a:r>
            <a:r>
              <a:rPr sz="2400" spc="-5" dirty="0">
                <a:latin typeface="Arial"/>
                <a:cs typeface="Arial"/>
              </a:rPr>
              <a:t>là đánh giá </a:t>
            </a:r>
            <a:r>
              <a:rPr sz="2400" dirty="0">
                <a:latin typeface="Arial"/>
                <a:cs typeface="Arial"/>
              </a:rPr>
              <a:t>về </a:t>
            </a:r>
            <a:r>
              <a:rPr sz="2400" spc="-5" dirty="0">
                <a:latin typeface="Arial"/>
                <a:cs typeface="Arial"/>
              </a:rPr>
              <a:t>hoạt  động, </a:t>
            </a:r>
            <a:r>
              <a:rPr sz="2400" dirty="0">
                <a:latin typeface="Arial"/>
                <a:cs typeface="Arial"/>
              </a:rPr>
              <a:t>thao </a:t>
            </a:r>
            <a:r>
              <a:rPr sz="2400" spc="-5" dirty="0">
                <a:latin typeface="Arial"/>
                <a:cs typeface="Arial"/>
              </a:rPr>
              <a:t>tác, </a:t>
            </a:r>
            <a:r>
              <a:rPr sz="2400" dirty="0">
                <a:latin typeface="Arial"/>
                <a:cs typeface="Arial"/>
              </a:rPr>
              <a:t>sự tin cậy và </a:t>
            </a:r>
            <a:r>
              <a:rPr sz="2400" spc="-5" dirty="0">
                <a:latin typeface="Arial"/>
                <a:cs typeface="Arial"/>
              </a:rPr>
              <a:t>các </a:t>
            </a:r>
            <a:r>
              <a:rPr sz="2400" dirty="0">
                <a:latin typeface="Arial"/>
                <a:cs typeface="Arial"/>
              </a:rPr>
              <a:t>yêu cầu khác </a:t>
            </a:r>
            <a:r>
              <a:rPr sz="2400" spc="-10" dirty="0">
                <a:latin typeface="Arial"/>
                <a:cs typeface="Arial"/>
              </a:rPr>
              <a:t>liên  </a:t>
            </a:r>
            <a:r>
              <a:rPr sz="2400" spc="-5" dirty="0">
                <a:latin typeface="Arial"/>
                <a:cs typeface="Arial"/>
              </a:rPr>
              <a:t>quan đến </a:t>
            </a:r>
            <a:r>
              <a:rPr sz="2400" dirty="0">
                <a:latin typeface="Arial"/>
                <a:cs typeface="Arial"/>
              </a:rPr>
              <a:t>chất </a:t>
            </a:r>
            <a:r>
              <a:rPr sz="2400" spc="-5" dirty="0">
                <a:latin typeface="Arial"/>
                <a:cs typeface="Arial"/>
              </a:rPr>
              <a:t>lượng </a:t>
            </a:r>
            <a:r>
              <a:rPr sz="2400" dirty="0">
                <a:latin typeface="Arial"/>
                <a:cs typeface="Arial"/>
              </a:rPr>
              <a:t>của toàn </a:t>
            </a:r>
            <a:r>
              <a:rPr sz="2400" spc="-5" dirty="0">
                <a:latin typeface="Arial"/>
                <a:cs typeface="Arial"/>
              </a:rPr>
              <a:t>hệ</a:t>
            </a:r>
            <a:r>
              <a:rPr sz="2400" spc="15" dirty="0">
                <a:latin typeface="Arial"/>
                <a:cs typeface="Arial"/>
              </a:rPr>
              <a:t> </a:t>
            </a:r>
            <a:r>
              <a:rPr sz="2400" dirty="0">
                <a:latin typeface="Arial"/>
                <a:cs typeface="Arial"/>
              </a:rPr>
              <a:t>thống</a:t>
            </a:r>
          </a:p>
          <a:p>
            <a:pPr marL="756285" marR="106680" lvl="1" indent="-287020">
              <a:spcBef>
                <a:spcPts val="580"/>
              </a:spcBef>
              <a:buChar char="–"/>
              <a:tabLst>
                <a:tab pos="756920" algn="l"/>
              </a:tabLst>
            </a:pPr>
            <a:r>
              <a:rPr sz="2400" dirty="0">
                <a:latin typeface="Arial"/>
                <a:cs typeface="Arial"/>
              </a:rPr>
              <a:t>Mức </a:t>
            </a:r>
            <a:r>
              <a:rPr sz="2400" spc="-5" dirty="0">
                <a:latin typeface="Arial"/>
                <a:cs typeface="Arial"/>
              </a:rPr>
              <a:t>kiểm </a:t>
            </a:r>
            <a:r>
              <a:rPr sz="2400" dirty="0">
                <a:latin typeface="Arial"/>
                <a:cs typeface="Arial"/>
              </a:rPr>
              <a:t>thử </a:t>
            </a:r>
            <a:r>
              <a:rPr sz="2400" spc="-5" dirty="0">
                <a:latin typeface="Arial"/>
                <a:cs typeface="Arial"/>
              </a:rPr>
              <a:t>này đặc biệt </a:t>
            </a:r>
            <a:r>
              <a:rPr sz="2400" dirty="0">
                <a:latin typeface="Arial"/>
                <a:cs typeface="Arial"/>
              </a:rPr>
              <a:t>thích </a:t>
            </a:r>
            <a:r>
              <a:rPr sz="2400" spc="-5" dirty="0">
                <a:latin typeface="Arial"/>
                <a:cs typeface="Arial"/>
              </a:rPr>
              <a:t>hợp </a:t>
            </a:r>
            <a:r>
              <a:rPr sz="2400" dirty="0">
                <a:latin typeface="Arial"/>
                <a:cs typeface="Arial"/>
              </a:rPr>
              <a:t>cho việc </a:t>
            </a:r>
            <a:r>
              <a:rPr sz="2400" spc="-5" dirty="0">
                <a:latin typeface="Arial"/>
                <a:cs typeface="Arial"/>
              </a:rPr>
              <a:t>phát  hiện lỗi giao </a:t>
            </a:r>
            <a:r>
              <a:rPr sz="2400" dirty="0">
                <a:latin typeface="Arial"/>
                <a:cs typeface="Arial"/>
              </a:rPr>
              <a:t>tiếp với </a:t>
            </a:r>
            <a:r>
              <a:rPr sz="2400" spc="-5" dirty="0">
                <a:latin typeface="Arial"/>
                <a:cs typeface="Arial"/>
              </a:rPr>
              <a:t>phần </a:t>
            </a:r>
            <a:r>
              <a:rPr sz="2400" dirty="0">
                <a:latin typeface="Arial"/>
                <a:cs typeface="Arial"/>
              </a:rPr>
              <a:t>mềm </a:t>
            </a:r>
            <a:r>
              <a:rPr sz="2400" spc="-5" dirty="0">
                <a:latin typeface="Arial"/>
                <a:cs typeface="Arial"/>
              </a:rPr>
              <a:t>hoặc phần </a:t>
            </a:r>
            <a:r>
              <a:rPr sz="2400" dirty="0">
                <a:latin typeface="Arial"/>
                <a:cs typeface="Arial"/>
              </a:rPr>
              <a:t>cứng </a:t>
            </a:r>
            <a:r>
              <a:rPr sz="2400" spc="-5" dirty="0">
                <a:latin typeface="Arial"/>
                <a:cs typeface="Arial"/>
              </a:rPr>
              <a:t>bên  ngoài, chẳng hạn </a:t>
            </a:r>
            <a:r>
              <a:rPr sz="2400" dirty="0">
                <a:latin typeface="Arial"/>
                <a:cs typeface="Arial"/>
              </a:rPr>
              <a:t>các </a:t>
            </a:r>
            <a:r>
              <a:rPr sz="2400" spc="-5" dirty="0">
                <a:latin typeface="Arial"/>
                <a:cs typeface="Arial"/>
              </a:rPr>
              <a:t>lỗi </a:t>
            </a:r>
            <a:r>
              <a:rPr sz="2400" dirty="0">
                <a:latin typeface="Arial"/>
                <a:cs typeface="Arial"/>
              </a:rPr>
              <a:t>"tắc </a:t>
            </a:r>
            <a:r>
              <a:rPr sz="2400" spc="-5" dirty="0">
                <a:latin typeface="Arial"/>
                <a:cs typeface="Arial"/>
              </a:rPr>
              <a:t>nghẽn" (deadlock) hoặc  chiếm dụng bộ</a:t>
            </a:r>
            <a:r>
              <a:rPr sz="2400" spc="25" dirty="0">
                <a:latin typeface="Arial"/>
                <a:cs typeface="Arial"/>
              </a:rPr>
              <a:t> </a:t>
            </a:r>
            <a:r>
              <a:rPr sz="2400" spc="-5" dirty="0">
                <a:latin typeface="Arial"/>
                <a:cs typeface="Arial"/>
              </a:rPr>
              <a:t>nhớ</a:t>
            </a:r>
            <a:endParaRPr sz="2400" dirty="0">
              <a:latin typeface="Arial"/>
              <a:cs typeface="Arial"/>
            </a:endParaRPr>
          </a:p>
          <a:p>
            <a:pPr marL="756285" lvl="1" indent="-287020">
              <a:spcBef>
                <a:spcPts val="580"/>
              </a:spcBef>
              <a:buChar char="–"/>
              <a:tabLst>
                <a:tab pos="756920" algn="l"/>
              </a:tabLst>
            </a:pPr>
            <a:r>
              <a:rPr sz="2400" spc="-10" dirty="0">
                <a:latin typeface="Arial"/>
                <a:cs typeface="Arial"/>
              </a:rPr>
              <a:t>Đòi </a:t>
            </a:r>
            <a:r>
              <a:rPr sz="2400" spc="-5" dirty="0">
                <a:latin typeface="Arial"/>
                <a:cs typeface="Arial"/>
              </a:rPr>
              <a:t>hỏi nhiều </a:t>
            </a:r>
            <a:r>
              <a:rPr sz="2400" dirty="0">
                <a:latin typeface="Arial"/>
                <a:cs typeface="Arial"/>
              </a:rPr>
              <a:t>thời </a:t>
            </a:r>
            <a:r>
              <a:rPr sz="2400" spc="-5" dirty="0">
                <a:latin typeface="Arial"/>
                <a:cs typeface="Arial"/>
              </a:rPr>
              <a:t>gian, </a:t>
            </a:r>
            <a:r>
              <a:rPr sz="2400" dirty="0">
                <a:latin typeface="Arial"/>
                <a:cs typeface="Arial"/>
              </a:rPr>
              <a:t>công sức, </a:t>
            </a:r>
            <a:r>
              <a:rPr sz="2400" spc="-5" dirty="0">
                <a:latin typeface="Arial"/>
                <a:cs typeface="Arial"/>
              </a:rPr>
              <a:t>thiết</a:t>
            </a:r>
            <a:r>
              <a:rPr sz="2400" spc="40" dirty="0">
                <a:latin typeface="Arial"/>
                <a:cs typeface="Arial"/>
              </a:rPr>
              <a:t> </a:t>
            </a:r>
            <a:r>
              <a:rPr sz="2400" spc="-10" dirty="0">
                <a:latin typeface="Arial"/>
                <a:cs typeface="Arial"/>
              </a:rPr>
              <a:t>bị…</a:t>
            </a:r>
            <a:endParaRPr sz="2400" dirty="0">
              <a:latin typeface="Arial"/>
              <a:cs typeface="Arial"/>
            </a:endParaRPr>
          </a:p>
          <a:p>
            <a:pPr marL="355600" indent="-342900">
              <a:spcBef>
                <a:spcPts val="575"/>
              </a:spcBef>
              <a:buFont typeface="Arial"/>
              <a:buChar char="•"/>
              <a:tabLst>
                <a:tab pos="354965" algn="l"/>
                <a:tab pos="355600" algn="l"/>
              </a:tabLst>
            </a:pPr>
            <a:r>
              <a:rPr sz="2400" b="1" dirty="0">
                <a:latin typeface="Arial"/>
                <a:cs typeface="Arial"/>
              </a:rPr>
              <a:t>Mục </a:t>
            </a:r>
            <a:r>
              <a:rPr sz="2400" b="1" spc="-5" dirty="0">
                <a:latin typeface="Arial"/>
                <a:cs typeface="Arial"/>
              </a:rPr>
              <a:t>đích</a:t>
            </a:r>
            <a:r>
              <a:rPr sz="2400" spc="-5" dirty="0">
                <a:latin typeface="Arial"/>
                <a:cs typeface="Arial"/>
              </a:rPr>
              <a:t>: kiểm </a:t>
            </a:r>
            <a:r>
              <a:rPr sz="2400" dirty="0">
                <a:latin typeface="Arial"/>
                <a:cs typeface="Arial"/>
              </a:rPr>
              <a:t>thử </a:t>
            </a:r>
            <a:r>
              <a:rPr sz="2400" spc="-5" dirty="0">
                <a:latin typeface="Arial"/>
                <a:cs typeface="Arial"/>
              </a:rPr>
              <a:t>thiết </a:t>
            </a:r>
            <a:r>
              <a:rPr sz="2400" dirty="0">
                <a:latin typeface="Arial"/>
                <a:cs typeface="Arial"/>
              </a:rPr>
              <a:t>kế và toàn </a:t>
            </a:r>
            <a:r>
              <a:rPr sz="2400" spc="-5" dirty="0">
                <a:latin typeface="Arial"/>
                <a:cs typeface="Arial"/>
              </a:rPr>
              <a:t>bộ hệ thống </a:t>
            </a:r>
            <a:r>
              <a:rPr sz="2400" dirty="0">
                <a:latin typeface="Arial"/>
                <a:cs typeface="Arial"/>
              </a:rPr>
              <a:t>(sau</a:t>
            </a:r>
            <a:r>
              <a:rPr sz="2400" spc="-5" dirty="0">
                <a:latin typeface="Arial"/>
                <a:cs typeface="Arial"/>
              </a:rPr>
              <a:t> </a:t>
            </a:r>
            <a:r>
              <a:rPr sz="2400" dirty="0">
                <a:latin typeface="Arial"/>
                <a:cs typeface="Arial"/>
              </a:rPr>
              <a:t>khi</a:t>
            </a:r>
          </a:p>
          <a:p>
            <a:pPr marL="355600"/>
            <a:r>
              <a:rPr sz="2400" dirty="0">
                <a:latin typeface="Arial"/>
                <a:cs typeface="Arial"/>
              </a:rPr>
              <a:t>tích </a:t>
            </a:r>
            <a:r>
              <a:rPr sz="2400" spc="-5" dirty="0">
                <a:latin typeface="Arial"/>
                <a:cs typeface="Arial"/>
              </a:rPr>
              <a:t>hợp) </a:t>
            </a:r>
            <a:r>
              <a:rPr sz="2400" dirty="0">
                <a:latin typeface="Arial"/>
                <a:cs typeface="Arial"/>
              </a:rPr>
              <a:t>có thỏa </a:t>
            </a:r>
            <a:r>
              <a:rPr sz="2400" spc="-5" dirty="0">
                <a:latin typeface="Arial"/>
                <a:cs typeface="Arial"/>
              </a:rPr>
              <a:t>mãn </a:t>
            </a:r>
            <a:r>
              <a:rPr sz="2400" dirty="0">
                <a:latin typeface="Arial"/>
                <a:cs typeface="Arial"/>
              </a:rPr>
              <a:t>yêu cầu </a:t>
            </a:r>
            <a:r>
              <a:rPr sz="2400" spc="-5" dirty="0">
                <a:latin typeface="Arial"/>
                <a:cs typeface="Arial"/>
              </a:rPr>
              <a:t>đặt </a:t>
            </a:r>
            <a:r>
              <a:rPr sz="2400" dirty="0">
                <a:latin typeface="Arial"/>
                <a:cs typeface="Arial"/>
              </a:rPr>
              <a:t>ra </a:t>
            </a:r>
            <a:r>
              <a:rPr sz="2400" spc="-5" dirty="0">
                <a:latin typeface="Arial"/>
                <a:cs typeface="Arial"/>
              </a:rPr>
              <a:t>hay </a:t>
            </a:r>
            <a:r>
              <a:rPr sz="2400" dirty="0">
                <a:latin typeface="Arial"/>
                <a:cs typeface="Arial"/>
              </a:rPr>
              <a:t>không</a:t>
            </a:r>
            <a:r>
              <a:rPr sz="2400" spc="-30" dirty="0">
                <a:latin typeface="Arial"/>
                <a:cs typeface="Arial"/>
              </a:rPr>
              <a:t> </a:t>
            </a:r>
            <a:r>
              <a:rPr sz="2400" spc="25" dirty="0">
                <a:latin typeface="Arial"/>
                <a:cs typeface="Arial"/>
              </a:rPr>
              <a:t>tìm.</a:t>
            </a:r>
            <a:endParaRPr sz="2400" dirty="0">
              <a:latin typeface="Arial"/>
              <a:cs typeface="Arial"/>
            </a:endParaRPr>
          </a:p>
          <a:p>
            <a:pPr marL="355600" indent="-342900">
              <a:spcBef>
                <a:spcPts val="575"/>
              </a:spcBef>
              <a:buFont typeface="Arial"/>
              <a:buChar char="•"/>
              <a:tabLst>
                <a:tab pos="354965" algn="l"/>
                <a:tab pos="355600" algn="l"/>
              </a:tabLst>
            </a:pPr>
            <a:r>
              <a:rPr sz="2400" b="1" spc="-5" dirty="0">
                <a:latin typeface="Arial"/>
                <a:cs typeface="Arial"/>
              </a:rPr>
              <a:t>Phương pháp</a:t>
            </a:r>
            <a:r>
              <a:rPr sz="2400" spc="-5" dirty="0">
                <a:latin typeface="Arial"/>
                <a:cs typeface="Arial"/>
              </a:rPr>
              <a:t>: kiểm </a:t>
            </a:r>
            <a:r>
              <a:rPr sz="2400" dirty="0">
                <a:latin typeface="Arial"/>
                <a:cs typeface="Arial"/>
              </a:rPr>
              <a:t>thử </a:t>
            </a:r>
            <a:r>
              <a:rPr sz="2400" spc="-5" dirty="0">
                <a:latin typeface="Arial"/>
                <a:cs typeface="Arial"/>
              </a:rPr>
              <a:t>hộp đen</a:t>
            </a:r>
            <a:endParaRPr sz="2400" dirty="0">
              <a:latin typeface="Arial"/>
              <a:cs typeface="Arial"/>
            </a:endParaRPr>
          </a:p>
          <a:p>
            <a:pPr marL="355600" indent="-342900">
              <a:spcBef>
                <a:spcPts val="580"/>
              </a:spcBef>
              <a:buFont typeface="Arial"/>
              <a:buChar char="•"/>
              <a:tabLst>
                <a:tab pos="354965" algn="l"/>
                <a:tab pos="355600" algn="l"/>
              </a:tabLst>
            </a:pPr>
            <a:r>
              <a:rPr sz="2400" b="1" spc="-5" dirty="0">
                <a:latin typeface="Arial"/>
                <a:cs typeface="Arial"/>
              </a:rPr>
              <a:t>Người </a:t>
            </a:r>
            <a:r>
              <a:rPr sz="2400" b="1" dirty="0">
                <a:latin typeface="Arial"/>
                <a:cs typeface="Arial"/>
              </a:rPr>
              <a:t>thực </a:t>
            </a:r>
            <a:r>
              <a:rPr sz="2400" b="1" spc="-5" dirty="0">
                <a:latin typeface="Arial"/>
                <a:cs typeface="Arial"/>
              </a:rPr>
              <a:t>hiện</a:t>
            </a:r>
            <a:r>
              <a:rPr sz="2400" spc="-5" dirty="0">
                <a:latin typeface="Arial"/>
                <a:cs typeface="Arial"/>
              </a:rPr>
              <a:t>: kiểm </a:t>
            </a:r>
            <a:r>
              <a:rPr sz="2400" dirty="0">
                <a:latin typeface="Arial"/>
                <a:cs typeface="Arial"/>
              </a:rPr>
              <a:t>thử</a:t>
            </a:r>
            <a:r>
              <a:rPr sz="2400" spc="-5" dirty="0">
                <a:latin typeface="Arial"/>
                <a:cs typeface="Arial"/>
              </a:rPr>
              <a:t> viên</a:t>
            </a:r>
            <a:endParaRPr sz="2400" dirty="0">
              <a:latin typeface="Arial"/>
              <a:cs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b="0" spc="-10" dirty="0" err="1"/>
              <a:t>Kiểm</a:t>
            </a:r>
            <a:r>
              <a:rPr b="0" spc="-10" dirty="0"/>
              <a:t> </a:t>
            </a:r>
            <a:r>
              <a:rPr b="0" dirty="0">
                <a:latin typeface="Arial"/>
                <a:cs typeface="Arial"/>
              </a:rPr>
              <a:t>thử </a:t>
            </a:r>
            <a:r>
              <a:rPr b="0" spc="-5" dirty="0"/>
              <a:t>hệ</a:t>
            </a:r>
            <a:r>
              <a:rPr b="0" spc="-30" dirty="0"/>
              <a:t> </a:t>
            </a:r>
            <a:r>
              <a:rPr b="0" spc="-10" dirty="0"/>
              <a:t>thống</a:t>
            </a:r>
          </a:p>
        </p:txBody>
      </p:sp>
      <p:sp>
        <p:nvSpPr>
          <p:cNvPr id="3" name="object 3"/>
          <p:cNvSpPr txBox="1"/>
          <p:nvPr/>
        </p:nvSpPr>
        <p:spPr>
          <a:xfrm>
            <a:off x="2924644" y="1364600"/>
            <a:ext cx="7620000" cy="3247043"/>
          </a:xfrm>
          <a:prstGeom prst="rect">
            <a:avLst/>
          </a:prstGeom>
        </p:spPr>
        <p:txBody>
          <a:bodyPr vert="horz" wrap="square" lIns="0" tIns="104140" rIns="0" bIns="0" rtlCol="0">
            <a:spAutoFit/>
          </a:bodyPr>
          <a:lstStyle/>
          <a:p>
            <a:pPr marL="12700">
              <a:spcBef>
                <a:spcPts val="820"/>
              </a:spcBef>
            </a:pPr>
            <a:r>
              <a:rPr sz="2500" dirty="0">
                <a:latin typeface="Arial"/>
                <a:cs typeface="Arial"/>
              </a:rPr>
              <a:t>Khi </a:t>
            </a:r>
            <a:r>
              <a:rPr sz="2500" spc="-5" dirty="0">
                <a:latin typeface="Arial"/>
                <a:cs typeface="Arial"/>
              </a:rPr>
              <a:t>nào </a:t>
            </a:r>
            <a:r>
              <a:rPr sz="2500" dirty="0">
                <a:latin typeface="Arial"/>
                <a:cs typeface="Arial"/>
              </a:rPr>
              <a:t>có thể </a:t>
            </a:r>
            <a:r>
              <a:rPr sz="2500" spc="-5" dirty="0">
                <a:latin typeface="Arial"/>
                <a:cs typeface="Arial"/>
              </a:rPr>
              <a:t>thực hiện </a:t>
            </a:r>
            <a:r>
              <a:rPr sz="2500" dirty="0">
                <a:latin typeface="Arial"/>
                <a:cs typeface="Arial"/>
              </a:rPr>
              <a:t>kiểm thử </a:t>
            </a:r>
            <a:r>
              <a:rPr sz="2500" spc="-5" dirty="0">
                <a:latin typeface="Arial"/>
                <a:cs typeface="Arial"/>
              </a:rPr>
              <a:t>hệ</a:t>
            </a:r>
            <a:r>
              <a:rPr sz="2500" spc="-85" dirty="0">
                <a:latin typeface="Arial"/>
                <a:cs typeface="Arial"/>
              </a:rPr>
              <a:t> </a:t>
            </a:r>
            <a:r>
              <a:rPr sz="2500" spc="-10" dirty="0">
                <a:latin typeface="Arial"/>
                <a:cs typeface="Arial"/>
              </a:rPr>
              <a:t>thống:</a:t>
            </a:r>
            <a:endParaRPr sz="2500" dirty="0">
              <a:latin typeface="Arial"/>
              <a:cs typeface="Arial"/>
            </a:endParaRPr>
          </a:p>
          <a:p>
            <a:pPr marL="355600" indent="-342900">
              <a:spcBef>
                <a:spcPts val="720"/>
              </a:spcBef>
              <a:buChar char="•"/>
              <a:tabLst>
                <a:tab pos="354965" algn="l"/>
                <a:tab pos="355600" algn="l"/>
              </a:tabLst>
            </a:pPr>
            <a:r>
              <a:rPr sz="2500" spc="-5" dirty="0">
                <a:latin typeface="Arial"/>
                <a:cs typeface="Arial"/>
              </a:rPr>
              <a:t>Hệ </a:t>
            </a:r>
            <a:r>
              <a:rPr sz="2500" dirty="0">
                <a:latin typeface="Arial"/>
                <a:cs typeface="Arial"/>
              </a:rPr>
              <a:t>thống cần kiểm </a:t>
            </a:r>
            <a:r>
              <a:rPr sz="2500" spc="-10" dirty="0">
                <a:latin typeface="Arial"/>
                <a:cs typeface="Arial"/>
              </a:rPr>
              <a:t>thử </a:t>
            </a:r>
            <a:r>
              <a:rPr sz="2500" spc="-5" dirty="0">
                <a:latin typeface="Arial"/>
                <a:cs typeface="Arial"/>
              </a:rPr>
              <a:t>đã hoàn</a:t>
            </a:r>
            <a:r>
              <a:rPr sz="2500" spc="-60" dirty="0">
                <a:latin typeface="Arial"/>
                <a:cs typeface="Arial"/>
              </a:rPr>
              <a:t> </a:t>
            </a:r>
            <a:r>
              <a:rPr sz="2500" dirty="0">
                <a:latin typeface="Arial"/>
                <a:cs typeface="Arial"/>
              </a:rPr>
              <a:t>thiện</a:t>
            </a:r>
          </a:p>
          <a:p>
            <a:pPr marL="355600" indent="-342900">
              <a:spcBef>
                <a:spcPts val="720"/>
              </a:spcBef>
              <a:buChar char="•"/>
              <a:tabLst>
                <a:tab pos="354965" algn="l"/>
                <a:tab pos="355600" algn="l"/>
              </a:tabLst>
            </a:pPr>
            <a:r>
              <a:rPr sz="2500" dirty="0">
                <a:latin typeface="Arial"/>
                <a:cs typeface="Arial"/>
              </a:rPr>
              <a:t>Kiểm thử tích </a:t>
            </a:r>
            <a:r>
              <a:rPr sz="2500" spc="-5" dirty="0">
                <a:latin typeface="Arial"/>
                <a:cs typeface="Arial"/>
              </a:rPr>
              <a:t>hợp </a:t>
            </a:r>
            <a:r>
              <a:rPr sz="2500" dirty="0">
                <a:latin typeface="Arial"/>
                <a:cs typeface="Arial"/>
              </a:rPr>
              <a:t>và </a:t>
            </a:r>
            <a:r>
              <a:rPr sz="2500" spc="-5" dirty="0">
                <a:latin typeface="Arial"/>
                <a:cs typeface="Arial"/>
              </a:rPr>
              <a:t>đơn </a:t>
            </a:r>
            <a:r>
              <a:rPr sz="2500" dirty="0">
                <a:latin typeface="Arial"/>
                <a:cs typeface="Arial"/>
              </a:rPr>
              <a:t>vị </a:t>
            </a:r>
            <a:r>
              <a:rPr sz="2500" spc="-5" dirty="0">
                <a:latin typeface="Arial"/>
                <a:cs typeface="Arial"/>
              </a:rPr>
              <a:t>đã hoàn</a:t>
            </a:r>
            <a:r>
              <a:rPr sz="2500" spc="-135" dirty="0">
                <a:latin typeface="Arial"/>
                <a:cs typeface="Arial"/>
              </a:rPr>
              <a:t> </a:t>
            </a:r>
            <a:r>
              <a:rPr sz="2500" dirty="0">
                <a:latin typeface="Arial"/>
                <a:cs typeface="Arial"/>
              </a:rPr>
              <a:t>thành</a:t>
            </a:r>
          </a:p>
          <a:p>
            <a:pPr marL="355600" indent="-342900">
              <a:spcBef>
                <a:spcPts val="720"/>
              </a:spcBef>
              <a:buChar char="•"/>
              <a:tabLst>
                <a:tab pos="354965" algn="l"/>
                <a:tab pos="355600" algn="l"/>
              </a:tabLst>
            </a:pPr>
            <a:r>
              <a:rPr sz="2500" dirty="0">
                <a:latin typeface="Arial"/>
                <a:cs typeface="Arial"/>
              </a:rPr>
              <a:t>Sản </a:t>
            </a:r>
            <a:r>
              <a:rPr sz="2500" spc="-5" dirty="0">
                <a:latin typeface="Arial"/>
                <a:cs typeface="Arial"/>
              </a:rPr>
              <a:t>phẩm được </a:t>
            </a:r>
            <a:r>
              <a:rPr sz="2500" dirty="0">
                <a:latin typeface="Arial"/>
                <a:cs typeface="Arial"/>
              </a:rPr>
              <a:t>tích </a:t>
            </a:r>
            <a:r>
              <a:rPr sz="2500" spc="-5" dirty="0">
                <a:latin typeface="Arial"/>
                <a:cs typeface="Arial"/>
              </a:rPr>
              <a:t>hợp đúng </a:t>
            </a:r>
            <a:r>
              <a:rPr sz="2500" dirty="0">
                <a:latin typeface="Arial"/>
                <a:cs typeface="Arial"/>
              </a:rPr>
              <a:t>thiết</a:t>
            </a:r>
            <a:r>
              <a:rPr sz="2500" spc="-90" dirty="0">
                <a:latin typeface="Arial"/>
                <a:cs typeface="Arial"/>
              </a:rPr>
              <a:t> </a:t>
            </a:r>
            <a:r>
              <a:rPr sz="2500" dirty="0">
                <a:latin typeface="Arial"/>
                <a:cs typeface="Arial"/>
              </a:rPr>
              <a:t>kế</a:t>
            </a:r>
          </a:p>
          <a:p>
            <a:pPr marL="355600" indent="-342900">
              <a:spcBef>
                <a:spcPts val="725"/>
              </a:spcBef>
              <a:buChar char="•"/>
              <a:tabLst>
                <a:tab pos="354965" algn="l"/>
                <a:tab pos="355600" algn="l"/>
              </a:tabLst>
            </a:pPr>
            <a:r>
              <a:rPr sz="2500" spc="-5" dirty="0">
                <a:latin typeface="Arial"/>
                <a:cs typeface="Arial"/>
              </a:rPr>
              <a:t>Các </a:t>
            </a:r>
            <a:r>
              <a:rPr sz="2500" dirty="0">
                <a:latin typeface="Arial"/>
                <a:cs typeface="Arial"/>
              </a:rPr>
              <a:t>tài </a:t>
            </a:r>
            <a:r>
              <a:rPr sz="2500" spc="-5" dirty="0">
                <a:latin typeface="Arial"/>
                <a:cs typeface="Arial"/>
              </a:rPr>
              <a:t>liệu đặc </a:t>
            </a:r>
            <a:r>
              <a:rPr sz="2500" dirty="0">
                <a:latin typeface="Arial"/>
                <a:cs typeface="Arial"/>
              </a:rPr>
              <a:t>tả </a:t>
            </a:r>
            <a:r>
              <a:rPr sz="2500" spc="-5" dirty="0">
                <a:latin typeface="Arial"/>
                <a:cs typeface="Arial"/>
              </a:rPr>
              <a:t>đã là bản </a:t>
            </a:r>
            <a:r>
              <a:rPr sz="2500" dirty="0">
                <a:latin typeface="Arial"/>
                <a:cs typeface="Arial"/>
              </a:rPr>
              <a:t>cuối</a:t>
            </a:r>
            <a:r>
              <a:rPr sz="2500" spc="-105" dirty="0">
                <a:latin typeface="Arial"/>
                <a:cs typeface="Arial"/>
              </a:rPr>
              <a:t> </a:t>
            </a:r>
            <a:r>
              <a:rPr sz="2500" dirty="0">
                <a:latin typeface="Arial"/>
                <a:cs typeface="Arial"/>
              </a:rPr>
              <a:t>cùng</a:t>
            </a:r>
          </a:p>
          <a:p>
            <a:pPr marL="355600" marR="231140" indent="-342900">
              <a:spcBef>
                <a:spcPts val="720"/>
              </a:spcBef>
              <a:buChar char="•"/>
              <a:tabLst>
                <a:tab pos="354965" algn="l"/>
                <a:tab pos="355600" algn="l"/>
              </a:tabLst>
            </a:pPr>
            <a:r>
              <a:rPr sz="2500" spc="-5" dirty="0">
                <a:latin typeface="Arial"/>
                <a:cs typeface="Arial"/>
              </a:rPr>
              <a:t>Các </a:t>
            </a:r>
            <a:r>
              <a:rPr sz="2500" dirty="0">
                <a:latin typeface="Arial"/>
                <a:cs typeface="Arial"/>
              </a:rPr>
              <a:t>tài </a:t>
            </a:r>
            <a:r>
              <a:rPr sz="2500" spc="-5" dirty="0">
                <a:latin typeface="Arial"/>
                <a:cs typeface="Arial"/>
              </a:rPr>
              <a:t>liệu hỗ trợ </a:t>
            </a:r>
            <a:r>
              <a:rPr sz="2500" dirty="0">
                <a:latin typeface="Arial"/>
                <a:cs typeface="Arial"/>
              </a:rPr>
              <a:t>kiểm thử </a:t>
            </a:r>
            <a:r>
              <a:rPr sz="2500" spc="-5" dirty="0">
                <a:latin typeface="Arial"/>
                <a:cs typeface="Arial"/>
              </a:rPr>
              <a:t>như </a:t>
            </a:r>
            <a:r>
              <a:rPr sz="2500" dirty="0">
                <a:latin typeface="Arial"/>
                <a:cs typeface="Arial"/>
              </a:rPr>
              <a:t>test </a:t>
            </a:r>
            <a:r>
              <a:rPr sz="2500" spc="-5" dirty="0">
                <a:latin typeface="Arial"/>
                <a:cs typeface="Arial"/>
              </a:rPr>
              <a:t>plan,  </a:t>
            </a:r>
            <a:r>
              <a:rPr sz="2500" dirty="0">
                <a:latin typeface="Arial"/>
                <a:cs typeface="Arial"/>
              </a:rPr>
              <a:t>test </a:t>
            </a:r>
            <a:r>
              <a:rPr sz="2500" spc="-5" dirty="0">
                <a:latin typeface="Arial"/>
                <a:cs typeface="Arial"/>
              </a:rPr>
              <a:t>case đã hoàn</a:t>
            </a:r>
            <a:r>
              <a:rPr sz="2500" spc="-30" dirty="0">
                <a:latin typeface="Arial"/>
                <a:cs typeface="Arial"/>
              </a:rPr>
              <a:t> </a:t>
            </a:r>
            <a:r>
              <a:rPr sz="2500" dirty="0">
                <a:latin typeface="Arial"/>
                <a:cs typeface="Arial"/>
              </a:rPr>
              <a:t>thành.</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b="0" spc="-10" dirty="0" err="1"/>
              <a:t>Kiểm</a:t>
            </a:r>
            <a:r>
              <a:rPr b="0" spc="-10" dirty="0"/>
              <a:t> </a:t>
            </a:r>
            <a:r>
              <a:rPr b="0" dirty="0">
                <a:latin typeface="Arial"/>
                <a:cs typeface="Arial"/>
              </a:rPr>
              <a:t>thử chấp</a:t>
            </a:r>
            <a:r>
              <a:rPr b="0" spc="-45" dirty="0"/>
              <a:t> </a:t>
            </a:r>
            <a:r>
              <a:rPr b="0" spc="-5" dirty="0"/>
              <a:t>nhận</a:t>
            </a:r>
          </a:p>
        </p:txBody>
      </p:sp>
      <p:sp>
        <p:nvSpPr>
          <p:cNvPr id="3" name="object 3"/>
          <p:cNvSpPr txBox="1"/>
          <p:nvPr/>
        </p:nvSpPr>
        <p:spPr>
          <a:xfrm>
            <a:off x="2924644" y="1580279"/>
            <a:ext cx="8071484" cy="3506088"/>
          </a:xfrm>
          <a:prstGeom prst="rect">
            <a:avLst/>
          </a:prstGeom>
        </p:spPr>
        <p:txBody>
          <a:bodyPr vert="horz" wrap="square" lIns="0" tIns="12700" rIns="0" bIns="0" rtlCol="0">
            <a:spAutoFit/>
          </a:bodyPr>
          <a:lstStyle/>
          <a:p>
            <a:pPr marL="355600" marR="5080" indent="-342900">
              <a:spcBef>
                <a:spcPts val="100"/>
              </a:spcBef>
              <a:buChar char="•"/>
              <a:tabLst>
                <a:tab pos="354965" algn="l"/>
                <a:tab pos="355600" algn="l"/>
              </a:tabLst>
            </a:pPr>
            <a:r>
              <a:rPr sz="2400" dirty="0">
                <a:latin typeface="Arial"/>
                <a:cs typeface="Arial"/>
              </a:rPr>
              <a:t>Kiểm thử chấp </a:t>
            </a:r>
            <a:r>
              <a:rPr sz="2400" spc="-5" dirty="0">
                <a:latin typeface="Arial"/>
                <a:cs typeface="Arial"/>
              </a:rPr>
              <a:t>nhận </a:t>
            </a:r>
            <a:r>
              <a:rPr sz="2400" dirty="0">
                <a:latin typeface="Arial"/>
                <a:cs typeface="Arial"/>
              </a:rPr>
              <a:t>(aceptance </a:t>
            </a:r>
            <a:r>
              <a:rPr sz="2400" spc="-5" dirty="0">
                <a:latin typeface="Arial"/>
                <a:cs typeface="Arial"/>
              </a:rPr>
              <a:t>testing) </a:t>
            </a:r>
            <a:r>
              <a:rPr sz="2400" dirty="0">
                <a:latin typeface="Arial"/>
                <a:cs typeface="Arial"/>
              </a:rPr>
              <a:t>:</a:t>
            </a:r>
            <a:r>
              <a:rPr sz="2400" spc="-140" dirty="0">
                <a:latin typeface="Arial"/>
                <a:cs typeface="Arial"/>
              </a:rPr>
              <a:t> </a:t>
            </a:r>
            <a:r>
              <a:rPr sz="2400" dirty="0">
                <a:latin typeface="Arial"/>
                <a:cs typeface="Arial"/>
              </a:rPr>
              <a:t>vận  </a:t>
            </a:r>
            <a:r>
              <a:rPr sz="2400" spc="-5" dirty="0">
                <a:latin typeface="Arial"/>
                <a:cs typeface="Arial"/>
              </a:rPr>
              <a:t>hành hệ </a:t>
            </a:r>
            <a:r>
              <a:rPr sz="2400" spc="-10" dirty="0">
                <a:latin typeface="Arial"/>
                <a:cs typeface="Arial"/>
              </a:rPr>
              <a:t>thống </a:t>
            </a:r>
            <a:r>
              <a:rPr sz="2400" spc="-5" dirty="0">
                <a:latin typeface="Arial"/>
                <a:cs typeface="Arial"/>
              </a:rPr>
              <a:t>trong môi trường </a:t>
            </a:r>
            <a:r>
              <a:rPr sz="2400" dirty="0">
                <a:latin typeface="Arial"/>
                <a:cs typeface="Arial"/>
              </a:rPr>
              <a:t>của </a:t>
            </a:r>
            <a:r>
              <a:rPr sz="2400" spc="-5" dirty="0">
                <a:latin typeface="Arial"/>
                <a:cs typeface="Arial"/>
              </a:rPr>
              <a:t>người  </a:t>
            </a:r>
            <a:r>
              <a:rPr sz="2400" dirty="0">
                <a:latin typeface="Arial"/>
                <a:cs typeface="Arial"/>
              </a:rPr>
              <a:t>sử</a:t>
            </a:r>
            <a:r>
              <a:rPr sz="2400" spc="-5" dirty="0">
                <a:latin typeface="Arial"/>
                <a:cs typeface="Arial"/>
              </a:rPr>
              <a:t> dụng</a:t>
            </a:r>
            <a:endParaRPr sz="2400" dirty="0">
              <a:latin typeface="Arial"/>
              <a:cs typeface="Arial"/>
            </a:endParaRPr>
          </a:p>
          <a:p>
            <a:pPr marL="355600" indent="-342900">
              <a:spcBef>
                <a:spcPts val="720"/>
              </a:spcBef>
              <a:buChar char="•"/>
              <a:tabLst>
                <a:tab pos="354965" algn="l"/>
                <a:tab pos="355600" algn="l"/>
              </a:tabLst>
            </a:pPr>
            <a:r>
              <a:rPr sz="2400" dirty="0">
                <a:latin typeface="Arial"/>
                <a:cs typeface="Arial"/>
              </a:rPr>
              <a:t>Kiểm thử </a:t>
            </a:r>
            <a:r>
              <a:rPr sz="2400" spc="-5" dirty="0">
                <a:latin typeface="Arial"/>
                <a:cs typeface="Arial"/>
              </a:rPr>
              <a:t>alpha </a:t>
            </a:r>
            <a:r>
              <a:rPr sz="2400" dirty="0">
                <a:latin typeface="Arial"/>
                <a:cs typeface="Arial"/>
              </a:rPr>
              <a:t>(alpha</a:t>
            </a:r>
            <a:r>
              <a:rPr sz="2400" spc="-75" dirty="0">
                <a:latin typeface="Arial"/>
                <a:cs typeface="Arial"/>
              </a:rPr>
              <a:t> </a:t>
            </a:r>
            <a:r>
              <a:rPr sz="2400" spc="-5" dirty="0">
                <a:latin typeface="Arial"/>
                <a:cs typeface="Arial"/>
              </a:rPr>
              <a:t>testing)</a:t>
            </a:r>
            <a:endParaRPr sz="2400" dirty="0">
              <a:latin typeface="Arial"/>
              <a:cs typeface="Arial"/>
            </a:endParaRPr>
          </a:p>
          <a:p>
            <a:pPr marL="756285" lvl="1" indent="-287020">
              <a:spcBef>
                <a:spcPts val="680"/>
              </a:spcBef>
              <a:buChar char="–"/>
              <a:tabLst>
                <a:tab pos="756920" algn="l"/>
              </a:tabLst>
            </a:pPr>
            <a:r>
              <a:rPr sz="2400" spc="-10" dirty="0">
                <a:latin typeface="Arial"/>
                <a:cs typeface="Arial"/>
              </a:rPr>
              <a:t>Người </a:t>
            </a:r>
            <a:r>
              <a:rPr sz="2400" spc="-5" dirty="0">
                <a:latin typeface="Arial"/>
                <a:cs typeface="Arial"/>
              </a:rPr>
              <a:t>dùng thực hiện với số liệu giả</a:t>
            </a:r>
            <a:r>
              <a:rPr sz="2400" spc="70" dirty="0">
                <a:latin typeface="Arial"/>
                <a:cs typeface="Arial"/>
              </a:rPr>
              <a:t> </a:t>
            </a:r>
            <a:r>
              <a:rPr sz="2400" spc="-5" dirty="0">
                <a:latin typeface="Arial"/>
                <a:cs typeface="Arial"/>
              </a:rPr>
              <a:t>lập</a:t>
            </a:r>
            <a:endParaRPr sz="2400" dirty="0">
              <a:latin typeface="Arial"/>
              <a:cs typeface="Arial"/>
            </a:endParaRPr>
          </a:p>
          <a:p>
            <a:pPr marL="756285" lvl="1" indent="-287020">
              <a:spcBef>
                <a:spcPts val="675"/>
              </a:spcBef>
              <a:buChar char="–"/>
              <a:tabLst>
                <a:tab pos="756920" algn="l"/>
              </a:tabLst>
            </a:pPr>
            <a:r>
              <a:rPr sz="2400" spc="-5" dirty="0">
                <a:latin typeface="Arial"/>
                <a:cs typeface="Arial"/>
              </a:rPr>
              <a:t>Trong môi trường phát</a:t>
            </a:r>
            <a:r>
              <a:rPr sz="2400" spc="60" dirty="0">
                <a:latin typeface="Arial"/>
                <a:cs typeface="Arial"/>
              </a:rPr>
              <a:t> </a:t>
            </a:r>
            <a:r>
              <a:rPr sz="2400" spc="-5" dirty="0">
                <a:latin typeface="Arial"/>
                <a:cs typeface="Arial"/>
              </a:rPr>
              <a:t>triển</a:t>
            </a:r>
            <a:endParaRPr sz="2400" dirty="0">
              <a:latin typeface="Arial"/>
              <a:cs typeface="Arial"/>
            </a:endParaRPr>
          </a:p>
          <a:p>
            <a:pPr marL="355600" indent="-342900">
              <a:spcBef>
                <a:spcPts val="710"/>
              </a:spcBef>
              <a:buChar char="•"/>
              <a:tabLst>
                <a:tab pos="354965" algn="l"/>
                <a:tab pos="355600" algn="l"/>
              </a:tabLst>
            </a:pPr>
            <a:r>
              <a:rPr sz="2400" dirty="0">
                <a:latin typeface="Arial"/>
                <a:cs typeface="Arial"/>
              </a:rPr>
              <a:t>Kiểm thử </a:t>
            </a:r>
            <a:r>
              <a:rPr sz="2400" spc="-5" dirty="0">
                <a:latin typeface="Arial"/>
                <a:cs typeface="Arial"/>
              </a:rPr>
              <a:t>beta </a:t>
            </a:r>
            <a:r>
              <a:rPr sz="2400" dirty="0">
                <a:latin typeface="Arial"/>
                <a:cs typeface="Arial"/>
              </a:rPr>
              <a:t>(beta</a:t>
            </a:r>
            <a:r>
              <a:rPr sz="2400" spc="-25" dirty="0">
                <a:latin typeface="Arial"/>
                <a:cs typeface="Arial"/>
              </a:rPr>
              <a:t> </a:t>
            </a:r>
            <a:r>
              <a:rPr sz="2400" spc="-10" dirty="0">
                <a:latin typeface="Arial"/>
                <a:cs typeface="Arial"/>
              </a:rPr>
              <a:t>testing)</a:t>
            </a:r>
            <a:endParaRPr sz="2400" dirty="0">
              <a:latin typeface="Arial"/>
              <a:cs typeface="Arial"/>
            </a:endParaRPr>
          </a:p>
          <a:p>
            <a:pPr marL="756285" lvl="1" indent="-287020">
              <a:spcBef>
                <a:spcPts val="680"/>
              </a:spcBef>
              <a:buChar char="–"/>
              <a:tabLst>
                <a:tab pos="756920" algn="l"/>
              </a:tabLst>
            </a:pPr>
            <a:r>
              <a:rPr sz="2400" spc="-10" dirty="0">
                <a:latin typeface="Arial"/>
                <a:cs typeface="Arial"/>
              </a:rPr>
              <a:t>Người </a:t>
            </a:r>
            <a:r>
              <a:rPr sz="2400" spc="-5" dirty="0">
                <a:latin typeface="Arial"/>
                <a:cs typeface="Arial"/>
              </a:rPr>
              <a:t>dùng thực hiện với số liệu</a:t>
            </a:r>
            <a:r>
              <a:rPr sz="2400" spc="60" dirty="0">
                <a:latin typeface="Arial"/>
                <a:cs typeface="Arial"/>
              </a:rPr>
              <a:t> </a:t>
            </a:r>
            <a:r>
              <a:rPr sz="2400" spc="-5" dirty="0">
                <a:latin typeface="Arial"/>
                <a:cs typeface="Arial"/>
              </a:rPr>
              <a:t>thực</a:t>
            </a:r>
            <a:endParaRPr sz="2400" dirty="0">
              <a:latin typeface="Arial"/>
              <a:cs typeface="Arial"/>
            </a:endParaRPr>
          </a:p>
          <a:p>
            <a:pPr marL="756285" lvl="1" indent="-287020">
              <a:spcBef>
                <a:spcPts val="675"/>
              </a:spcBef>
              <a:buChar char="–"/>
              <a:tabLst>
                <a:tab pos="756920" algn="l"/>
              </a:tabLst>
            </a:pPr>
            <a:r>
              <a:rPr sz="2400" spc="-5" dirty="0">
                <a:latin typeface="Arial"/>
                <a:cs typeface="Arial"/>
              </a:rPr>
              <a:t>Trong môi trường ứng </a:t>
            </a:r>
            <a:r>
              <a:rPr sz="2400" dirty="0">
                <a:latin typeface="Arial"/>
                <a:cs typeface="Arial"/>
              </a:rPr>
              <a:t>dụng</a:t>
            </a:r>
            <a:r>
              <a:rPr sz="2400" spc="45" dirty="0">
                <a:latin typeface="Arial"/>
                <a:cs typeface="Arial"/>
              </a:rPr>
              <a:t> </a:t>
            </a:r>
            <a:r>
              <a:rPr sz="2400" spc="-5" dirty="0">
                <a:latin typeface="Arial"/>
                <a:cs typeface="Arial"/>
              </a:rPr>
              <a:t>thực</a:t>
            </a:r>
            <a:endParaRPr sz="2400" dirty="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spc="-5" dirty="0"/>
              <a:t>1.1.3 </a:t>
            </a:r>
            <a:r>
              <a:rPr sz="3200" dirty="0"/>
              <a:t>Các </a:t>
            </a:r>
            <a:r>
              <a:rPr sz="3200" spc="-5" dirty="0"/>
              <a:t>nguyên </a:t>
            </a:r>
            <a:r>
              <a:rPr sz="3200" dirty="0"/>
              <a:t>nhân gây </a:t>
            </a:r>
            <a:r>
              <a:rPr sz="3200" spc="-5" dirty="0"/>
              <a:t>ra </a:t>
            </a:r>
            <a:r>
              <a:rPr sz="3200" spc="-114" dirty="0"/>
              <a:t>lỗi </a:t>
            </a:r>
            <a:r>
              <a:rPr sz="3200" spc="-5" dirty="0"/>
              <a:t>phần</a:t>
            </a:r>
            <a:r>
              <a:rPr sz="3200" spc="395" dirty="0"/>
              <a:t> </a:t>
            </a:r>
            <a:r>
              <a:rPr sz="3200" spc="-5" dirty="0"/>
              <a:t>mềm</a:t>
            </a:r>
            <a:endParaRPr sz="3200"/>
          </a:p>
        </p:txBody>
      </p:sp>
      <p:sp>
        <p:nvSpPr>
          <p:cNvPr id="3" name="object 3"/>
          <p:cNvSpPr txBox="1"/>
          <p:nvPr/>
        </p:nvSpPr>
        <p:spPr>
          <a:xfrm>
            <a:off x="2646350" y="1269702"/>
            <a:ext cx="8579898" cy="4537139"/>
          </a:xfrm>
          <a:prstGeom prst="rect">
            <a:avLst/>
          </a:prstGeom>
        </p:spPr>
        <p:txBody>
          <a:bodyPr vert="horz" wrap="square" lIns="0" tIns="12700" rIns="0" bIns="0" rtlCol="0">
            <a:spAutoFit/>
          </a:bodyPr>
          <a:lstStyle/>
          <a:p>
            <a:pPr marL="12700" marR="5080">
              <a:spcBef>
                <a:spcPts val="100"/>
              </a:spcBef>
              <a:tabLst>
                <a:tab pos="354965" algn="l"/>
                <a:tab pos="355600" algn="l"/>
              </a:tabLst>
            </a:pPr>
            <a:r>
              <a:rPr sz="2200" b="1" spc="-5" dirty="0">
                <a:latin typeface="Arial"/>
                <a:cs typeface="Arial"/>
              </a:rPr>
              <a:t>2. Thất bại </a:t>
            </a:r>
            <a:r>
              <a:rPr sz="2200" b="1" dirty="0">
                <a:latin typeface="Arial"/>
                <a:cs typeface="Arial"/>
              </a:rPr>
              <a:t>trong </a:t>
            </a:r>
            <a:r>
              <a:rPr sz="2200" b="1" spc="-5" dirty="0">
                <a:latin typeface="Arial"/>
                <a:cs typeface="Arial"/>
              </a:rPr>
              <a:t>việc </a:t>
            </a:r>
            <a:r>
              <a:rPr sz="2200" b="1" dirty="0">
                <a:latin typeface="Arial"/>
                <a:cs typeface="Arial"/>
              </a:rPr>
              <a:t>giao tiếp giữa </a:t>
            </a:r>
            <a:r>
              <a:rPr sz="2200" b="1" spc="-5" dirty="0">
                <a:latin typeface="Arial"/>
                <a:cs typeface="Arial"/>
              </a:rPr>
              <a:t>người </a:t>
            </a:r>
            <a:r>
              <a:rPr sz="2200" b="1" dirty="0">
                <a:latin typeface="Arial"/>
                <a:cs typeface="Arial"/>
              </a:rPr>
              <a:t>phát</a:t>
            </a:r>
            <a:r>
              <a:rPr sz="2200" b="1" spc="-105" dirty="0">
                <a:latin typeface="Arial"/>
                <a:cs typeface="Arial"/>
              </a:rPr>
              <a:t> </a:t>
            </a:r>
            <a:r>
              <a:rPr sz="2200" b="1" spc="-5" dirty="0">
                <a:latin typeface="Arial"/>
                <a:cs typeface="Arial"/>
              </a:rPr>
              <a:t>triển  và khách hàng</a:t>
            </a:r>
            <a:endParaRPr sz="2200" dirty="0">
              <a:latin typeface="Arial"/>
              <a:cs typeface="Arial"/>
            </a:endParaRPr>
          </a:p>
          <a:p>
            <a:pPr marL="756285" lvl="1" indent="-287020" algn="just">
              <a:spcBef>
                <a:spcPts val="580"/>
              </a:spcBef>
              <a:buChar char="–"/>
              <a:tabLst>
                <a:tab pos="756920" algn="l"/>
              </a:tabLst>
            </a:pPr>
            <a:r>
              <a:rPr sz="2200" spc="-5" dirty="0">
                <a:latin typeface="Arial"/>
                <a:cs typeface="Arial"/>
              </a:rPr>
              <a:t>Có </a:t>
            </a:r>
            <a:r>
              <a:rPr sz="2200" dirty="0">
                <a:latin typeface="Arial"/>
                <a:cs typeface="Arial"/>
              </a:rPr>
              <a:t>sự </a:t>
            </a:r>
            <a:r>
              <a:rPr sz="2200" spc="-5" dirty="0">
                <a:latin typeface="Arial"/>
                <a:cs typeface="Arial"/>
              </a:rPr>
              <a:t>không hiểu </a:t>
            </a:r>
            <a:r>
              <a:rPr sz="2200" dirty="0">
                <a:latin typeface="Arial"/>
                <a:cs typeface="Arial"/>
              </a:rPr>
              <a:t>cấu trúc của </a:t>
            </a:r>
            <a:r>
              <a:rPr sz="2200" spc="-5" dirty="0">
                <a:latin typeface="Arial"/>
                <a:cs typeface="Arial"/>
              </a:rPr>
              <a:t>tài liệu </a:t>
            </a:r>
            <a:r>
              <a:rPr sz="2200" dirty="0">
                <a:latin typeface="Arial"/>
                <a:cs typeface="Arial"/>
              </a:rPr>
              <a:t>yêu cầu</a:t>
            </a:r>
            <a:r>
              <a:rPr sz="2200" spc="10" dirty="0">
                <a:latin typeface="Arial"/>
                <a:cs typeface="Arial"/>
              </a:rPr>
              <a:t> </a:t>
            </a:r>
            <a:r>
              <a:rPr sz="2200" spc="-5" dirty="0">
                <a:latin typeface="Arial"/>
                <a:cs typeface="Arial"/>
              </a:rPr>
              <a:t>phần</a:t>
            </a:r>
            <a:endParaRPr sz="2200" dirty="0">
              <a:latin typeface="Arial"/>
              <a:cs typeface="Arial"/>
            </a:endParaRPr>
          </a:p>
          <a:p>
            <a:pPr marL="756285" algn="just"/>
            <a:r>
              <a:rPr sz="2200" dirty="0">
                <a:latin typeface="Arial"/>
                <a:cs typeface="Arial"/>
              </a:rPr>
              <a:t>mềm</a:t>
            </a:r>
          </a:p>
          <a:p>
            <a:pPr marL="756285" marR="29845" lvl="1" indent="-287020" algn="just">
              <a:spcBef>
                <a:spcPts val="575"/>
              </a:spcBef>
              <a:buChar char="–"/>
              <a:tabLst>
                <a:tab pos="756920" algn="l"/>
              </a:tabLst>
            </a:pPr>
            <a:r>
              <a:rPr sz="2200" spc="-5" dirty="0">
                <a:latin typeface="Arial"/>
                <a:cs typeface="Arial"/>
              </a:rPr>
              <a:t>Không nắm bắt được những </a:t>
            </a:r>
            <a:r>
              <a:rPr sz="2200" dirty="0">
                <a:latin typeface="Arial"/>
                <a:cs typeface="Arial"/>
              </a:rPr>
              <a:t>thay </a:t>
            </a:r>
            <a:r>
              <a:rPr sz="2200" spc="-5" dirty="0">
                <a:latin typeface="Arial"/>
                <a:cs typeface="Arial"/>
              </a:rPr>
              <a:t>đổi được </a:t>
            </a:r>
            <a:r>
              <a:rPr sz="2200" dirty="0">
                <a:latin typeface="Arial"/>
                <a:cs typeface="Arial"/>
              </a:rPr>
              <a:t>viết trong  tài </a:t>
            </a:r>
            <a:r>
              <a:rPr sz="2200" spc="-5" dirty="0">
                <a:latin typeface="Arial"/>
                <a:cs typeface="Arial"/>
              </a:rPr>
              <a:t>liệu </a:t>
            </a:r>
            <a:r>
              <a:rPr sz="2200" dirty="0">
                <a:latin typeface="Arial"/>
                <a:cs typeface="Arial"/>
              </a:rPr>
              <a:t>yêu</a:t>
            </a:r>
            <a:r>
              <a:rPr sz="2200" spc="5" dirty="0">
                <a:latin typeface="Arial"/>
                <a:cs typeface="Arial"/>
              </a:rPr>
              <a:t> </a:t>
            </a:r>
            <a:r>
              <a:rPr sz="2200" dirty="0">
                <a:latin typeface="Arial"/>
                <a:cs typeface="Arial"/>
              </a:rPr>
              <a:t>cầu</a:t>
            </a:r>
          </a:p>
          <a:p>
            <a:pPr marL="756285" marR="126364" lvl="1" indent="-287020" algn="just">
              <a:spcBef>
                <a:spcPts val="575"/>
              </a:spcBef>
              <a:buChar char="–"/>
              <a:tabLst>
                <a:tab pos="756920" algn="l"/>
              </a:tabLst>
            </a:pPr>
            <a:r>
              <a:rPr sz="2200" spc="-5" dirty="0">
                <a:latin typeface="Arial"/>
                <a:cs typeface="Arial"/>
              </a:rPr>
              <a:t>Những </a:t>
            </a:r>
            <a:r>
              <a:rPr sz="2200" dirty="0">
                <a:latin typeface="Arial"/>
                <a:cs typeface="Arial"/>
              </a:rPr>
              <a:t>thay </a:t>
            </a:r>
            <a:r>
              <a:rPr sz="2200" spc="-5" dirty="0">
                <a:latin typeface="Arial"/>
                <a:cs typeface="Arial"/>
              </a:rPr>
              <a:t>đổi được </a:t>
            </a:r>
            <a:r>
              <a:rPr sz="2200" dirty="0">
                <a:latin typeface="Arial"/>
                <a:cs typeface="Arial"/>
              </a:rPr>
              <a:t>yêu cầu từ khách </a:t>
            </a:r>
            <a:r>
              <a:rPr sz="2200" spc="-5" dirty="0">
                <a:latin typeface="Arial"/>
                <a:cs typeface="Arial"/>
              </a:rPr>
              <a:t>hàng nhưng  </a:t>
            </a:r>
            <a:r>
              <a:rPr sz="2200" dirty="0">
                <a:latin typeface="Arial"/>
                <a:cs typeface="Arial"/>
              </a:rPr>
              <a:t>ko </a:t>
            </a:r>
            <a:r>
              <a:rPr sz="2200" spc="-5" dirty="0">
                <a:latin typeface="Arial"/>
                <a:cs typeface="Arial"/>
              </a:rPr>
              <a:t>được lưu dưới dạng </a:t>
            </a:r>
            <a:r>
              <a:rPr sz="2200" dirty="0">
                <a:latin typeface="Arial"/>
                <a:cs typeface="Arial"/>
              </a:rPr>
              <a:t>văn</a:t>
            </a:r>
            <a:r>
              <a:rPr sz="2200" spc="30" dirty="0">
                <a:latin typeface="Arial"/>
                <a:cs typeface="Arial"/>
              </a:rPr>
              <a:t> </a:t>
            </a:r>
            <a:r>
              <a:rPr sz="2200" spc="-5" dirty="0">
                <a:latin typeface="Arial"/>
                <a:cs typeface="Arial"/>
              </a:rPr>
              <a:t>bản</a:t>
            </a:r>
            <a:endParaRPr sz="2200" dirty="0">
              <a:latin typeface="Arial"/>
              <a:cs typeface="Arial"/>
            </a:endParaRPr>
          </a:p>
          <a:p>
            <a:pPr marL="12700" algn="just">
              <a:spcBef>
                <a:spcPts val="580"/>
              </a:spcBef>
              <a:tabLst>
                <a:tab pos="354965" algn="l"/>
                <a:tab pos="355600" algn="l"/>
              </a:tabLst>
            </a:pPr>
            <a:r>
              <a:rPr sz="2200" spc="-5" dirty="0" err="1">
                <a:latin typeface="Arial"/>
                <a:cs typeface="Arial"/>
              </a:rPr>
              <a:t>Thiếu</a:t>
            </a:r>
            <a:r>
              <a:rPr sz="2200" spc="-5" dirty="0">
                <a:latin typeface="Arial"/>
                <a:cs typeface="Arial"/>
              </a:rPr>
              <a:t> </a:t>
            </a:r>
            <a:r>
              <a:rPr sz="2200" dirty="0">
                <a:latin typeface="Arial"/>
                <a:cs typeface="Arial"/>
              </a:rPr>
              <a:t>sự chú ý tới:</a:t>
            </a:r>
          </a:p>
          <a:p>
            <a:pPr marL="756285" lvl="1" indent="-287020" algn="just">
              <a:spcBef>
                <a:spcPts val="575"/>
              </a:spcBef>
              <a:buChar char="–"/>
              <a:tabLst>
                <a:tab pos="756920" algn="l"/>
              </a:tabLst>
            </a:pPr>
            <a:r>
              <a:rPr sz="2200" spc="-5" dirty="0">
                <a:latin typeface="Arial"/>
                <a:cs typeface="Arial"/>
              </a:rPr>
              <a:t>Thông điệp </a:t>
            </a:r>
            <a:r>
              <a:rPr sz="2200" dirty="0">
                <a:latin typeface="Arial"/>
                <a:cs typeface="Arial"/>
              </a:rPr>
              <a:t>của khách </a:t>
            </a:r>
            <a:r>
              <a:rPr sz="2200" spc="-5" dirty="0">
                <a:latin typeface="Arial"/>
                <a:cs typeface="Arial"/>
              </a:rPr>
              <a:t>hàng đề </a:t>
            </a:r>
            <a:r>
              <a:rPr sz="2200" dirty="0">
                <a:latin typeface="Arial"/>
                <a:cs typeface="Arial"/>
              </a:rPr>
              <a:t>cập tới </a:t>
            </a:r>
            <a:r>
              <a:rPr sz="2200" spc="-5" dirty="0">
                <a:latin typeface="Arial"/>
                <a:cs typeface="Arial"/>
              </a:rPr>
              <a:t>việc </a:t>
            </a:r>
            <a:r>
              <a:rPr sz="2200" dirty="0" err="1">
                <a:latin typeface="Arial"/>
                <a:cs typeface="Arial"/>
              </a:rPr>
              <a:t>thay</a:t>
            </a:r>
            <a:r>
              <a:rPr sz="2200" spc="5" dirty="0">
                <a:latin typeface="Arial"/>
                <a:cs typeface="Arial"/>
              </a:rPr>
              <a:t> </a:t>
            </a:r>
            <a:r>
              <a:rPr sz="2200" spc="-5" dirty="0" err="1">
                <a:latin typeface="Arial"/>
                <a:cs typeface="Arial"/>
              </a:rPr>
              <a:t>đổi</a:t>
            </a:r>
            <a:r>
              <a:rPr lang="en-US" sz="2200" spc="-5" dirty="0">
                <a:latin typeface="Arial"/>
                <a:cs typeface="Arial"/>
              </a:rPr>
              <a:t> </a:t>
            </a:r>
            <a:r>
              <a:rPr sz="2200" dirty="0" err="1">
                <a:latin typeface="Arial"/>
                <a:cs typeface="Arial"/>
              </a:rPr>
              <a:t>yêu</a:t>
            </a:r>
            <a:r>
              <a:rPr sz="2200" spc="-100" dirty="0">
                <a:latin typeface="Arial"/>
                <a:cs typeface="Arial"/>
              </a:rPr>
              <a:t> </a:t>
            </a:r>
            <a:r>
              <a:rPr sz="2200" dirty="0">
                <a:latin typeface="Arial"/>
                <a:cs typeface="Arial"/>
              </a:rPr>
              <a:t>cầu</a:t>
            </a:r>
          </a:p>
          <a:p>
            <a:pPr marL="756285" marR="1080135" lvl="1" indent="-287020" algn="just">
              <a:spcBef>
                <a:spcPts val="575"/>
              </a:spcBef>
              <a:buChar char="–"/>
              <a:tabLst>
                <a:tab pos="756920" algn="l"/>
              </a:tabLst>
            </a:pPr>
            <a:r>
              <a:rPr sz="2200" dirty="0">
                <a:latin typeface="Arial"/>
                <a:cs typeface="Arial"/>
              </a:rPr>
              <a:t>Trả </a:t>
            </a:r>
            <a:r>
              <a:rPr sz="2200" spc="-5" dirty="0">
                <a:latin typeface="Arial"/>
                <a:cs typeface="Arial"/>
              </a:rPr>
              <a:t>lời </a:t>
            </a:r>
            <a:r>
              <a:rPr sz="2200" dirty="0">
                <a:latin typeface="Arial"/>
                <a:cs typeface="Arial"/>
              </a:rPr>
              <a:t>của khách </a:t>
            </a:r>
            <a:r>
              <a:rPr sz="2200" spc="-5" dirty="0">
                <a:latin typeface="Arial"/>
                <a:cs typeface="Arial"/>
              </a:rPr>
              <a:t>hàng </a:t>
            </a:r>
            <a:r>
              <a:rPr sz="2200" dirty="0">
                <a:latin typeface="Arial"/>
                <a:cs typeface="Arial"/>
              </a:rPr>
              <a:t>tới </a:t>
            </a:r>
            <a:r>
              <a:rPr sz="2200" spc="-5" dirty="0">
                <a:latin typeface="Arial"/>
                <a:cs typeface="Arial"/>
              </a:rPr>
              <a:t>những </a:t>
            </a:r>
            <a:r>
              <a:rPr sz="2200" dirty="0">
                <a:latin typeface="Arial"/>
                <a:cs typeface="Arial"/>
              </a:rPr>
              <a:t>câu </a:t>
            </a:r>
            <a:r>
              <a:rPr sz="2200" spc="-5" dirty="0">
                <a:latin typeface="Arial"/>
                <a:cs typeface="Arial"/>
              </a:rPr>
              <a:t>hỏi </a:t>
            </a:r>
            <a:r>
              <a:rPr sz="2200" dirty="0">
                <a:latin typeface="Arial"/>
                <a:cs typeface="Arial"/>
              </a:rPr>
              <a:t>mà  </a:t>
            </a:r>
            <a:r>
              <a:rPr sz="2200" spc="-5" dirty="0">
                <a:latin typeface="Arial"/>
                <a:cs typeface="Arial"/>
              </a:rPr>
              <a:t>developer</a:t>
            </a:r>
            <a:r>
              <a:rPr lang="en-US" sz="2200" spc="-5" dirty="0">
                <a:latin typeface="Arial"/>
                <a:cs typeface="Arial"/>
              </a:rPr>
              <a:t> </a:t>
            </a:r>
            <a:r>
              <a:rPr lang="en-US" sz="2200" spc="-5" dirty="0" err="1">
                <a:latin typeface="Arial"/>
                <a:cs typeface="Arial"/>
              </a:rPr>
              <a:t>đ</a:t>
            </a:r>
            <a:r>
              <a:rPr sz="2200" spc="-5" dirty="0" err="1">
                <a:latin typeface="Arial"/>
                <a:cs typeface="Arial"/>
              </a:rPr>
              <a:t>ặt</a:t>
            </a:r>
            <a:r>
              <a:rPr sz="2200" spc="20" dirty="0">
                <a:latin typeface="Arial"/>
                <a:cs typeface="Arial"/>
              </a:rPr>
              <a:t> </a:t>
            </a:r>
            <a:r>
              <a:rPr sz="2200" dirty="0">
                <a:latin typeface="Arial"/>
                <a:cs typeface="Arial"/>
              </a:rPr>
              <a:t>ra</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Kiểm thử tính</a:t>
            </a:r>
            <a:r>
              <a:rPr spc="-75" dirty="0"/>
              <a:t> </a:t>
            </a:r>
            <a:r>
              <a:rPr dirty="0"/>
              <a:t>năng</a:t>
            </a:r>
          </a:p>
        </p:txBody>
      </p:sp>
      <p:sp>
        <p:nvSpPr>
          <p:cNvPr id="3" name="object 3"/>
          <p:cNvSpPr txBox="1"/>
          <p:nvPr/>
        </p:nvSpPr>
        <p:spPr>
          <a:xfrm>
            <a:off x="3064510" y="1357034"/>
            <a:ext cx="8289290" cy="3732816"/>
          </a:xfrm>
          <a:prstGeom prst="rect">
            <a:avLst/>
          </a:prstGeom>
        </p:spPr>
        <p:txBody>
          <a:bodyPr vert="horz" wrap="square" lIns="0" tIns="58419" rIns="0" bIns="0" rtlCol="0">
            <a:spAutoFit/>
          </a:bodyPr>
          <a:lstStyle/>
          <a:p>
            <a:pPr marL="355600" marR="241300" indent="-342900">
              <a:lnSpc>
                <a:spcPct val="90000"/>
              </a:lnSpc>
              <a:spcBef>
                <a:spcPts val="459"/>
              </a:spcBef>
              <a:buFont typeface="Times New Roman"/>
              <a:buChar char="•"/>
              <a:tabLst>
                <a:tab pos="354965" algn="l"/>
                <a:tab pos="355600" algn="l"/>
              </a:tabLst>
            </a:pPr>
            <a:r>
              <a:rPr sz="2400" b="1" spc="-5" dirty="0">
                <a:solidFill>
                  <a:srgbClr val="990000"/>
                </a:solidFill>
                <a:latin typeface="+mj-lt"/>
                <a:cs typeface="Times New Roman"/>
              </a:rPr>
              <a:t>Kiểm </a:t>
            </a:r>
            <a:r>
              <a:rPr sz="2400" b="1" dirty="0">
                <a:solidFill>
                  <a:srgbClr val="990000"/>
                </a:solidFill>
                <a:latin typeface="+mj-lt"/>
                <a:cs typeface="Times New Roman"/>
              </a:rPr>
              <a:t>thử </a:t>
            </a:r>
            <a:r>
              <a:rPr sz="2400" b="1" spc="-5" dirty="0">
                <a:solidFill>
                  <a:srgbClr val="990000"/>
                </a:solidFill>
                <a:latin typeface="+mj-lt"/>
                <a:cs typeface="Times New Roman"/>
              </a:rPr>
              <a:t>tính năng </a:t>
            </a:r>
            <a:r>
              <a:rPr sz="2400" dirty="0">
                <a:latin typeface="+mj-lt"/>
                <a:cs typeface="Times New Roman"/>
              </a:rPr>
              <a:t>hiểu theo cách đơn giản nhất  </a:t>
            </a:r>
            <a:r>
              <a:rPr sz="2400" spc="-5" dirty="0">
                <a:latin typeface="+mj-lt"/>
                <a:cs typeface="Times New Roman"/>
              </a:rPr>
              <a:t>là: </a:t>
            </a:r>
            <a:r>
              <a:rPr sz="2400" dirty="0">
                <a:latin typeface="+mj-lt"/>
                <a:cs typeface="Times New Roman"/>
              </a:rPr>
              <a:t>kiểm </a:t>
            </a:r>
            <a:r>
              <a:rPr sz="2400" spc="-5" dirty="0">
                <a:latin typeface="+mj-lt"/>
                <a:cs typeface="Times New Roman"/>
              </a:rPr>
              <a:t>tra </a:t>
            </a:r>
            <a:r>
              <a:rPr sz="2400" dirty="0">
                <a:latin typeface="+mj-lt"/>
                <a:cs typeface="Times New Roman"/>
              </a:rPr>
              <a:t>các chức năng của phần mềm đáp ứng  </a:t>
            </a:r>
            <a:r>
              <a:rPr sz="2400" spc="-5" dirty="0">
                <a:latin typeface="+mj-lt"/>
                <a:cs typeface="Times New Roman"/>
              </a:rPr>
              <a:t>được nhu cầu của khách hàng đã được xác định  trong </a:t>
            </a:r>
            <a:r>
              <a:rPr sz="2400" dirty="0">
                <a:latin typeface="+mj-lt"/>
                <a:cs typeface="Times New Roman"/>
              </a:rPr>
              <a:t>văn bản đặc </a:t>
            </a:r>
            <a:r>
              <a:rPr sz="2400" spc="-5" dirty="0">
                <a:latin typeface="+mj-lt"/>
                <a:cs typeface="Times New Roman"/>
              </a:rPr>
              <a:t>tả </a:t>
            </a:r>
            <a:r>
              <a:rPr sz="2400" dirty="0">
                <a:latin typeface="+mj-lt"/>
                <a:cs typeface="Times New Roman"/>
              </a:rPr>
              <a:t>yêu cầu của phần</a:t>
            </a:r>
            <a:r>
              <a:rPr sz="2400" spc="40" dirty="0">
                <a:latin typeface="+mj-lt"/>
                <a:cs typeface="Times New Roman"/>
              </a:rPr>
              <a:t> </a:t>
            </a:r>
            <a:r>
              <a:rPr sz="2400" dirty="0">
                <a:latin typeface="+mj-lt"/>
                <a:cs typeface="Times New Roman"/>
              </a:rPr>
              <a:t>mềm</a:t>
            </a:r>
          </a:p>
          <a:p>
            <a:pPr marL="450215" indent="-438150">
              <a:spcBef>
                <a:spcPts val="5"/>
              </a:spcBef>
              <a:buChar char="•"/>
              <a:tabLst>
                <a:tab pos="450215" algn="l"/>
                <a:tab pos="450850" algn="l"/>
              </a:tabLst>
            </a:pPr>
            <a:r>
              <a:rPr sz="2400" dirty="0" err="1">
                <a:latin typeface="+mj-lt"/>
                <a:cs typeface="Times New Roman"/>
              </a:rPr>
              <a:t>Áp</a:t>
            </a:r>
            <a:r>
              <a:rPr sz="2400" dirty="0">
                <a:latin typeface="+mj-lt"/>
                <a:cs typeface="Times New Roman"/>
              </a:rPr>
              <a:t> </a:t>
            </a:r>
            <a:r>
              <a:rPr sz="2400" spc="-5" dirty="0">
                <a:latin typeface="+mj-lt"/>
                <a:cs typeface="Times New Roman"/>
              </a:rPr>
              <a:t>dụng kỹ thuật</a:t>
            </a:r>
            <a:r>
              <a:rPr sz="2400" spc="10" dirty="0">
                <a:latin typeface="+mj-lt"/>
                <a:cs typeface="Times New Roman"/>
              </a:rPr>
              <a:t> </a:t>
            </a:r>
            <a:r>
              <a:rPr sz="2400" spc="-5" dirty="0">
                <a:latin typeface="+mj-lt"/>
                <a:cs typeface="Times New Roman"/>
              </a:rPr>
              <a:t>black-box</a:t>
            </a:r>
            <a:endParaRPr sz="2400" dirty="0">
              <a:latin typeface="+mj-lt"/>
              <a:cs typeface="Times New Roman"/>
            </a:endParaRPr>
          </a:p>
          <a:p>
            <a:pPr marL="450215" indent="-438150">
              <a:buChar char="•"/>
              <a:tabLst>
                <a:tab pos="450215" algn="l"/>
                <a:tab pos="450850" algn="l"/>
              </a:tabLst>
            </a:pPr>
            <a:r>
              <a:rPr sz="2400" spc="-5" dirty="0" err="1">
                <a:latin typeface="+mj-lt"/>
                <a:cs typeface="Times New Roman"/>
              </a:rPr>
              <a:t>Kiểm</a:t>
            </a:r>
            <a:r>
              <a:rPr sz="2400" spc="-5" dirty="0">
                <a:latin typeface="+mj-lt"/>
                <a:cs typeface="Times New Roman"/>
              </a:rPr>
              <a:t> </a:t>
            </a:r>
            <a:r>
              <a:rPr sz="2400" dirty="0">
                <a:latin typeface="+mj-lt"/>
                <a:cs typeface="Times New Roman"/>
              </a:rPr>
              <a:t>thử </a:t>
            </a:r>
            <a:r>
              <a:rPr sz="2400" spc="-5" dirty="0">
                <a:latin typeface="+mj-lt"/>
                <a:cs typeface="Times New Roman"/>
              </a:rPr>
              <a:t>tính </a:t>
            </a:r>
            <a:r>
              <a:rPr sz="2400" dirty="0">
                <a:latin typeface="+mj-lt"/>
                <a:cs typeface="Times New Roman"/>
              </a:rPr>
              <a:t>năng bao</a:t>
            </a:r>
            <a:r>
              <a:rPr sz="2400" spc="40" dirty="0">
                <a:latin typeface="+mj-lt"/>
                <a:cs typeface="Times New Roman"/>
              </a:rPr>
              <a:t> </a:t>
            </a:r>
            <a:r>
              <a:rPr sz="2400" dirty="0">
                <a:latin typeface="+mj-lt"/>
                <a:cs typeface="Times New Roman"/>
              </a:rPr>
              <a:t>gồm</a:t>
            </a:r>
          </a:p>
          <a:p>
            <a:pPr marL="855344" lvl="1" indent="-386080">
              <a:spcBef>
                <a:spcPts val="370"/>
              </a:spcBef>
              <a:buSzPct val="116666"/>
              <a:buChar char="–"/>
              <a:tabLst>
                <a:tab pos="855344" algn="l"/>
                <a:tab pos="855980" algn="l"/>
              </a:tabLst>
            </a:pPr>
            <a:r>
              <a:rPr sz="2400" spc="-5" dirty="0">
                <a:latin typeface="+mj-lt"/>
                <a:cs typeface="Arial"/>
              </a:rPr>
              <a:t>Xem </a:t>
            </a:r>
            <a:r>
              <a:rPr sz="2400" spc="-10" dirty="0">
                <a:latin typeface="+mj-lt"/>
                <a:cs typeface="Arial"/>
              </a:rPr>
              <a:t>xét </a:t>
            </a:r>
            <a:r>
              <a:rPr sz="2400" spc="-5" dirty="0">
                <a:latin typeface="+mj-lt"/>
                <a:cs typeface="Arial"/>
              </a:rPr>
              <a:t>lại </a:t>
            </a:r>
            <a:r>
              <a:rPr sz="2400" dirty="0">
                <a:latin typeface="+mj-lt"/>
                <a:cs typeface="Arial"/>
              </a:rPr>
              <a:t>cấu </a:t>
            </a:r>
            <a:r>
              <a:rPr sz="2400" spc="20" dirty="0">
                <a:latin typeface="+mj-lt"/>
                <a:cs typeface="Arial"/>
              </a:rPr>
              <a:t>hình </a:t>
            </a:r>
            <a:r>
              <a:rPr sz="2400" spc="-5" dirty="0">
                <a:latin typeface="+mj-lt"/>
                <a:cs typeface="Arial"/>
              </a:rPr>
              <a:t>phần </a:t>
            </a:r>
            <a:r>
              <a:rPr sz="2400" dirty="0">
                <a:latin typeface="+mj-lt"/>
                <a:cs typeface="Arial"/>
              </a:rPr>
              <a:t>mềm theo </a:t>
            </a:r>
            <a:r>
              <a:rPr sz="2400" spc="-5" dirty="0">
                <a:latin typeface="+mj-lt"/>
                <a:cs typeface="Arial"/>
              </a:rPr>
              <a:t>lược đồ triển</a:t>
            </a:r>
            <a:r>
              <a:rPr sz="2400" spc="55" dirty="0">
                <a:latin typeface="+mj-lt"/>
                <a:cs typeface="Arial"/>
              </a:rPr>
              <a:t> </a:t>
            </a:r>
            <a:r>
              <a:rPr sz="2400" spc="-5" dirty="0">
                <a:latin typeface="+mj-lt"/>
                <a:cs typeface="Arial"/>
              </a:rPr>
              <a:t>khai</a:t>
            </a:r>
            <a:endParaRPr sz="2400" dirty="0">
              <a:latin typeface="+mj-lt"/>
              <a:cs typeface="Arial"/>
            </a:endParaRPr>
          </a:p>
          <a:p>
            <a:pPr marL="840105" lvl="1" indent="-370840">
              <a:spcBef>
                <a:spcPts val="305"/>
              </a:spcBef>
              <a:buChar char="–"/>
              <a:tabLst>
                <a:tab pos="840105" algn="l"/>
                <a:tab pos="840740" algn="l"/>
              </a:tabLst>
            </a:pPr>
            <a:r>
              <a:rPr sz="2400" spc="-5" dirty="0">
                <a:latin typeface="+mj-lt"/>
                <a:cs typeface="Arial"/>
              </a:rPr>
              <a:t>kiểm </a:t>
            </a:r>
            <a:r>
              <a:rPr sz="2400" dirty="0">
                <a:latin typeface="+mj-lt"/>
                <a:cs typeface="Arial"/>
              </a:rPr>
              <a:t>thử</a:t>
            </a:r>
            <a:r>
              <a:rPr sz="2400" spc="10" dirty="0">
                <a:latin typeface="+mj-lt"/>
                <a:cs typeface="Arial"/>
              </a:rPr>
              <a:t> </a:t>
            </a:r>
            <a:r>
              <a:rPr sz="2400" spc="-5" dirty="0">
                <a:latin typeface="+mj-lt"/>
                <a:cs typeface="Arial"/>
              </a:rPr>
              <a:t>alpha</a:t>
            </a:r>
            <a:endParaRPr sz="2400" dirty="0">
              <a:latin typeface="+mj-lt"/>
              <a:cs typeface="Arial"/>
            </a:endParaRPr>
          </a:p>
          <a:p>
            <a:pPr marL="840105" lvl="1" indent="-370840">
              <a:spcBef>
                <a:spcPts val="290"/>
              </a:spcBef>
              <a:buChar char="–"/>
              <a:tabLst>
                <a:tab pos="840105" algn="l"/>
                <a:tab pos="840740" algn="l"/>
              </a:tabLst>
            </a:pPr>
            <a:r>
              <a:rPr sz="2400" spc="-5" dirty="0">
                <a:latin typeface="+mj-lt"/>
                <a:cs typeface="Arial"/>
              </a:rPr>
              <a:t>kiểm </a:t>
            </a:r>
            <a:r>
              <a:rPr sz="2400" dirty="0">
                <a:latin typeface="+mj-lt"/>
                <a:cs typeface="Arial"/>
              </a:rPr>
              <a:t>thử</a:t>
            </a:r>
            <a:r>
              <a:rPr sz="2400" spc="10" dirty="0">
                <a:latin typeface="+mj-lt"/>
                <a:cs typeface="Arial"/>
              </a:rPr>
              <a:t> </a:t>
            </a:r>
            <a:r>
              <a:rPr sz="2400" spc="-5" dirty="0">
                <a:latin typeface="+mj-lt"/>
                <a:cs typeface="Arial"/>
              </a:rPr>
              <a:t>beta</a:t>
            </a:r>
            <a:endParaRPr sz="2400" dirty="0">
              <a:latin typeface="+mj-lt"/>
              <a:cs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Kiểm thử tính</a:t>
            </a:r>
            <a:r>
              <a:rPr spc="-75" dirty="0"/>
              <a:t> </a:t>
            </a:r>
            <a:r>
              <a:rPr dirty="0"/>
              <a:t>năng</a:t>
            </a:r>
          </a:p>
        </p:txBody>
      </p:sp>
      <p:sp>
        <p:nvSpPr>
          <p:cNvPr id="3" name="object 3"/>
          <p:cNvSpPr txBox="1"/>
          <p:nvPr/>
        </p:nvSpPr>
        <p:spPr>
          <a:xfrm>
            <a:off x="2899797" y="1263658"/>
            <a:ext cx="8067675" cy="4240905"/>
          </a:xfrm>
          <a:prstGeom prst="rect">
            <a:avLst/>
          </a:prstGeom>
        </p:spPr>
        <p:txBody>
          <a:bodyPr vert="horz" wrap="square" lIns="0" tIns="97790" rIns="0" bIns="0" rtlCol="0">
            <a:spAutoFit/>
          </a:bodyPr>
          <a:lstStyle/>
          <a:p>
            <a:pPr marL="355600" indent="-342900">
              <a:spcBef>
                <a:spcPts val="770"/>
              </a:spcBef>
              <a:buChar char="•"/>
              <a:tabLst>
                <a:tab pos="354965" algn="l"/>
                <a:tab pos="355600" algn="l"/>
              </a:tabLst>
            </a:pPr>
            <a:r>
              <a:rPr sz="2400" spc="-10" dirty="0">
                <a:latin typeface="+mj-lt"/>
                <a:cs typeface="Times New Roman"/>
              </a:rPr>
              <a:t>Kiểm </a:t>
            </a:r>
            <a:r>
              <a:rPr sz="2400" spc="-5" dirty="0">
                <a:latin typeface="+mj-lt"/>
                <a:cs typeface="Times New Roman"/>
              </a:rPr>
              <a:t>thử</a:t>
            </a:r>
            <a:r>
              <a:rPr sz="2400" dirty="0">
                <a:latin typeface="+mj-lt"/>
                <a:cs typeface="Times New Roman"/>
              </a:rPr>
              <a:t> </a:t>
            </a:r>
            <a:r>
              <a:rPr sz="2400" spc="-5" dirty="0">
                <a:latin typeface="+mj-lt"/>
                <a:cs typeface="Times New Roman"/>
              </a:rPr>
              <a:t>alpha</a:t>
            </a:r>
            <a:endParaRPr sz="2400" dirty="0">
              <a:latin typeface="+mj-lt"/>
              <a:cs typeface="Times New Roman"/>
            </a:endParaRPr>
          </a:p>
          <a:p>
            <a:pPr marL="756285" lvl="1" indent="-287020">
              <a:spcBef>
                <a:spcPts val="675"/>
              </a:spcBef>
              <a:buChar char="–"/>
              <a:tabLst>
                <a:tab pos="756920" algn="l"/>
              </a:tabLst>
            </a:pPr>
            <a:r>
              <a:rPr sz="2400" spc="-10" dirty="0">
                <a:latin typeface="+mj-lt"/>
                <a:cs typeface="Times New Roman"/>
              </a:rPr>
              <a:t>Được </a:t>
            </a:r>
            <a:r>
              <a:rPr sz="2400" spc="-5" dirty="0">
                <a:latin typeface="+mj-lt"/>
                <a:cs typeface="Times New Roman"/>
              </a:rPr>
              <a:t>tiến hành ngay tại nơi </a:t>
            </a:r>
            <a:r>
              <a:rPr sz="2400" spc="-10" dirty="0">
                <a:latin typeface="+mj-lt"/>
                <a:cs typeface="Times New Roman"/>
              </a:rPr>
              <a:t>sản </a:t>
            </a:r>
            <a:r>
              <a:rPr sz="2400" spc="-5" dirty="0">
                <a:latin typeface="+mj-lt"/>
                <a:cs typeface="Times New Roman"/>
              </a:rPr>
              <a:t>xuất phần</a:t>
            </a:r>
            <a:r>
              <a:rPr sz="2400" spc="20" dirty="0">
                <a:latin typeface="+mj-lt"/>
                <a:cs typeface="Times New Roman"/>
              </a:rPr>
              <a:t> </a:t>
            </a:r>
            <a:r>
              <a:rPr sz="2400" spc="-15" dirty="0">
                <a:latin typeface="+mj-lt"/>
                <a:cs typeface="Times New Roman"/>
              </a:rPr>
              <a:t>mềm.</a:t>
            </a:r>
            <a:endParaRPr sz="2400" dirty="0">
              <a:latin typeface="+mj-lt"/>
              <a:cs typeface="Times New Roman"/>
            </a:endParaRPr>
          </a:p>
          <a:p>
            <a:pPr marL="756285" marR="5080" lvl="1" indent="-287020">
              <a:spcBef>
                <a:spcPts val="675"/>
              </a:spcBef>
              <a:buChar char="–"/>
              <a:tabLst>
                <a:tab pos="756920" algn="l"/>
              </a:tabLst>
            </a:pPr>
            <a:r>
              <a:rPr sz="2400" spc="-10" dirty="0">
                <a:latin typeface="+mj-lt"/>
                <a:cs typeface="Times New Roman"/>
              </a:rPr>
              <a:t>Nhà </a:t>
            </a:r>
            <a:r>
              <a:rPr sz="2400" spc="-5" dirty="0">
                <a:latin typeface="+mj-lt"/>
                <a:cs typeface="Times New Roman"/>
              </a:rPr>
              <a:t>phát triển phần </a:t>
            </a:r>
            <a:r>
              <a:rPr sz="2400" spc="-10" dirty="0">
                <a:latin typeface="+mj-lt"/>
                <a:cs typeface="Times New Roman"/>
              </a:rPr>
              <a:t>mềm </a:t>
            </a:r>
            <a:r>
              <a:rPr sz="2400" spc="-5" dirty="0">
                <a:latin typeface="+mj-lt"/>
                <a:cs typeface="Times New Roman"/>
              </a:rPr>
              <a:t>sẽ quan sát người sử  </a:t>
            </a:r>
            <a:r>
              <a:rPr sz="2400" dirty="0">
                <a:latin typeface="+mj-lt"/>
                <a:cs typeface="Times New Roman"/>
              </a:rPr>
              <a:t>dụng dùng </a:t>
            </a:r>
            <a:r>
              <a:rPr sz="2400" spc="-10" dirty="0">
                <a:latin typeface="+mj-lt"/>
                <a:cs typeface="Times New Roman"/>
              </a:rPr>
              <a:t>sản </a:t>
            </a:r>
            <a:r>
              <a:rPr sz="2400" spc="-5" dirty="0">
                <a:latin typeface="+mj-lt"/>
                <a:cs typeface="Times New Roman"/>
              </a:rPr>
              <a:t>phẩm </a:t>
            </a:r>
            <a:r>
              <a:rPr sz="2400" dirty="0">
                <a:latin typeface="+mj-lt"/>
                <a:cs typeface="Times New Roman"/>
              </a:rPr>
              <a:t>và ghi </a:t>
            </a:r>
            <a:r>
              <a:rPr sz="2400" spc="-5" dirty="0">
                <a:latin typeface="+mj-lt"/>
                <a:cs typeface="Times New Roman"/>
              </a:rPr>
              <a:t>nhận lại những </a:t>
            </a:r>
            <a:r>
              <a:rPr sz="2400" dirty="0">
                <a:latin typeface="+mj-lt"/>
                <a:cs typeface="Times New Roman"/>
              </a:rPr>
              <a:t>lỗi </a:t>
            </a:r>
            <a:r>
              <a:rPr sz="2400" spc="-5" dirty="0">
                <a:latin typeface="+mj-lt"/>
                <a:cs typeface="Times New Roman"/>
              </a:rPr>
              <a:t>phát  </a:t>
            </a:r>
            <a:r>
              <a:rPr sz="2400" dirty="0">
                <a:latin typeface="+mj-lt"/>
                <a:cs typeface="Times New Roman"/>
              </a:rPr>
              <a:t>sinh để </a:t>
            </a:r>
            <a:r>
              <a:rPr sz="2400" spc="-10" dirty="0">
                <a:latin typeface="+mj-lt"/>
                <a:cs typeface="Times New Roman"/>
              </a:rPr>
              <a:t>sửa</a:t>
            </a:r>
            <a:r>
              <a:rPr sz="2400" spc="-30" dirty="0">
                <a:latin typeface="+mj-lt"/>
                <a:cs typeface="Times New Roman"/>
              </a:rPr>
              <a:t> </a:t>
            </a:r>
            <a:r>
              <a:rPr sz="2400" spc="-5" dirty="0">
                <a:latin typeface="+mj-lt"/>
                <a:cs typeface="Times New Roman"/>
              </a:rPr>
              <a:t>chữa.</a:t>
            </a:r>
            <a:endParaRPr sz="2400" dirty="0">
              <a:latin typeface="+mj-lt"/>
              <a:cs typeface="Times New Roman"/>
            </a:endParaRPr>
          </a:p>
          <a:p>
            <a:pPr marL="355600" indent="-342900">
              <a:spcBef>
                <a:spcPts val="670"/>
              </a:spcBef>
              <a:buChar char="•"/>
              <a:tabLst>
                <a:tab pos="354965" algn="l"/>
                <a:tab pos="355600" algn="l"/>
              </a:tabLst>
            </a:pPr>
            <a:r>
              <a:rPr sz="2400" spc="-10" dirty="0">
                <a:latin typeface="+mj-lt"/>
                <a:cs typeface="Times New Roman"/>
              </a:rPr>
              <a:t>Kiểm </a:t>
            </a:r>
            <a:r>
              <a:rPr sz="2400" spc="-5" dirty="0">
                <a:latin typeface="+mj-lt"/>
                <a:cs typeface="Times New Roman"/>
              </a:rPr>
              <a:t>thử</a:t>
            </a:r>
            <a:r>
              <a:rPr sz="2400" dirty="0">
                <a:latin typeface="+mj-lt"/>
                <a:cs typeface="Times New Roman"/>
              </a:rPr>
              <a:t> </a:t>
            </a:r>
            <a:r>
              <a:rPr sz="2400" spc="-5" dirty="0">
                <a:latin typeface="+mj-lt"/>
                <a:cs typeface="Times New Roman"/>
              </a:rPr>
              <a:t>beta</a:t>
            </a:r>
            <a:endParaRPr sz="2400" dirty="0">
              <a:latin typeface="+mj-lt"/>
              <a:cs typeface="Times New Roman"/>
            </a:endParaRPr>
          </a:p>
          <a:p>
            <a:pPr marL="756285" marR="421640" lvl="1" indent="-287020">
              <a:spcBef>
                <a:spcPts val="675"/>
              </a:spcBef>
              <a:buChar char="–"/>
              <a:tabLst>
                <a:tab pos="756920" algn="l"/>
              </a:tabLst>
            </a:pPr>
            <a:r>
              <a:rPr sz="2400" spc="-5" dirty="0">
                <a:latin typeface="+mj-lt"/>
                <a:cs typeface="Times New Roman"/>
              </a:rPr>
              <a:t>Phần </a:t>
            </a:r>
            <a:r>
              <a:rPr sz="2400" spc="-10" dirty="0">
                <a:latin typeface="+mj-lt"/>
                <a:cs typeface="Times New Roman"/>
              </a:rPr>
              <a:t>mềm </a:t>
            </a:r>
            <a:r>
              <a:rPr sz="2400" spc="-5" dirty="0">
                <a:latin typeface="+mj-lt"/>
                <a:cs typeface="Times New Roman"/>
              </a:rPr>
              <a:t>được kiểm tra bên ngoài phạm vi của  đơn </a:t>
            </a:r>
            <a:r>
              <a:rPr sz="2400" dirty="0">
                <a:latin typeface="+mj-lt"/>
                <a:cs typeface="Times New Roman"/>
              </a:rPr>
              <a:t>vị </a:t>
            </a:r>
            <a:r>
              <a:rPr sz="2400" spc="-10" dirty="0">
                <a:latin typeface="+mj-lt"/>
                <a:cs typeface="Times New Roman"/>
              </a:rPr>
              <a:t>sản </a:t>
            </a:r>
            <a:r>
              <a:rPr sz="2400" spc="-5" dirty="0">
                <a:latin typeface="+mj-lt"/>
                <a:cs typeface="Times New Roman"/>
              </a:rPr>
              <a:t>xuất.</a:t>
            </a:r>
            <a:endParaRPr sz="2400" dirty="0">
              <a:latin typeface="+mj-lt"/>
              <a:cs typeface="Times New Roman"/>
            </a:endParaRPr>
          </a:p>
          <a:p>
            <a:pPr marL="756285" marR="463550" lvl="1" indent="-287020">
              <a:spcBef>
                <a:spcPts val="675"/>
              </a:spcBef>
              <a:buChar char="–"/>
              <a:tabLst>
                <a:tab pos="756920" algn="l"/>
              </a:tabLst>
            </a:pPr>
            <a:r>
              <a:rPr sz="2400" spc="-10" dirty="0">
                <a:latin typeface="+mj-lt"/>
                <a:cs typeface="Times New Roman"/>
              </a:rPr>
              <a:t>Khách </a:t>
            </a:r>
            <a:r>
              <a:rPr sz="2400" spc="-5" dirty="0">
                <a:latin typeface="+mj-lt"/>
                <a:cs typeface="Times New Roman"/>
              </a:rPr>
              <a:t>hàng trực tiếp sử </a:t>
            </a:r>
            <a:r>
              <a:rPr sz="2400" dirty="0">
                <a:latin typeface="+mj-lt"/>
                <a:cs typeface="Times New Roman"/>
              </a:rPr>
              <a:t>dụng và ghi </a:t>
            </a:r>
            <a:r>
              <a:rPr sz="2400" spc="-5" dirty="0">
                <a:latin typeface="+mj-lt"/>
                <a:cs typeface="Times New Roman"/>
              </a:rPr>
              <a:t>nhận </a:t>
            </a:r>
            <a:r>
              <a:rPr sz="2400" dirty="0">
                <a:latin typeface="+mj-lt"/>
                <a:cs typeface="Times New Roman"/>
              </a:rPr>
              <a:t>lỗi để  </a:t>
            </a:r>
            <a:r>
              <a:rPr sz="2400" spc="-5" dirty="0">
                <a:latin typeface="+mj-lt"/>
                <a:cs typeface="Times New Roman"/>
              </a:rPr>
              <a:t>báo lại cho </a:t>
            </a:r>
            <a:r>
              <a:rPr sz="2400" dirty="0">
                <a:latin typeface="+mj-lt"/>
                <a:cs typeface="Times New Roman"/>
              </a:rPr>
              <a:t>nhà </a:t>
            </a:r>
            <a:r>
              <a:rPr sz="2400" spc="-5" dirty="0">
                <a:latin typeface="+mj-lt"/>
                <a:cs typeface="Times New Roman"/>
              </a:rPr>
              <a:t>phát triển </a:t>
            </a:r>
            <a:r>
              <a:rPr sz="2400" spc="-10" dirty="0">
                <a:latin typeface="+mj-lt"/>
                <a:cs typeface="Times New Roman"/>
              </a:rPr>
              <a:t>sửa</a:t>
            </a:r>
            <a:r>
              <a:rPr sz="2400" spc="-30" dirty="0">
                <a:latin typeface="+mj-lt"/>
                <a:cs typeface="Times New Roman"/>
              </a:rPr>
              <a:t> </a:t>
            </a:r>
            <a:r>
              <a:rPr sz="2400" spc="-5" dirty="0">
                <a:latin typeface="+mj-lt"/>
                <a:cs typeface="Times New Roman"/>
              </a:rPr>
              <a:t>chữa.</a:t>
            </a:r>
            <a:endParaRPr sz="2400" dirty="0">
              <a:latin typeface="+mj-lt"/>
              <a:cs typeface="Times New Roman"/>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Nghệ thuật </a:t>
            </a:r>
            <a:r>
              <a:rPr dirty="0"/>
              <a:t>gỡ </a:t>
            </a:r>
            <a:r>
              <a:rPr spc="-5" dirty="0"/>
              <a:t>rối </a:t>
            </a:r>
            <a:r>
              <a:rPr dirty="0"/>
              <a:t>-</a:t>
            </a:r>
            <a:r>
              <a:rPr spc="-55" dirty="0"/>
              <a:t> </a:t>
            </a:r>
            <a:r>
              <a:rPr dirty="0"/>
              <a:t>DEBUG</a:t>
            </a:r>
          </a:p>
        </p:txBody>
      </p:sp>
      <p:sp>
        <p:nvSpPr>
          <p:cNvPr id="3" name="object 3"/>
          <p:cNvSpPr txBox="1"/>
          <p:nvPr/>
        </p:nvSpPr>
        <p:spPr>
          <a:xfrm>
            <a:off x="2984281" y="1507115"/>
            <a:ext cx="7940675" cy="4325287"/>
          </a:xfrm>
          <a:prstGeom prst="rect">
            <a:avLst/>
          </a:prstGeom>
        </p:spPr>
        <p:txBody>
          <a:bodyPr vert="horz" wrap="square" lIns="0" tIns="12700" rIns="0" bIns="0" rtlCol="0">
            <a:spAutoFit/>
          </a:bodyPr>
          <a:lstStyle/>
          <a:p>
            <a:pPr marL="355600" marR="5080" indent="-342900">
              <a:spcBef>
                <a:spcPts val="100"/>
              </a:spcBef>
              <a:buChar char="•"/>
              <a:tabLst>
                <a:tab pos="354965" algn="l"/>
                <a:tab pos="355600" algn="l"/>
              </a:tabLst>
            </a:pPr>
            <a:r>
              <a:rPr sz="2400" dirty="0">
                <a:latin typeface="+mj-lt"/>
                <a:cs typeface="Times New Roman"/>
              </a:rPr>
              <a:t>Gỡ rối </a:t>
            </a:r>
            <a:r>
              <a:rPr sz="2400" spc="-5" dirty="0">
                <a:latin typeface="+mj-lt"/>
                <a:cs typeface="Times New Roman"/>
              </a:rPr>
              <a:t>là </a:t>
            </a:r>
            <a:r>
              <a:rPr sz="2400" dirty="0">
                <a:latin typeface="+mj-lt"/>
                <a:cs typeface="Times New Roman"/>
              </a:rPr>
              <a:t>một quá </a:t>
            </a:r>
            <a:r>
              <a:rPr sz="2400" spc="-5" dirty="0">
                <a:latin typeface="+mj-lt"/>
                <a:cs typeface="Times New Roman"/>
              </a:rPr>
              <a:t>trình </a:t>
            </a:r>
            <a:r>
              <a:rPr sz="2400" dirty="0">
                <a:latin typeface="+mj-lt"/>
                <a:cs typeface="Times New Roman"/>
              </a:rPr>
              <a:t>nhằm loại bỏ các lỗi </a:t>
            </a:r>
            <a:r>
              <a:rPr sz="2400" spc="-5" dirty="0">
                <a:latin typeface="+mj-lt"/>
                <a:cs typeface="Times New Roman"/>
              </a:rPr>
              <a:t>được  </a:t>
            </a:r>
            <a:r>
              <a:rPr sz="2400" dirty="0">
                <a:latin typeface="+mj-lt"/>
                <a:cs typeface="Times New Roman"/>
              </a:rPr>
              <a:t>phát hiện </a:t>
            </a:r>
            <a:r>
              <a:rPr sz="2400" spc="-5" dirty="0">
                <a:latin typeface="+mj-lt"/>
                <a:cs typeface="Times New Roman"/>
              </a:rPr>
              <a:t>trong </a:t>
            </a:r>
            <a:r>
              <a:rPr sz="2400" dirty="0">
                <a:latin typeface="+mj-lt"/>
                <a:cs typeface="Times New Roman"/>
              </a:rPr>
              <a:t>quá </a:t>
            </a:r>
            <a:r>
              <a:rPr sz="2400" spc="-5" dirty="0">
                <a:latin typeface="+mj-lt"/>
                <a:cs typeface="Times New Roman"/>
              </a:rPr>
              <a:t>trình </a:t>
            </a:r>
            <a:r>
              <a:rPr sz="2400" dirty="0">
                <a:latin typeface="+mj-lt"/>
                <a:cs typeface="Times New Roman"/>
              </a:rPr>
              <a:t>kiểm</a:t>
            </a:r>
            <a:r>
              <a:rPr sz="2400" spc="65" dirty="0">
                <a:latin typeface="+mj-lt"/>
                <a:cs typeface="Times New Roman"/>
              </a:rPr>
              <a:t> </a:t>
            </a:r>
            <a:r>
              <a:rPr sz="2400" spc="-5" dirty="0">
                <a:latin typeface="+mj-lt"/>
                <a:cs typeface="Times New Roman"/>
              </a:rPr>
              <a:t>tra.</a:t>
            </a:r>
            <a:endParaRPr sz="2400" dirty="0">
              <a:latin typeface="+mj-lt"/>
              <a:cs typeface="Times New Roman"/>
            </a:endParaRPr>
          </a:p>
          <a:p>
            <a:pPr marL="355600" marR="525780" indent="-342900">
              <a:lnSpc>
                <a:spcPct val="100200"/>
              </a:lnSpc>
              <a:spcBef>
                <a:spcPts val="715"/>
              </a:spcBef>
              <a:buFont typeface="Times New Roman"/>
              <a:buChar char="•"/>
              <a:tabLst>
                <a:tab pos="450215" algn="l"/>
                <a:tab pos="450850" algn="l"/>
              </a:tabLst>
            </a:pPr>
            <a:r>
              <a:rPr sz="2400" dirty="0">
                <a:latin typeface="+mj-lt"/>
              </a:rPr>
              <a:t>	</a:t>
            </a:r>
            <a:r>
              <a:rPr sz="2400" dirty="0">
                <a:latin typeface="+mj-lt"/>
                <a:cs typeface="Times New Roman"/>
              </a:rPr>
              <a:t>Gỡ rối </a:t>
            </a:r>
            <a:r>
              <a:rPr sz="2400" spc="-5" dirty="0">
                <a:latin typeface="+mj-lt"/>
                <a:cs typeface="Times New Roman"/>
              </a:rPr>
              <a:t>được thực </a:t>
            </a:r>
            <a:r>
              <a:rPr sz="2400" dirty="0">
                <a:latin typeface="+mj-lt"/>
                <a:cs typeface="Times New Roman"/>
              </a:rPr>
              <a:t>hiện như </a:t>
            </a:r>
            <a:r>
              <a:rPr sz="2400" spc="-5" dirty="0">
                <a:latin typeface="+mj-lt"/>
                <a:cs typeface="Times New Roman"/>
              </a:rPr>
              <a:t>là </a:t>
            </a:r>
            <a:r>
              <a:rPr sz="2400" dirty="0">
                <a:latin typeface="+mj-lt"/>
                <a:cs typeface="Times New Roman"/>
              </a:rPr>
              <a:t>một kết quả của  việc kiểm </a:t>
            </a:r>
            <a:r>
              <a:rPr sz="2400" spc="-5" dirty="0">
                <a:latin typeface="+mj-lt"/>
                <a:cs typeface="Times New Roman"/>
              </a:rPr>
              <a:t>tra: </a:t>
            </a:r>
            <a:r>
              <a:rPr sz="2400" dirty="0">
                <a:latin typeface="+mj-lt"/>
                <a:cs typeface="Times New Roman"/>
              </a:rPr>
              <a:t>lỗi phát hiện </a:t>
            </a:r>
            <a:r>
              <a:rPr sz="2400" spc="-5" dirty="0" err="1">
                <a:latin typeface="+mj-lt"/>
                <a:cs typeface="Times New Roman"/>
              </a:rPr>
              <a:t>được</a:t>
            </a:r>
            <a:r>
              <a:rPr sz="2400" spc="-5" dirty="0">
                <a:latin typeface="+mj-lt"/>
                <a:cs typeface="Times New Roman"/>
              </a:rPr>
              <a:t> </a:t>
            </a:r>
            <a:r>
              <a:rPr sz="2400" spc="-10" dirty="0" err="1">
                <a:latin typeface="+mj-lt"/>
                <a:cs typeface="Times New Roman"/>
              </a:rPr>
              <a:t>tìm</a:t>
            </a:r>
            <a:r>
              <a:rPr sz="2400" spc="-10" dirty="0">
                <a:latin typeface="+mj-lt"/>
                <a:cs typeface="Times New Roman"/>
              </a:rPr>
              <a:t> </a:t>
            </a:r>
            <a:r>
              <a:rPr sz="2400" dirty="0">
                <a:latin typeface="+mj-lt"/>
                <a:cs typeface="Times New Roman"/>
              </a:rPr>
              <a:t>kiếm  nguyên </a:t>
            </a:r>
            <a:r>
              <a:rPr sz="2400" dirty="0" err="1">
                <a:latin typeface="+mj-lt"/>
                <a:cs typeface="Times New Roman"/>
              </a:rPr>
              <a:t>nhân</a:t>
            </a:r>
            <a:r>
              <a:rPr sz="2400" dirty="0">
                <a:latin typeface="+mj-lt"/>
                <a:cs typeface="Times New Roman"/>
              </a:rPr>
              <a:t> </a:t>
            </a:r>
            <a:r>
              <a:rPr sz="2400" spc="-5" dirty="0" err="1">
                <a:latin typeface="+mj-lt"/>
                <a:cs typeface="Times New Roman"/>
              </a:rPr>
              <a:t>sửa</a:t>
            </a:r>
            <a:r>
              <a:rPr sz="2400" spc="-10" dirty="0">
                <a:latin typeface="+mj-lt"/>
                <a:cs typeface="Times New Roman"/>
              </a:rPr>
              <a:t> </a:t>
            </a:r>
            <a:r>
              <a:rPr sz="2400" dirty="0" err="1">
                <a:latin typeface="+mj-lt"/>
                <a:cs typeface="Times New Roman"/>
              </a:rPr>
              <a:t>lỗi</a:t>
            </a:r>
            <a:r>
              <a:rPr lang="en-US" sz="2400" dirty="0">
                <a:latin typeface="+mj-lt"/>
                <a:cs typeface="Times New Roman"/>
              </a:rPr>
              <a:t>.</a:t>
            </a:r>
          </a:p>
          <a:p>
            <a:pPr marL="355600" marR="5080" indent="-342900">
              <a:lnSpc>
                <a:spcPct val="90000"/>
              </a:lnSpc>
              <a:spcBef>
                <a:spcPts val="484"/>
              </a:spcBef>
              <a:buChar char="•"/>
              <a:tabLst>
                <a:tab pos="354965" algn="l"/>
                <a:tab pos="355600" algn="l"/>
              </a:tabLst>
            </a:pPr>
            <a:r>
              <a:rPr lang="vi-VN" sz="2400" dirty="0">
                <a:latin typeface="+mj-lt"/>
                <a:cs typeface="Times New Roman"/>
              </a:rPr>
              <a:t>Gỡ rối </a:t>
            </a:r>
            <a:r>
              <a:rPr lang="vi-VN" sz="2400" spc="-5" dirty="0">
                <a:latin typeface="+mj-lt"/>
                <a:cs typeface="Times New Roman"/>
              </a:rPr>
              <a:t>là </a:t>
            </a:r>
            <a:r>
              <a:rPr lang="vi-VN" sz="2400" spc="5" dirty="0">
                <a:latin typeface="+mj-lt"/>
                <a:cs typeface="Times New Roman"/>
              </a:rPr>
              <a:t>công </a:t>
            </a:r>
            <a:r>
              <a:rPr lang="vi-VN" sz="2400" dirty="0">
                <a:latin typeface="+mj-lt"/>
                <a:cs typeface="Times New Roman"/>
              </a:rPr>
              <a:t>việc  khó khăn và dễ gây  tâm </a:t>
            </a:r>
            <a:r>
              <a:rPr lang="vi-VN" sz="2400" spc="-5" dirty="0">
                <a:latin typeface="+mj-lt"/>
                <a:cs typeface="Times New Roman"/>
              </a:rPr>
              <a:t>lý </a:t>
            </a:r>
            <a:r>
              <a:rPr lang="vi-VN" sz="2400" spc="5" dirty="0">
                <a:latin typeface="+mj-lt"/>
                <a:cs typeface="Times New Roman"/>
              </a:rPr>
              <a:t>chán nản </a:t>
            </a:r>
            <a:r>
              <a:rPr lang="vi-VN" sz="2400" dirty="0">
                <a:latin typeface="+mj-lt"/>
                <a:cs typeface="Times New Roman"/>
              </a:rPr>
              <a:t>bởi  </a:t>
            </a:r>
            <a:r>
              <a:rPr lang="vi-VN" sz="2400" spc="5" dirty="0">
                <a:latin typeface="+mj-lt"/>
                <a:cs typeface="Times New Roman"/>
              </a:rPr>
              <a:t>nguyên nhân gây </a:t>
            </a:r>
            <a:r>
              <a:rPr lang="vi-VN" sz="2400" dirty="0">
                <a:latin typeface="+mj-lt"/>
                <a:cs typeface="Times New Roman"/>
              </a:rPr>
              <a:t>ra  lỗi nhiều khi lại mơ  </a:t>
            </a:r>
            <a:r>
              <a:rPr lang="vi-VN" sz="2400" spc="5" dirty="0">
                <a:latin typeface="+mj-lt"/>
                <a:cs typeface="Times New Roman"/>
              </a:rPr>
              <a:t>hồ: </a:t>
            </a:r>
            <a:r>
              <a:rPr lang="vi-VN" sz="2400" dirty="0">
                <a:latin typeface="+mj-lt"/>
                <a:cs typeface="Times New Roman"/>
              </a:rPr>
              <a:t>do timeout, do</a:t>
            </a:r>
            <a:r>
              <a:rPr lang="vi-VN" sz="2400" spc="-135" dirty="0">
                <a:latin typeface="+mj-lt"/>
                <a:cs typeface="Times New Roman"/>
              </a:rPr>
              <a:t> </a:t>
            </a:r>
            <a:r>
              <a:rPr lang="vi-VN" sz="2400" spc="5" dirty="0">
                <a:latin typeface="+mj-lt"/>
                <a:cs typeface="Times New Roman"/>
              </a:rPr>
              <a:t>độ  </a:t>
            </a:r>
            <a:r>
              <a:rPr lang="vi-VN" sz="2400" dirty="0">
                <a:latin typeface="+mj-lt"/>
                <a:cs typeface="Times New Roman"/>
              </a:rPr>
              <a:t>chính </a:t>
            </a:r>
            <a:r>
              <a:rPr lang="vi-VN" sz="2400" spc="5" dirty="0">
                <a:latin typeface="+mj-lt"/>
                <a:cs typeface="Times New Roman"/>
              </a:rPr>
              <a:t>xác, </a:t>
            </a:r>
            <a:r>
              <a:rPr lang="vi-VN" sz="2400" dirty="0">
                <a:latin typeface="+mj-lt"/>
                <a:cs typeface="Times New Roman"/>
              </a:rPr>
              <a:t>do </a:t>
            </a:r>
            <a:r>
              <a:rPr lang="vi-VN" sz="2400" spc="5" dirty="0">
                <a:latin typeface="+mj-lt"/>
                <a:cs typeface="Times New Roman"/>
              </a:rPr>
              <a:t>chủ  quan </a:t>
            </a:r>
            <a:r>
              <a:rPr lang="vi-VN" sz="2400" dirty="0">
                <a:latin typeface="+mj-lt"/>
                <a:cs typeface="Times New Roman"/>
              </a:rPr>
              <a:t>lập</a:t>
            </a:r>
            <a:r>
              <a:rPr lang="vi-VN" sz="2400" spc="-50" dirty="0">
                <a:latin typeface="+mj-lt"/>
                <a:cs typeface="Times New Roman"/>
              </a:rPr>
              <a:t> </a:t>
            </a:r>
            <a:r>
              <a:rPr lang="vi-VN" sz="2400" dirty="0">
                <a:latin typeface="+mj-lt"/>
                <a:cs typeface="Times New Roman"/>
              </a:rPr>
              <a:t>trình...</a:t>
            </a:r>
            <a:endParaRPr lang="en-US" sz="2400" dirty="0">
              <a:latin typeface="+mj-lt"/>
              <a:cs typeface="Times New Roman"/>
            </a:endParaRPr>
          </a:p>
          <a:p>
            <a:pPr marL="355600" marR="5080" indent="-342900">
              <a:lnSpc>
                <a:spcPct val="90000"/>
              </a:lnSpc>
              <a:spcBef>
                <a:spcPts val="484"/>
              </a:spcBef>
              <a:buChar char="•"/>
              <a:tabLst>
                <a:tab pos="354965" algn="l"/>
                <a:tab pos="355600" algn="l"/>
              </a:tabLst>
            </a:pPr>
            <a:r>
              <a:rPr lang="vi-VN" sz="2400" spc="-5" dirty="0">
                <a:latin typeface="+mj-lt"/>
                <a:cs typeface="Times New Roman"/>
              </a:rPr>
              <a:t>Khả </a:t>
            </a:r>
            <a:r>
              <a:rPr lang="vi-VN" sz="2400" spc="5" dirty="0">
                <a:latin typeface="+mj-lt"/>
                <a:cs typeface="Times New Roman"/>
              </a:rPr>
              <a:t>năng </a:t>
            </a:r>
            <a:r>
              <a:rPr lang="vi-VN" sz="2400" dirty="0">
                <a:latin typeface="+mj-lt"/>
                <a:cs typeface="Times New Roman"/>
              </a:rPr>
              <a:t>gỡ rối</a:t>
            </a:r>
            <a:r>
              <a:rPr lang="vi-VN" sz="2400" spc="-120" dirty="0">
                <a:latin typeface="+mj-lt"/>
                <a:cs typeface="Times New Roman"/>
              </a:rPr>
              <a:t> </a:t>
            </a:r>
            <a:r>
              <a:rPr lang="vi-VN" sz="2400" spc="5" dirty="0">
                <a:latin typeface="+mj-lt"/>
                <a:cs typeface="Times New Roman"/>
              </a:rPr>
              <a:t>gần  như </a:t>
            </a:r>
            <a:r>
              <a:rPr lang="vi-VN" sz="2400" spc="-5" dirty="0">
                <a:latin typeface="+mj-lt"/>
                <a:cs typeface="Times New Roman"/>
              </a:rPr>
              <a:t>là </a:t>
            </a:r>
            <a:r>
              <a:rPr lang="vi-VN" sz="2400" spc="5" dirty="0">
                <a:latin typeface="+mj-lt"/>
                <a:cs typeface="Times New Roman"/>
              </a:rPr>
              <a:t>bẩm </a:t>
            </a:r>
            <a:r>
              <a:rPr lang="vi-VN" sz="2400" dirty="0">
                <a:latin typeface="+mj-lt"/>
                <a:cs typeface="Times New Roman"/>
              </a:rPr>
              <a:t>sinh </a:t>
            </a:r>
            <a:r>
              <a:rPr lang="vi-VN" sz="2400" spc="5" dirty="0">
                <a:latin typeface="+mj-lt"/>
                <a:cs typeface="Times New Roman"/>
              </a:rPr>
              <a:t>của  </a:t>
            </a:r>
            <a:r>
              <a:rPr lang="vi-VN" sz="2400" dirty="0">
                <a:latin typeface="+mj-lt"/>
                <a:cs typeface="Times New Roman"/>
              </a:rPr>
              <a:t>mỗi</a:t>
            </a:r>
            <a:r>
              <a:rPr lang="vi-VN" sz="2400" spc="-20" dirty="0">
                <a:latin typeface="+mj-lt"/>
                <a:cs typeface="Times New Roman"/>
              </a:rPr>
              <a:t> </a:t>
            </a:r>
            <a:r>
              <a:rPr lang="vi-VN" sz="2400" dirty="0">
                <a:latin typeface="+mj-lt"/>
                <a:cs typeface="Times New Roman"/>
              </a:rPr>
              <a:t>người</a:t>
            </a:r>
          </a:p>
          <a:p>
            <a:pPr marL="355600" marR="525780" indent="-342900">
              <a:lnSpc>
                <a:spcPct val="100200"/>
              </a:lnSpc>
              <a:spcBef>
                <a:spcPts val="715"/>
              </a:spcBef>
              <a:buFont typeface="Times New Roman"/>
              <a:buChar char="•"/>
              <a:tabLst>
                <a:tab pos="450215" algn="l"/>
                <a:tab pos="450850" algn="l"/>
              </a:tabLst>
            </a:pPr>
            <a:endParaRPr sz="2400" dirty="0">
              <a:latin typeface="+mj-lt"/>
              <a:cs typeface="Times New Roman"/>
            </a:endParaRPr>
          </a:p>
          <a:p>
            <a:pPr marL="12700" marR="202565">
              <a:spcBef>
                <a:spcPts val="710"/>
              </a:spcBef>
              <a:tabLst>
                <a:tab pos="450215" algn="l"/>
                <a:tab pos="450850" algn="l"/>
              </a:tabLst>
            </a:pPr>
            <a:r>
              <a:rPr sz="2400" dirty="0">
                <a:latin typeface="+mj-lt"/>
              </a:rPr>
              <a:t>	</a:t>
            </a:r>
            <a:endParaRPr sz="2400" dirty="0">
              <a:latin typeface="+mj-lt"/>
              <a:cs typeface="Times New Roman"/>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Loại </a:t>
            </a:r>
            <a:r>
              <a:rPr spc="-5" dirty="0"/>
              <a:t>trừ </a:t>
            </a:r>
            <a:r>
              <a:rPr dirty="0"/>
              <a:t>nguyên</a:t>
            </a:r>
            <a:r>
              <a:rPr spc="-90" dirty="0"/>
              <a:t> </a:t>
            </a:r>
            <a:r>
              <a:rPr dirty="0"/>
              <a:t>nhân</a:t>
            </a:r>
          </a:p>
        </p:txBody>
      </p:sp>
      <p:sp>
        <p:nvSpPr>
          <p:cNvPr id="3" name="object 3"/>
          <p:cNvSpPr txBox="1"/>
          <p:nvPr/>
        </p:nvSpPr>
        <p:spPr>
          <a:xfrm>
            <a:off x="2636409" y="1353598"/>
            <a:ext cx="8032750" cy="4348480"/>
          </a:xfrm>
          <a:prstGeom prst="rect">
            <a:avLst/>
          </a:prstGeom>
        </p:spPr>
        <p:txBody>
          <a:bodyPr vert="horz" wrap="square" lIns="0" tIns="12700" rIns="0" bIns="0" rtlCol="0">
            <a:spAutoFit/>
          </a:bodyPr>
          <a:lstStyle/>
          <a:p>
            <a:pPr marL="355600" marR="320675" indent="-342900">
              <a:spcBef>
                <a:spcPts val="100"/>
              </a:spcBef>
              <a:buChar char="•"/>
              <a:tabLst>
                <a:tab pos="354965" algn="l"/>
                <a:tab pos="355600" algn="l"/>
              </a:tabLst>
            </a:pPr>
            <a:r>
              <a:rPr sz="3000" spc="-5" dirty="0">
                <a:latin typeface="Times New Roman"/>
                <a:cs typeface="Times New Roman"/>
              </a:rPr>
              <a:t>Phương </a:t>
            </a:r>
            <a:r>
              <a:rPr sz="3000" dirty="0">
                <a:latin typeface="Times New Roman"/>
                <a:cs typeface="Times New Roman"/>
              </a:rPr>
              <a:t>pháp này dựa trên nguyên tắc phân</a:t>
            </a:r>
            <a:r>
              <a:rPr sz="3000" spc="-60" dirty="0">
                <a:latin typeface="Times New Roman"/>
                <a:cs typeface="Times New Roman"/>
              </a:rPr>
              <a:t> </a:t>
            </a:r>
            <a:r>
              <a:rPr sz="3000" dirty="0">
                <a:latin typeface="Times New Roman"/>
                <a:cs typeface="Times New Roman"/>
              </a:rPr>
              <a:t>chia  nhị</a:t>
            </a:r>
            <a:r>
              <a:rPr sz="3000" spc="-5" dirty="0">
                <a:latin typeface="Times New Roman"/>
                <a:cs typeface="Times New Roman"/>
              </a:rPr>
              <a:t> </a:t>
            </a:r>
            <a:r>
              <a:rPr sz="3000" dirty="0">
                <a:latin typeface="Times New Roman"/>
                <a:cs typeface="Times New Roman"/>
              </a:rPr>
              <a:t>phân.</a:t>
            </a:r>
          </a:p>
          <a:p>
            <a:pPr marL="450215" indent="-438150">
              <a:spcBef>
                <a:spcPts val="720"/>
              </a:spcBef>
              <a:buChar char="•"/>
              <a:tabLst>
                <a:tab pos="450215" algn="l"/>
                <a:tab pos="450850" algn="l"/>
              </a:tabLst>
            </a:pPr>
            <a:r>
              <a:rPr sz="3000" dirty="0">
                <a:latin typeface="Times New Roman"/>
                <a:cs typeface="Times New Roman"/>
              </a:rPr>
              <a:t>Cách </a:t>
            </a:r>
            <a:r>
              <a:rPr sz="3000" spc="-5" dirty="0">
                <a:latin typeface="Times New Roman"/>
                <a:cs typeface="Times New Roman"/>
              </a:rPr>
              <a:t>thực</a:t>
            </a:r>
            <a:r>
              <a:rPr sz="3000" spc="15" dirty="0">
                <a:latin typeface="Times New Roman"/>
                <a:cs typeface="Times New Roman"/>
              </a:rPr>
              <a:t> </a:t>
            </a:r>
            <a:r>
              <a:rPr sz="3000" spc="-5" dirty="0">
                <a:latin typeface="Times New Roman"/>
                <a:cs typeface="Times New Roman"/>
              </a:rPr>
              <a:t>hiện:</a:t>
            </a:r>
            <a:endParaRPr sz="3000" dirty="0">
              <a:latin typeface="Times New Roman"/>
              <a:cs typeface="Times New Roman"/>
            </a:endParaRPr>
          </a:p>
          <a:p>
            <a:pPr marL="756285" marR="5080" lvl="1" indent="-287020">
              <a:lnSpc>
                <a:spcPct val="100499"/>
              </a:lnSpc>
              <a:spcBef>
                <a:spcPts val="690"/>
              </a:spcBef>
              <a:buSzPct val="116666"/>
              <a:buFont typeface="Arial"/>
              <a:buChar char="–"/>
              <a:tabLst>
                <a:tab pos="855344" algn="l"/>
                <a:tab pos="855980" algn="l"/>
              </a:tabLst>
            </a:pPr>
            <a:r>
              <a:rPr dirty="0"/>
              <a:t>	</a:t>
            </a:r>
            <a:r>
              <a:rPr sz="2400" spc="-5" dirty="0">
                <a:latin typeface="Arial"/>
                <a:cs typeface="Arial"/>
              </a:rPr>
              <a:t>Khi </a:t>
            </a:r>
            <a:r>
              <a:rPr sz="2400" dirty="0">
                <a:latin typeface="Arial"/>
                <a:cs typeface="Arial"/>
              </a:rPr>
              <a:t>một </a:t>
            </a:r>
            <a:r>
              <a:rPr sz="2400" spc="-10" dirty="0">
                <a:latin typeface="Arial"/>
                <a:cs typeface="Arial"/>
              </a:rPr>
              <a:t>lỗi </a:t>
            </a:r>
            <a:r>
              <a:rPr sz="2400" spc="-5" dirty="0">
                <a:latin typeface="Arial"/>
                <a:cs typeface="Arial"/>
              </a:rPr>
              <a:t>được phát hiện, </a:t>
            </a:r>
            <a:r>
              <a:rPr sz="2400" dirty="0">
                <a:latin typeface="Arial"/>
                <a:cs typeface="Arial"/>
              </a:rPr>
              <a:t>cố </a:t>
            </a:r>
            <a:r>
              <a:rPr sz="2400" spc="-5" dirty="0">
                <a:latin typeface="Arial"/>
                <a:cs typeface="Arial"/>
              </a:rPr>
              <a:t>gắng đưa </a:t>
            </a:r>
            <a:r>
              <a:rPr sz="2400" dirty="0">
                <a:latin typeface="Arial"/>
                <a:cs typeface="Arial"/>
              </a:rPr>
              <a:t>ra một </a:t>
            </a:r>
            <a:r>
              <a:rPr sz="2400" spc="-10" dirty="0">
                <a:latin typeface="Arial"/>
                <a:cs typeface="Arial"/>
              </a:rPr>
              <a:t>danh  </a:t>
            </a:r>
            <a:r>
              <a:rPr sz="2400" dirty="0">
                <a:latin typeface="Arial"/>
                <a:cs typeface="Arial"/>
              </a:rPr>
              <a:t>sách các </a:t>
            </a:r>
            <a:r>
              <a:rPr sz="2400" spc="-5" dirty="0">
                <a:latin typeface="Arial"/>
                <a:cs typeface="Arial"/>
              </a:rPr>
              <a:t>nguyên nhân </a:t>
            </a:r>
            <a:r>
              <a:rPr sz="2400" dirty="0">
                <a:latin typeface="Arial"/>
                <a:cs typeface="Arial"/>
              </a:rPr>
              <a:t>có thể </a:t>
            </a:r>
            <a:r>
              <a:rPr sz="2400" spc="-5" dirty="0">
                <a:latin typeface="Arial"/>
                <a:cs typeface="Arial"/>
              </a:rPr>
              <a:t>gây </a:t>
            </a:r>
            <a:r>
              <a:rPr sz="2400" dirty="0">
                <a:latin typeface="Arial"/>
                <a:cs typeface="Arial"/>
              </a:rPr>
              <a:t>ra</a:t>
            </a:r>
            <a:r>
              <a:rPr sz="2400" spc="-5" dirty="0">
                <a:latin typeface="Arial"/>
                <a:cs typeface="Arial"/>
              </a:rPr>
              <a:t> lỗi.</a:t>
            </a:r>
            <a:endParaRPr sz="2400" dirty="0">
              <a:latin typeface="Arial"/>
              <a:cs typeface="Arial"/>
            </a:endParaRPr>
          </a:p>
          <a:p>
            <a:pPr marL="756285" marR="302895" lvl="1" indent="-287020">
              <a:spcBef>
                <a:spcPts val="575"/>
              </a:spcBef>
              <a:buFont typeface="Arial"/>
              <a:buChar char="–"/>
              <a:tabLst>
                <a:tab pos="840105" algn="l"/>
                <a:tab pos="840740" algn="l"/>
              </a:tabLst>
            </a:pPr>
            <a:r>
              <a:rPr dirty="0"/>
              <a:t>	</a:t>
            </a:r>
            <a:r>
              <a:rPr sz="2400" spc="-5" dirty="0">
                <a:latin typeface="Arial"/>
                <a:cs typeface="Arial"/>
              </a:rPr>
              <a:t>Danh </a:t>
            </a:r>
            <a:r>
              <a:rPr sz="2400" dirty="0">
                <a:latin typeface="Arial"/>
                <a:cs typeface="Arial"/>
              </a:rPr>
              <a:t>sách </a:t>
            </a:r>
            <a:r>
              <a:rPr sz="2400" spc="-5" dirty="0">
                <a:latin typeface="Arial"/>
                <a:cs typeface="Arial"/>
              </a:rPr>
              <a:t>này được nghiệm lại để loại bỏ dần các  nguyên nhân không đúng </a:t>
            </a:r>
            <a:r>
              <a:rPr sz="2400" dirty="0">
                <a:latin typeface="Arial"/>
                <a:cs typeface="Arial"/>
              </a:rPr>
              <a:t>cho </a:t>
            </a:r>
            <a:r>
              <a:rPr sz="2400" spc="-5" dirty="0">
                <a:latin typeface="Arial"/>
                <a:cs typeface="Arial"/>
              </a:rPr>
              <a:t>đến </a:t>
            </a:r>
            <a:r>
              <a:rPr sz="2400" dirty="0">
                <a:latin typeface="Arial"/>
                <a:cs typeface="Arial"/>
              </a:rPr>
              <a:t>khi </a:t>
            </a:r>
            <a:r>
              <a:rPr sz="2400" spc="30" dirty="0">
                <a:latin typeface="Arial"/>
                <a:cs typeface="Arial"/>
              </a:rPr>
              <a:t>tìm </a:t>
            </a:r>
            <a:r>
              <a:rPr sz="2400" dirty="0">
                <a:latin typeface="Arial"/>
                <a:cs typeface="Arial"/>
              </a:rPr>
              <a:t>thấy một  </a:t>
            </a:r>
            <a:r>
              <a:rPr sz="2400" spc="-5" dirty="0">
                <a:latin typeface="Arial"/>
                <a:cs typeface="Arial"/>
              </a:rPr>
              <a:t>nguyên nhân </a:t>
            </a:r>
            <a:r>
              <a:rPr sz="2400" dirty="0">
                <a:latin typeface="Arial"/>
                <a:cs typeface="Arial"/>
              </a:rPr>
              <a:t>khả </a:t>
            </a:r>
            <a:r>
              <a:rPr sz="2400" spc="-5" dirty="0">
                <a:latin typeface="Arial"/>
                <a:cs typeface="Arial"/>
              </a:rPr>
              <a:t>nghi</a:t>
            </a:r>
            <a:r>
              <a:rPr sz="2400" spc="35" dirty="0">
                <a:latin typeface="Arial"/>
                <a:cs typeface="Arial"/>
              </a:rPr>
              <a:t> </a:t>
            </a:r>
            <a:r>
              <a:rPr sz="2400" spc="-5" dirty="0">
                <a:latin typeface="Arial"/>
                <a:cs typeface="Arial"/>
              </a:rPr>
              <a:t>nhất.</a:t>
            </a:r>
            <a:endParaRPr sz="2400" dirty="0">
              <a:latin typeface="Arial"/>
              <a:cs typeface="Arial"/>
            </a:endParaRPr>
          </a:p>
          <a:p>
            <a:pPr marL="756285" marR="268605" lvl="1" indent="-287020">
              <a:spcBef>
                <a:spcPts val="580"/>
              </a:spcBef>
              <a:buFont typeface="Arial"/>
              <a:buChar char="–"/>
              <a:tabLst>
                <a:tab pos="840105" algn="l"/>
                <a:tab pos="840740" algn="l"/>
              </a:tabLst>
            </a:pPr>
            <a:r>
              <a:rPr dirty="0"/>
              <a:t>	</a:t>
            </a:r>
            <a:r>
              <a:rPr sz="2400" spc="-5" dirty="0">
                <a:latin typeface="Arial"/>
                <a:cs typeface="Arial"/>
              </a:rPr>
              <a:t>Khi đó dữ liệu kiểm </a:t>
            </a:r>
            <a:r>
              <a:rPr sz="2400" dirty="0">
                <a:latin typeface="Arial"/>
                <a:cs typeface="Arial"/>
              </a:rPr>
              <a:t>thử sẽ </a:t>
            </a:r>
            <a:r>
              <a:rPr sz="2400" spc="-5" dirty="0">
                <a:latin typeface="Arial"/>
                <a:cs typeface="Arial"/>
              </a:rPr>
              <a:t>được tinh </a:t>
            </a:r>
            <a:r>
              <a:rPr sz="2400" dirty="0">
                <a:latin typeface="Arial"/>
                <a:cs typeface="Arial"/>
              </a:rPr>
              <a:t>chế </a:t>
            </a:r>
            <a:r>
              <a:rPr sz="2400" spc="-5" dirty="0">
                <a:latin typeface="Arial"/>
                <a:cs typeface="Arial"/>
              </a:rPr>
              <a:t>lại để </a:t>
            </a:r>
            <a:r>
              <a:rPr sz="2400" dirty="0">
                <a:latin typeface="Arial"/>
                <a:cs typeface="Arial"/>
              </a:rPr>
              <a:t>tiếp  tục </a:t>
            </a:r>
            <a:r>
              <a:rPr sz="2400" spc="30" dirty="0">
                <a:latin typeface="Arial"/>
                <a:cs typeface="Arial"/>
              </a:rPr>
              <a:t>tìm</a:t>
            </a:r>
            <a:r>
              <a:rPr sz="2400" spc="-30" dirty="0">
                <a:latin typeface="Arial"/>
                <a:cs typeface="Arial"/>
              </a:rPr>
              <a:t> </a:t>
            </a:r>
            <a:r>
              <a:rPr sz="2400" spc="-10" dirty="0">
                <a:latin typeface="Arial"/>
                <a:cs typeface="Arial"/>
              </a:rPr>
              <a:t>lỗi.</a:t>
            </a:r>
            <a:endParaRPr sz="2400" dirty="0">
              <a:latin typeface="Arial"/>
              <a:cs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Theo</a:t>
            </a:r>
            <a:r>
              <a:rPr spc="-90" dirty="0"/>
              <a:t> </a:t>
            </a:r>
            <a:r>
              <a:rPr spc="-5" dirty="0"/>
              <a:t>vết</a:t>
            </a:r>
          </a:p>
        </p:txBody>
      </p:sp>
      <p:sp>
        <p:nvSpPr>
          <p:cNvPr id="3" name="object 3"/>
          <p:cNvSpPr txBox="1"/>
          <p:nvPr/>
        </p:nvSpPr>
        <p:spPr>
          <a:xfrm>
            <a:off x="2999188" y="1597107"/>
            <a:ext cx="7867650" cy="2410916"/>
          </a:xfrm>
          <a:prstGeom prst="rect">
            <a:avLst/>
          </a:prstGeom>
        </p:spPr>
        <p:txBody>
          <a:bodyPr vert="horz" wrap="square" lIns="0" tIns="12700" rIns="0" bIns="0" rtlCol="0">
            <a:spAutoFit/>
          </a:bodyPr>
          <a:lstStyle/>
          <a:p>
            <a:pPr marL="355600" marR="68580" indent="-342900">
              <a:spcBef>
                <a:spcPts val="100"/>
              </a:spcBef>
              <a:buChar char="•"/>
              <a:tabLst>
                <a:tab pos="354965" algn="l"/>
                <a:tab pos="355600" algn="l"/>
              </a:tabLst>
            </a:pPr>
            <a:r>
              <a:rPr sz="2500" dirty="0">
                <a:latin typeface="+mj-lt"/>
                <a:cs typeface="Times New Roman"/>
              </a:rPr>
              <a:t>Là một </a:t>
            </a:r>
            <a:r>
              <a:rPr sz="2500" spc="-5" dirty="0">
                <a:latin typeface="+mj-lt"/>
                <a:cs typeface="Times New Roman"/>
              </a:rPr>
              <a:t>phương </a:t>
            </a:r>
            <a:r>
              <a:rPr sz="2500" dirty="0">
                <a:latin typeface="+mj-lt"/>
                <a:cs typeface="Times New Roman"/>
              </a:rPr>
              <a:t>pháp gỡ lỗi khá phổ biến có thể  dùng thành công </a:t>
            </a:r>
            <a:r>
              <a:rPr sz="2500" spc="-5" dirty="0">
                <a:latin typeface="+mj-lt"/>
                <a:cs typeface="Times New Roman"/>
              </a:rPr>
              <a:t>trong </a:t>
            </a:r>
            <a:r>
              <a:rPr sz="2500" dirty="0">
                <a:latin typeface="+mj-lt"/>
                <a:cs typeface="Times New Roman"/>
              </a:rPr>
              <a:t>các </a:t>
            </a:r>
            <a:r>
              <a:rPr sz="2500" spc="-5" dirty="0">
                <a:latin typeface="+mj-lt"/>
                <a:cs typeface="Times New Roman"/>
              </a:rPr>
              <a:t>chương trình </a:t>
            </a:r>
            <a:r>
              <a:rPr sz="2500" dirty="0">
                <a:latin typeface="+mj-lt"/>
                <a:cs typeface="Times New Roman"/>
              </a:rPr>
              <a:t>nhỏ  </a:t>
            </a:r>
            <a:r>
              <a:rPr sz="2500" spc="-5" dirty="0">
                <a:latin typeface="+mj-lt"/>
                <a:cs typeface="Times New Roman"/>
              </a:rPr>
              <a:t>nhưng khó áp dụng cho đối </a:t>
            </a:r>
            <a:r>
              <a:rPr sz="2500" dirty="0">
                <a:latin typeface="+mj-lt"/>
                <a:cs typeface="Times New Roman"/>
              </a:rPr>
              <a:t>với </a:t>
            </a:r>
            <a:r>
              <a:rPr sz="2500" spc="-5" dirty="0">
                <a:latin typeface="+mj-lt"/>
                <a:cs typeface="Times New Roman"/>
              </a:rPr>
              <a:t>các chương trình  </a:t>
            </a:r>
            <a:r>
              <a:rPr sz="2500" dirty="0">
                <a:latin typeface="+mj-lt"/>
                <a:cs typeface="Times New Roman"/>
              </a:rPr>
              <a:t>rất</a:t>
            </a:r>
            <a:r>
              <a:rPr sz="2500" spc="5" dirty="0">
                <a:latin typeface="+mj-lt"/>
                <a:cs typeface="Times New Roman"/>
              </a:rPr>
              <a:t> </a:t>
            </a:r>
            <a:r>
              <a:rPr sz="2500" spc="-5" dirty="0">
                <a:latin typeface="+mj-lt"/>
                <a:cs typeface="Times New Roman"/>
              </a:rPr>
              <a:t>lớn.</a:t>
            </a:r>
            <a:endParaRPr sz="2500" dirty="0">
              <a:latin typeface="+mj-lt"/>
              <a:cs typeface="Times New Roman"/>
            </a:endParaRPr>
          </a:p>
          <a:p>
            <a:pPr marL="355600" marR="5080" indent="-342900">
              <a:spcBef>
                <a:spcPts val="720"/>
              </a:spcBef>
              <a:buChar char="•"/>
              <a:tabLst>
                <a:tab pos="354965" algn="l"/>
                <a:tab pos="355600" algn="l"/>
              </a:tabLst>
            </a:pPr>
            <a:r>
              <a:rPr sz="2500" dirty="0">
                <a:latin typeface="+mj-lt"/>
                <a:cs typeface="Times New Roman"/>
              </a:rPr>
              <a:t>Cách </a:t>
            </a:r>
            <a:r>
              <a:rPr sz="2500" spc="-5" dirty="0">
                <a:latin typeface="+mj-lt"/>
                <a:cs typeface="Times New Roman"/>
              </a:rPr>
              <a:t>thực hiện: </a:t>
            </a:r>
            <a:r>
              <a:rPr sz="2500" dirty="0">
                <a:latin typeface="+mj-lt"/>
                <a:cs typeface="Times New Roman"/>
              </a:rPr>
              <a:t>bắt đầu tại dòng </a:t>
            </a:r>
            <a:r>
              <a:rPr sz="2500" spc="-5" dirty="0">
                <a:latin typeface="+mj-lt"/>
                <a:cs typeface="Times New Roman"/>
              </a:rPr>
              <a:t>mã </a:t>
            </a:r>
            <a:r>
              <a:rPr sz="2500" dirty="0">
                <a:latin typeface="+mj-lt"/>
                <a:cs typeface="Times New Roman"/>
              </a:rPr>
              <a:t>nguồn có  </a:t>
            </a:r>
            <a:r>
              <a:rPr sz="2500" spc="-5" dirty="0">
                <a:latin typeface="+mj-lt"/>
                <a:cs typeface="Times New Roman"/>
              </a:rPr>
              <a:t>triệu chứng </a:t>
            </a:r>
            <a:r>
              <a:rPr sz="2500" dirty="0">
                <a:latin typeface="+mj-lt"/>
                <a:cs typeface="Times New Roman"/>
              </a:rPr>
              <a:t>lỗi </a:t>
            </a:r>
            <a:r>
              <a:rPr sz="2500" spc="-5" dirty="0">
                <a:latin typeface="+mj-lt"/>
                <a:cs typeface="Times New Roman"/>
              </a:rPr>
              <a:t>thực </a:t>
            </a:r>
            <a:r>
              <a:rPr sz="2500" dirty="0">
                <a:latin typeface="+mj-lt"/>
                <a:cs typeface="Times New Roman"/>
              </a:rPr>
              <a:t>hiện lần </a:t>
            </a:r>
            <a:r>
              <a:rPr sz="2500" spc="-5" dirty="0">
                <a:latin typeface="+mj-lt"/>
                <a:cs typeface="Times New Roman"/>
              </a:rPr>
              <a:t>ngược trở </a:t>
            </a:r>
            <a:r>
              <a:rPr sz="2500" dirty="0">
                <a:latin typeface="+mj-lt"/>
                <a:cs typeface="Times New Roman"/>
              </a:rPr>
              <a:t>lại </a:t>
            </a:r>
            <a:r>
              <a:rPr sz="2500" spc="-5" dirty="0">
                <a:latin typeface="+mj-lt"/>
                <a:cs typeface="Times New Roman"/>
              </a:rPr>
              <a:t>từng  </a:t>
            </a:r>
            <a:r>
              <a:rPr sz="2500" dirty="0">
                <a:latin typeface="+mj-lt"/>
                <a:cs typeface="Times New Roman"/>
              </a:rPr>
              <a:t>dòng </a:t>
            </a:r>
            <a:r>
              <a:rPr sz="2500" spc="-5" dirty="0">
                <a:latin typeface="+mj-lt"/>
                <a:cs typeface="Times New Roman"/>
              </a:rPr>
              <a:t>mã </a:t>
            </a:r>
            <a:r>
              <a:rPr sz="2500" dirty="0">
                <a:latin typeface="+mj-lt"/>
                <a:cs typeface="Times New Roman"/>
              </a:rPr>
              <a:t>nguồn cho đến khi </a:t>
            </a:r>
            <a:r>
              <a:rPr sz="2500" spc="-10" dirty="0">
                <a:latin typeface="+mj-lt"/>
                <a:cs typeface="Times New Roman"/>
              </a:rPr>
              <a:t>tìm </a:t>
            </a:r>
            <a:r>
              <a:rPr sz="2500" dirty="0">
                <a:latin typeface="+mj-lt"/>
                <a:cs typeface="Times New Roman"/>
              </a:rPr>
              <a:t>thấy dòng gây </a:t>
            </a:r>
            <a:r>
              <a:rPr sz="2500" spc="-5" dirty="0">
                <a:latin typeface="+mj-lt"/>
                <a:cs typeface="Times New Roman"/>
              </a:rPr>
              <a:t>ra  lỗi.</a:t>
            </a:r>
            <a:endParaRPr sz="2500" dirty="0">
              <a:latin typeface="+mj-lt"/>
              <a:cs typeface="Times New Roman"/>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4</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niệm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a:latin typeface="+mj-lt"/>
                <a:ea typeface="SimSun" panose="02010600030101010101" pitchFamily="2" charset="-122"/>
                <a:cs typeface="Tahoma" panose="020B0604030504040204" pitchFamily="34" charset="0"/>
              </a:rPr>
              <a:t>Qui </a:t>
            </a:r>
            <a:r>
              <a:rPr lang="en-US" sz="2000" kern="50" dirty="0" err="1">
                <a:latin typeface="+mj-lt"/>
                <a:ea typeface="SimSun" panose="02010600030101010101" pitchFamily="2" charset="-122"/>
                <a:cs typeface="Tahoma" panose="020B0604030504040204" pitchFamily="34" charset="0"/>
              </a:rPr>
              <a:t>trình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bước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thực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hiện</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Cấp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endParaRPr lang="vi-VN" sz="2000" dirty="0">
              <a:solidFill>
                <a:schemeClr val="tx1"/>
              </a:solidFill>
            </a:endParaRPr>
          </a:p>
        </p:txBody>
      </p:sp>
    </p:spTree>
    <p:extLst>
      <p:ext uri="{BB962C8B-B14F-4D97-AF65-F5344CB8AC3E}">
        <p14:creationId xmlns:p14="http://schemas.microsoft.com/office/powerpoint/2010/main" val="34868901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1256561"/>
          </a:xfrm>
        </p:spPr>
        <p:txBody>
          <a:bodyPr anchor="b">
            <a:normAutofit/>
          </a:bodyPr>
          <a:lstStyle/>
          <a:p>
            <a:r>
              <a:rPr lang="en-US" dirty="0" err="1"/>
              <a:t>Chương</a:t>
            </a:r>
            <a:r>
              <a:rPr lang="en-US" dirty="0"/>
              <a:t> 5: </a:t>
            </a:r>
            <a:r>
              <a:rPr lang="en-US" sz="4400" dirty="0" err="1"/>
              <a:t>Kiểm</a:t>
            </a:r>
            <a:r>
              <a:rPr lang="en-US" sz="4400" dirty="0"/>
              <a:t> </a:t>
            </a:r>
            <a:r>
              <a:rPr lang="en-US" sz="4400" dirty="0" err="1"/>
              <a:t>thử</a:t>
            </a:r>
            <a:r>
              <a:rPr lang="en-US" sz="4400" dirty="0"/>
              <a:t> </a:t>
            </a:r>
            <a:r>
              <a:rPr lang="en-US" sz="4400" dirty="0" err="1"/>
              <a:t>hộp</a:t>
            </a:r>
            <a:r>
              <a:rPr lang="en-US" sz="4400" dirty="0"/>
              <a:t> </a:t>
            </a:r>
            <a:r>
              <a:rPr lang="en-US" sz="4400" dirty="0" err="1"/>
              <a:t>đen</a:t>
            </a:r>
            <a:endParaRPr lang="aa-ET" dirty="0"/>
          </a:p>
        </p:txBody>
      </p:sp>
    </p:spTree>
    <p:extLst>
      <p:ext uri="{BB962C8B-B14F-4D97-AF65-F5344CB8AC3E}">
        <p14:creationId xmlns:p14="http://schemas.microsoft.com/office/powerpoint/2010/main" val="23535325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5: </a:t>
            </a:r>
            <a:r>
              <a:rPr lang="en-US" sz="2800" dirty="0" err="1"/>
              <a:t>Kiểm</a:t>
            </a:r>
            <a:r>
              <a:rPr lang="en-US" sz="2800" dirty="0"/>
              <a:t> </a:t>
            </a:r>
            <a:r>
              <a:rPr lang="en-US" sz="2800" dirty="0" err="1"/>
              <a:t>thử</a:t>
            </a:r>
            <a:r>
              <a:rPr lang="en-US" sz="2800" dirty="0"/>
              <a:t> </a:t>
            </a:r>
            <a:r>
              <a:rPr lang="en-US" sz="2800" dirty="0" err="1"/>
              <a:t>hộp</a:t>
            </a:r>
            <a:r>
              <a:rPr lang="en-US" sz="2800" dirty="0"/>
              <a:t> </a:t>
            </a:r>
            <a:r>
              <a:rPr lang="en-US" sz="2800" dirty="0" err="1"/>
              <a:t>đen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5: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kiểm</a:t>
            </a:r>
            <a:r>
              <a:rPr lang="en-US" dirty="0">
                <a:solidFill>
                  <a:schemeClr val="tx1"/>
                </a:solidFill>
                <a:latin typeface="+mj-lt"/>
              </a:rPr>
              <a:t> </a:t>
            </a:r>
            <a:r>
              <a:rPr lang="en-US" dirty="0" err="1">
                <a:solidFill>
                  <a:schemeClr val="tx1"/>
                </a:solidFill>
                <a:latin typeface="+mj-lt"/>
              </a:rPr>
              <a:t>thử</a:t>
            </a:r>
            <a:r>
              <a:rPr lang="en-US" dirty="0">
                <a:solidFill>
                  <a:schemeClr val="tx1"/>
                </a:solidFill>
                <a:latin typeface="+mj-lt"/>
              </a:rPr>
              <a:t> </a:t>
            </a:r>
            <a:r>
              <a:rPr lang="en-US" dirty="0" err="1">
                <a:solidFill>
                  <a:schemeClr val="tx1"/>
                </a:solidFill>
                <a:latin typeface="+mj-lt"/>
              </a:rPr>
              <a:t>hộp</a:t>
            </a:r>
            <a:r>
              <a:rPr lang="en-US" dirty="0">
                <a:solidFill>
                  <a:schemeClr val="tx1"/>
                </a:solidFill>
                <a:latin typeface="+mj-lt"/>
              </a:rPr>
              <a:t> </a:t>
            </a:r>
            <a:r>
              <a:rPr lang="en-US" dirty="0" err="1">
                <a:solidFill>
                  <a:schemeClr val="tx1"/>
                </a:solidFill>
                <a:latin typeface="+mj-lt"/>
              </a:rPr>
              <a:t>đen</a:t>
            </a:r>
            <a:endParaRPr lang="en-US" dirty="0">
              <a:solidFill>
                <a:schemeClr val="tx1"/>
              </a:solidFill>
              <a:latin typeface="+mj-lt"/>
            </a:endParaRPr>
          </a:p>
          <a:p>
            <a:pPr marL="342900" indent="-342900">
              <a:buFont typeface="Wingdings" panose="05000000000000000000" pitchFamily="2" charset="2"/>
              <a:buChar char="Ø"/>
            </a:pPr>
            <a:endParaRPr lang="en-US" sz="1800" b="1"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5:</a:t>
            </a: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niệm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hộp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đen</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phân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lớp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tương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đương</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giá</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trị</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biên</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bảng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quyết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định</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chuyển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trạng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thái</a:t>
            </a:r>
            <a:endParaRPr lang="en-US" sz="2000" kern="50" dirty="0">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5176231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a:t>Các phương </a:t>
            </a:r>
            <a:r>
              <a:rPr b="1" dirty="0">
                <a:latin typeface="Arial"/>
                <a:cs typeface="Arial"/>
              </a:rPr>
              <a:t>pháp </a:t>
            </a:r>
            <a:r>
              <a:rPr spc="-5" dirty="0" err="1"/>
              <a:t>kiểm</a:t>
            </a:r>
            <a:r>
              <a:rPr spc="-5" dirty="0"/>
              <a:t> </a:t>
            </a:r>
            <a:r>
              <a:rPr b="1" dirty="0" err="1">
                <a:latin typeface="Arial"/>
                <a:cs typeface="Arial"/>
              </a:rPr>
              <a:t>thử</a:t>
            </a:r>
            <a:endParaRPr b="1" dirty="0">
              <a:latin typeface="Arial"/>
              <a:cs typeface="Arial"/>
            </a:endParaRPr>
          </a:p>
        </p:txBody>
      </p:sp>
      <p:sp>
        <p:nvSpPr>
          <p:cNvPr id="12" name="object 12"/>
          <p:cNvSpPr txBox="1"/>
          <p:nvPr/>
        </p:nvSpPr>
        <p:spPr>
          <a:xfrm>
            <a:off x="2656289" y="1044416"/>
            <a:ext cx="8074659" cy="5220335"/>
          </a:xfrm>
          <a:prstGeom prst="rect">
            <a:avLst/>
          </a:prstGeom>
        </p:spPr>
        <p:txBody>
          <a:bodyPr vert="horz" wrap="square" lIns="0" tIns="158750" rIns="0" bIns="0" rtlCol="0">
            <a:spAutoFit/>
          </a:bodyPr>
          <a:lstStyle/>
          <a:p>
            <a:pPr marL="355600" indent="-342900" algn="just">
              <a:spcBef>
                <a:spcPts val="1250"/>
              </a:spcBef>
              <a:buChar char="•"/>
              <a:tabLst>
                <a:tab pos="355600" algn="l"/>
              </a:tabLst>
            </a:pPr>
            <a:r>
              <a:rPr sz="2400" spc="-5" dirty="0">
                <a:solidFill>
                  <a:srgbClr val="0000FF"/>
                </a:solidFill>
                <a:latin typeface="Arial"/>
                <a:cs typeface="Arial"/>
              </a:rPr>
              <a:t>Funtional Testing (Black Box</a:t>
            </a:r>
            <a:r>
              <a:rPr sz="2400" spc="65" dirty="0">
                <a:solidFill>
                  <a:srgbClr val="0000FF"/>
                </a:solidFill>
                <a:latin typeface="Arial"/>
                <a:cs typeface="Arial"/>
              </a:rPr>
              <a:t> </a:t>
            </a:r>
            <a:r>
              <a:rPr sz="2400" spc="-5" dirty="0">
                <a:solidFill>
                  <a:srgbClr val="0000FF"/>
                </a:solidFill>
                <a:latin typeface="Arial"/>
                <a:cs typeface="Arial"/>
              </a:rPr>
              <a:t>Testing):</a:t>
            </a:r>
            <a:endParaRPr sz="2400" dirty="0">
              <a:latin typeface="Arial"/>
              <a:cs typeface="Arial"/>
            </a:endParaRPr>
          </a:p>
          <a:p>
            <a:pPr marL="756285" marR="5080" lvl="1" indent="-287020" algn="just">
              <a:lnSpc>
                <a:spcPct val="120000"/>
              </a:lnSpc>
              <a:spcBef>
                <a:spcPts val="575"/>
              </a:spcBef>
              <a:buChar char="–"/>
              <a:tabLst>
                <a:tab pos="756920" algn="l"/>
              </a:tabLst>
            </a:pPr>
            <a:r>
              <a:rPr sz="2400" dirty="0">
                <a:latin typeface="Arial"/>
                <a:cs typeface="Arial"/>
              </a:rPr>
              <a:t>Test </a:t>
            </a:r>
            <a:r>
              <a:rPr sz="2400" spc="-5" dirty="0">
                <a:latin typeface="Arial"/>
                <a:cs typeface="Arial"/>
              </a:rPr>
              <a:t>dựa </a:t>
            </a:r>
            <a:r>
              <a:rPr sz="2400" dirty="0">
                <a:latin typeface="Arial"/>
                <a:cs typeface="Arial"/>
              </a:rPr>
              <a:t>trên mô tả, </a:t>
            </a:r>
            <a:r>
              <a:rPr sz="2400" spc="-10" dirty="0">
                <a:latin typeface="Arial"/>
                <a:cs typeface="Arial"/>
              </a:rPr>
              <a:t>chúng </a:t>
            </a:r>
            <a:r>
              <a:rPr sz="2400" dirty="0">
                <a:latin typeface="Arial"/>
                <a:cs typeface="Arial"/>
              </a:rPr>
              <a:t>ta </a:t>
            </a:r>
            <a:r>
              <a:rPr sz="2400" spc="-5" dirty="0">
                <a:latin typeface="Arial"/>
                <a:cs typeface="Arial"/>
              </a:rPr>
              <a:t>xem </a:t>
            </a:r>
            <a:r>
              <a:rPr sz="2400" spc="-10" dirty="0">
                <a:latin typeface="Arial"/>
                <a:cs typeface="Arial"/>
              </a:rPr>
              <a:t>xét </a:t>
            </a:r>
            <a:r>
              <a:rPr sz="2400" spc="-5" dirty="0">
                <a:latin typeface="Arial"/>
                <a:cs typeface="Arial"/>
              </a:rPr>
              <a:t>phần </a:t>
            </a:r>
            <a:r>
              <a:rPr sz="2400" dirty="0">
                <a:latin typeface="Arial"/>
                <a:cs typeface="Arial"/>
              </a:rPr>
              <a:t>mềm với  các </a:t>
            </a:r>
            <a:r>
              <a:rPr sz="2400" spc="-5" dirty="0">
                <a:latin typeface="Arial"/>
                <a:cs typeface="Arial"/>
              </a:rPr>
              <a:t>dữ liệu đầu </a:t>
            </a:r>
            <a:r>
              <a:rPr sz="2400" dirty="0">
                <a:latin typeface="Arial"/>
                <a:cs typeface="Arial"/>
              </a:rPr>
              <a:t>vào và </a:t>
            </a:r>
            <a:r>
              <a:rPr sz="2400" spc="-5" dirty="0">
                <a:latin typeface="Arial"/>
                <a:cs typeface="Arial"/>
              </a:rPr>
              <a:t>đầu ra </a:t>
            </a:r>
            <a:r>
              <a:rPr sz="2400" dirty="0">
                <a:latin typeface="Arial"/>
                <a:cs typeface="Arial"/>
              </a:rPr>
              <a:t>mà không cần </a:t>
            </a:r>
            <a:r>
              <a:rPr sz="2400" spc="-5" dirty="0">
                <a:latin typeface="Arial"/>
                <a:cs typeface="Arial"/>
              </a:rPr>
              <a:t>biết </a:t>
            </a:r>
            <a:r>
              <a:rPr sz="2400" dirty="0">
                <a:latin typeface="Arial"/>
                <a:cs typeface="Arial"/>
              </a:rPr>
              <a:t>cấu  trúc của </a:t>
            </a:r>
            <a:r>
              <a:rPr sz="2400" spc="-10" dirty="0">
                <a:latin typeface="Arial"/>
                <a:cs typeface="Arial"/>
              </a:rPr>
              <a:t>phần </a:t>
            </a:r>
            <a:r>
              <a:rPr sz="2400" dirty="0">
                <a:latin typeface="Arial"/>
                <a:cs typeface="Arial"/>
              </a:rPr>
              <a:t>mềm </a:t>
            </a:r>
            <a:r>
              <a:rPr sz="2400" spc="-5" dirty="0">
                <a:latin typeface="Arial"/>
                <a:cs typeface="Arial"/>
              </a:rPr>
              <a:t>ra sao. </a:t>
            </a:r>
            <a:r>
              <a:rPr sz="2400" spc="-10" dirty="0">
                <a:latin typeface="Arial"/>
                <a:cs typeface="Arial"/>
              </a:rPr>
              <a:t>Nghĩa </a:t>
            </a:r>
            <a:r>
              <a:rPr sz="2400" spc="-5" dirty="0">
                <a:latin typeface="Arial"/>
                <a:cs typeface="Arial"/>
              </a:rPr>
              <a:t>là tester </a:t>
            </a:r>
            <a:r>
              <a:rPr sz="2400" dirty="0">
                <a:latin typeface="Arial"/>
                <a:cs typeface="Arial"/>
              </a:rPr>
              <a:t>sẽ tập  trung vào </a:t>
            </a:r>
            <a:r>
              <a:rPr sz="2400" spc="-5" dirty="0">
                <a:solidFill>
                  <a:srgbClr val="0000FF"/>
                </a:solidFill>
                <a:latin typeface="Arial"/>
                <a:cs typeface="Arial"/>
              </a:rPr>
              <a:t>những gì </a:t>
            </a:r>
            <a:r>
              <a:rPr sz="2400" dirty="0">
                <a:solidFill>
                  <a:srgbClr val="0000FF"/>
                </a:solidFill>
                <a:latin typeface="Arial"/>
                <a:cs typeface="Arial"/>
              </a:rPr>
              <a:t>mà </a:t>
            </a:r>
            <a:r>
              <a:rPr sz="2400" spc="-5" dirty="0">
                <a:solidFill>
                  <a:srgbClr val="0000FF"/>
                </a:solidFill>
                <a:latin typeface="Arial"/>
                <a:cs typeface="Arial"/>
              </a:rPr>
              <a:t>phần </a:t>
            </a:r>
            <a:r>
              <a:rPr sz="2400" dirty="0">
                <a:solidFill>
                  <a:srgbClr val="0000FF"/>
                </a:solidFill>
                <a:latin typeface="Arial"/>
                <a:cs typeface="Arial"/>
              </a:rPr>
              <a:t>mềm </a:t>
            </a:r>
            <a:r>
              <a:rPr sz="2400" spc="-5" dirty="0">
                <a:solidFill>
                  <a:srgbClr val="0000FF"/>
                </a:solidFill>
                <a:latin typeface="Arial"/>
                <a:cs typeface="Arial"/>
              </a:rPr>
              <a:t>làm</a:t>
            </a:r>
            <a:r>
              <a:rPr sz="2400" spc="-5" dirty="0">
                <a:latin typeface="Arial"/>
                <a:cs typeface="Arial"/>
              </a:rPr>
              <a:t>, </a:t>
            </a:r>
            <a:r>
              <a:rPr sz="2400" dirty="0">
                <a:latin typeface="Arial"/>
                <a:cs typeface="Arial"/>
              </a:rPr>
              <a:t>không cần  </a:t>
            </a:r>
            <a:r>
              <a:rPr sz="2400" spc="-5" dirty="0">
                <a:latin typeface="Arial"/>
                <a:cs typeface="Arial"/>
              </a:rPr>
              <a:t>biết phần </a:t>
            </a:r>
            <a:r>
              <a:rPr sz="2400" dirty="0">
                <a:latin typeface="Arial"/>
                <a:cs typeface="Arial"/>
              </a:rPr>
              <a:t>mềm </a:t>
            </a:r>
            <a:r>
              <a:rPr sz="2400" spc="-5" dirty="0">
                <a:latin typeface="Arial"/>
                <a:cs typeface="Arial"/>
              </a:rPr>
              <a:t>làm như </a:t>
            </a:r>
            <a:r>
              <a:rPr sz="2400" dirty="0">
                <a:latin typeface="Arial"/>
                <a:cs typeface="Arial"/>
              </a:rPr>
              <a:t>thế</a:t>
            </a:r>
            <a:r>
              <a:rPr sz="2400" spc="25" dirty="0">
                <a:latin typeface="Arial"/>
                <a:cs typeface="Arial"/>
              </a:rPr>
              <a:t> </a:t>
            </a:r>
            <a:r>
              <a:rPr sz="2400" spc="-5" dirty="0">
                <a:latin typeface="Arial"/>
                <a:cs typeface="Arial"/>
              </a:rPr>
              <a:t>nào.</a:t>
            </a:r>
            <a:endParaRPr sz="2400" dirty="0">
              <a:latin typeface="Arial"/>
              <a:cs typeface="Arial"/>
            </a:endParaRPr>
          </a:p>
          <a:p>
            <a:pPr marL="756285" lvl="1" indent="-287020" algn="just">
              <a:spcBef>
                <a:spcPts val="1155"/>
              </a:spcBef>
              <a:buChar char="–"/>
              <a:tabLst>
                <a:tab pos="756920" algn="l"/>
              </a:tabLst>
            </a:pPr>
            <a:r>
              <a:rPr sz="2400" dirty="0">
                <a:latin typeface="Arial"/>
                <a:cs typeface="Arial"/>
              </a:rPr>
              <a:t>Ưu</a:t>
            </a:r>
            <a:r>
              <a:rPr sz="2400" spc="-15" dirty="0">
                <a:latin typeface="Arial"/>
                <a:cs typeface="Arial"/>
              </a:rPr>
              <a:t> </a:t>
            </a:r>
            <a:r>
              <a:rPr sz="2400" spc="-5" dirty="0">
                <a:latin typeface="Arial"/>
                <a:cs typeface="Arial"/>
              </a:rPr>
              <a:t>điểm:</a:t>
            </a:r>
            <a:endParaRPr sz="2400" dirty="0">
              <a:latin typeface="Arial"/>
              <a:cs typeface="Arial"/>
            </a:endParaRPr>
          </a:p>
          <a:p>
            <a:pPr marL="1155700" lvl="2" indent="-229235" algn="just">
              <a:spcBef>
                <a:spcPts val="1150"/>
              </a:spcBef>
              <a:buChar char="•"/>
              <a:tabLst>
                <a:tab pos="1156335" algn="l"/>
              </a:tabLst>
            </a:pPr>
            <a:r>
              <a:rPr sz="2400" spc="-5" dirty="0">
                <a:latin typeface="Arial"/>
                <a:cs typeface="Arial"/>
              </a:rPr>
              <a:t>Không phụ </a:t>
            </a:r>
            <a:r>
              <a:rPr sz="2400" dirty="0">
                <a:latin typeface="Arial"/>
                <a:cs typeface="Arial"/>
              </a:rPr>
              <a:t>thuộc vào </a:t>
            </a:r>
            <a:r>
              <a:rPr sz="2400" spc="-5" dirty="0">
                <a:latin typeface="Arial"/>
                <a:cs typeface="Arial"/>
              </a:rPr>
              <a:t>việc </a:t>
            </a:r>
            <a:r>
              <a:rPr sz="2400" dirty="0">
                <a:latin typeface="Arial"/>
                <a:cs typeface="Arial"/>
              </a:rPr>
              <a:t>thực </a:t>
            </a:r>
            <a:r>
              <a:rPr sz="2400" spc="-5" dirty="0">
                <a:latin typeface="Arial"/>
                <a:cs typeface="Arial"/>
              </a:rPr>
              <a:t>hiện phần</a:t>
            </a:r>
            <a:r>
              <a:rPr sz="2400" spc="25" dirty="0">
                <a:latin typeface="Arial"/>
                <a:cs typeface="Arial"/>
              </a:rPr>
              <a:t> </a:t>
            </a:r>
            <a:r>
              <a:rPr sz="2400" dirty="0">
                <a:latin typeface="Arial"/>
                <a:cs typeface="Arial"/>
              </a:rPr>
              <a:t>mềm</a:t>
            </a:r>
          </a:p>
          <a:p>
            <a:pPr marL="1155700" marR="7620" lvl="2" indent="-228600" algn="just">
              <a:lnSpc>
                <a:spcPct val="120000"/>
              </a:lnSpc>
              <a:spcBef>
                <a:spcPts val="580"/>
              </a:spcBef>
              <a:buChar char="•"/>
              <a:tabLst>
                <a:tab pos="1156335" algn="l"/>
              </a:tabLst>
            </a:pPr>
            <a:r>
              <a:rPr sz="2400" dirty="0">
                <a:latin typeface="Arial"/>
                <a:cs typeface="Arial"/>
              </a:rPr>
              <a:t>Việc </a:t>
            </a:r>
            <a:r>
              <a:rPr sz="2400" spc="-5" dirty="0">
                <a:latin typeface="Arial"/>
                <a:cs typeface="Arial"/>
              </a:rPr>
              <a:t>phát triển </a:t>
            </a:r>
            <a:r>
              <a:rPr sz="2400" dirty="0">
                <a:latin typeface="Arial"/>
                <a:cs typeface="Arial"/>
              </a:rPr>
              <a:t>test case </a:t>
            </a:r>
            <a:r>
              <a:rPr sz="2400" spc="-5" dirty="0">
                <a:latin typeface="Arial"/>
                <a:cs typeface="Arial"/>
              </a:rPr>
              <a:t>có </a:t>
            </a:r>
            <a:r>
              <a:rPr sz="2400" dirty="0">
                <a:latin typeface="Arial"/>
                <a:cs typeface="Arial"/>
              </a:rPr>
              <a:t>thể </a:t>
            </a:r>
            <a:r>
              <a:rPr sz="2400" spc="-10" dirty="0">
                <a:latin typeface="Arial"/>
                <a:cs typeface="Arial"/>
              </a:rPr>
              <a:t>diễn </a:t>
            </a:r>
            <a:r>
              <a:rPr sz="2400" dirty="0">
                <a:latin typeface="Arial"/>
                <a:cs typeface="Arial"/>
              </a:rPr>
              <a:t>ra </a:t>
            </a:r>
            <a:r>
              <a:rPr sz="2400" spc="-5" dirty="0">
                <a:latin typeface="Arial"/>
                <a:cs typeface="Arial"/>
              </a:rPr>
              <a:t>song song  </a:t>
            </a:r>
            <a:r>
              <a:rPr sz="2400" dirty="0">
                <a:latin typeface="Arial"/>
                <a:cs typeface="Arial"/>
              </a:rPr>
              <a:t>với </a:t>
            </a:r>
            <a:r>
              <a:rPr sz="2400" spc="-5" dirty="0">
                <a:latin typeface="Arial"/>
                <a:cs typeface="Arial"/>
              </a:rPr>
              <a:t>quá trình </a:t>
            </a:r>
            <a:r>
              <a:rPr sz="2400" dirty="0">
                <a:latin typeface="Arial"/>
                <a:cs typeface="Arial"/>
              </a:rPr>
              <a:t>thực </a:t>
            </a:r>
            <a:r>
              <a:rPr sz="2400" spc="-5" dirty="0">
                <a:latin typeface="Arial"/>
                <a:cs typeface="Arial"/>
              </a:rPr>
              <a:t>hiện phần </a:t>
            </a:r>
            <a:r>
              <a:rPr sz="2400" dirty="0">
                <a:latin typeface="Arial"/>
                <a:cs typeface="Arial"/>
              </a:rPr>
              <a:t>mềm </a:t>
            </a:r>
            <a:r>
              <a:rPr sz="2400" dirty="0">
                <a:latin typeface="Wingdings"/>
                <a:cs typeface="Wingdings"/>
              </a:rPr>
              <a:t></a:t>
            </a:r>
            <a:r>
              <a:rPr sz="2400" dirty="0">
                <a:latin typeface="Times New Roman"/>
                <a:cs typeface="Times New Roman"/>
              </a:rPr>
              <a:t> </a:t>
            </a:r>
            <a:r>
              <a:rPr sz="2400" spc="-5" dirty="0">
                <a:latin typeface="Arial"/>
                <a:cs typeface="Arial"/>
              </a:rPr>
              <a:t>Rút ngắn </a:t>
            </a:r>
            <a:r>
              <a:rPr sz="2400" dirty="0">
                <a:latin typeface="Arial"/>
                <a:cs typeface="Arial"/>
              </a:rPr>
              <a:t>thời  </a:t>
            </a:r>
            <a:r>
              <a:rPr sz="2400" spc="-5" dirty="0">
                <a:latin typeface="Arial"/>
                <a:cs typeface="Arial"/>
              </a:rPr>
              <a:t>gian </a:t>
            </a:r>
            <a:r>
              <a:rPr sz="2400" dirty="0">
                <a:latin typeface="Arial"/>
                <a:cs typeface="Arial"/>
              </a:rPr>
              <a:t>thực </a:t>
            </a:r>
            <a:r>
              <a:rPr sz="2400" spc="-5" dirty="0">
                <a:latin typeface="Arial"/>
                <a:cs typeface="Arial"/>
              </a:rPr>
              <a:t>hiện dự</a:t>
            </a:r>
            <a:r>
              <a:rPr sz="2400" spc="35" dirty="0">
                <a:latin typeface="Arial"/>
                <a:cs typeface="Arial"/>
              </a:rPr>
              <a:t> </a:t>
            </a:r>
            <a:r>
              <a:rPr sz="2400" spc="-5" dirty="0">
                <a:latin typeface="Arial"/>
                <a:cs typeface="Arial"/>
              </a:rPr>
              <a:t>án</a:t>
            </a:r>
            <a:endParaRPr sz="2400" dirty="0">
              <a:latin typeface="Arial"/>
              <a:cs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45131" y="1152965"/>
            <a:ext cx="8072120" cy="2481385"/>
          </a:xfrm>
          <a:prstGeom prst="rect">
            <a:avLst/>
          </a:prstGeom>
        </p:spPr>
        <p:txBody>
          <a:bodyPr vert="horz" wrap="square" lIns="0" tIns="200660" rIns="0" bIns="0" rtlCol="0">
            <a:spAutoFit/>
          </a:bodyPr>
          <a:lstStyle/>
          <a:p>
            <a:pPr marL="355600" indent="-342900" algn="just">
              <a:spcBef>
                <a:spcPts val="1580"/>
              </a:spcBef>
              <a:buChar char="•"/>
              <a:tabLst>
                <a:tab pos="355600" algn="l"/>
              </a:tabLst>
            </a:pPr>
            <a:r>
              <a:rPr sz="2500" spc="-5" dirty="0">
                <a:solidFill>
                  <a:srgbClr val="0000FF"/>
                </a:solidFill>
                <a:latin typeface="Arial"/>
                <a:cs typeface="Arial"/>
              </a:rPr>
              <a:t>Structural </a:t>
            </a:r>
            <a:r>
              <a:rPr sz="2500" dirty="0">
                <a:solidFill>
                  <a:srgbClr val="0000FF"/>
                </a:solidFill>
                <a:latin typeface="Arial"/>
                <a:cs typeface="Arial"/>
              </a:rPr>
              <a:t>Testing (White Box</a:t>
            </a:r>
            <a:r>
              <a:rPr sz="2500" spc="-20" dirty="0">
                <a:solidFill>
                  <a:srgbClr val="0000FF"/>
                </a:solidFill>
                <a:latin typeface="Arial"/>
                <a:cs typeface="Arial"/>
              </a:rPr>
              <a:t> </a:t>
            </a:r>
            <a:r>
              <a:rPr sz="2500" dirty="0">
                <a:solidFill>
                  <a:srgbClr val="0000FF"/>
                </a:solidFill>
                <a:latin typeface="Arial"/>
                <a:cs typeface="Arial"/>
              </a:rPr>
              <a:t>Testing):</a:t>
            </a:r>
            <a:endParaRPr sz="2500" dirty="0">
              <a:latin typeface="Arial"/>
              <a:cs typeface="Arial"/>
            </a:endParaRPr>
          </a:p>
          <a:p>
            <a:pPr marL="756285" marR="5080" indent="-287020" algn="just">
              <a:lnSpc>
                <a:spcPct val="120000"/>
              </a:lnSpc>
              <a:spcBef>
                <a:spcPts val="705"/>
              </a:spcBef>
            </a:pPr>
            <a:r>
              <a:rPr sz="2500" spc="-5" dirty="0">
                <a:latin typeface="Arial"/>
                <a:cs typeface="Arial"/>
              </a:rPr>
              <a:t>– Test dựa </a:t>
            </a:r>
            <a:r>
              <a:rPr sz="2500" dirty="0">
                <a:latin typeface="Arial"/>
                <a:cs typeface="Arial"/>
              </a:rPr>
              <a:t>trên </a:t>
            </a:r>
            <a:r>
              <a:rPr sz="2500" spc="-5" dirty="0">
                <a:latin typeface="Arial"/>
                <a:cs typeface="Arial"/>
              </a:rPr>
              <a:t>cấu </a:t>
            </a:r>
            <a:r>
              <a:rPr sz="2500" dirty="0">
                <a:latin typeface="Arial"/>
                <a:cs typeface="Arial"/>
              </a:rPr>
              <a:t>trúc </a:t>
            </a:r>
            <a:r>
              <a:rPr sz="2500" spc="-5" dirty="0">
                <a:latin typeface="Arial"/>
                <a:cs typeface="Arial"/>
              </a:rPr>
              <a:t>còn được gọi là </a:t>
            </a:r>
            <a:r>
              <a:rPr sz="2500" dirty="0">
                <a:latin typeface="Arial"/>
                <a:cs typeface="Arial"/>
              </a:rPr>
              <a:t>white-  box hay glass-box </a:t>
            </a:r>
            <a:r>
              <a:rPr sz="2500" spc="-10" dirty="0">
                <a:latin typeface="Arial"/>
                <a:cs typeface="Arial"/>
              </a:rPr>
              <a:t>bởi </a:t>
            </a:r>
            <a:r>
              <a:rPr sz="2500" dirty="0">
                <a:latin typeface="Arial"/>
                <a:cs typeface="Arial"/>
              </a:rPr>
              <a:t>vì nó đòi hỏi sự </a:t>
            </a:r>
            <a:r>
              <a:rPr sz="2500" spc="-5" dirty="0">
                <a:latin typeface="Arial"/>
                <a:cs typeface="Arial"/>
              </a:rPr>
              <a:t>hiểu  biết </a:t>
            </a:r>
            <a:r>
              <a:rPr sz="2500" dirty="0">
                <a:latin typeface="Arial"/>
                <a:cs typeface="Arial"/>
              </a:rPr>
              <a:t>về cấu trúc của phần </a:t>
            </a:r>
            <a:r>
              <a:rPr sz="2500" spc="-5" dirty="0">
                <a:latin typeface="Arial"/>
                <a:cs typeface="Arial"/>
              </a:rPr>
              <a:t>mềm, </a:t>
            </a:r>
            <a:r>
              <a:rPr sz="2500" dirty="0">
                <a:latin typeface="Arial"/>
                <a:cs typeface="Arial"/>
              </a:rPr>
              <a:t>nghĩa </a:t>
            </a:r>
            <a:r>
              <a:rPr sz="2500" spc="-5" dirty="0">
                <a:latin typeface="Arial"/>
                <a:cs typeface="Arial"/>
              </a:rPr>
              <a:t>là </a:t>
            </a:r>
            <a:r>
              <a:rPr sz="2500" dirty="0">
                <a:latin typeface="Arial"/>
                <a:cs typeface="Arial"/>
              </a:rPr>
              <a:t>phần  </a:t>
            </a:r>
            <a:r>
              <a:rPr sz="2500" spc="-5" dirty="0">
                <a:latin typeface="Arial"/>
                <a:cs typeface="Arial"/>
              </a:rPr>
              <a:t>mềm </a:t>
            </a:r>
            <a:r>
              <a:rPr sz="2500" dirty="0">
                <a:latin typeface="Arial"/>
                <a:cs typeface="Arial"/>
              </a:rPr>
              <a:t>hoạt động như </a:t>
            </a:r>
            <a:r>
              <a:rPr sz="2500" spc="-5" dirty="0">
                <a:latin typeface="Arial"/>
                <a:cs typeface="Arial"/>
              </a:rPr>
              <a:t>thế</a:t>
            </a:r>
            <a:r>
              <a:rPr sz="2500" spc="30" dirty="0">
                <a:latin typeface="Arial"/>
                <a:cs typeface="Arial"/>
              </a:rPr>
              <a:t> </a:t>
            </a:r>
            <a:r>
              <a:rPr sz="2500" dirty="0">
                <a:latin typeface="Arial"/>
                <a:cs typeface="Arial"/>
              </a:rPr>
              <a:t>nào.</a:t>
            </a:r>
          </a:p>
        </p:txBody>
      </p:sp>
      <p:sp>
        <p:nvSpPr>
          <p:cNvPr id="12" name="object 1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a:t>Các phương </a:t>
            </a:r>
            <a:r>
              <a:rPr b="1" dirty="0">
                <a:latin typeface="Arial"/>
                <a:cs typeface="Arial"/>
              </a:rPr>
              <a:t>pháp </a:t>
            </a:r>
            <a:r>
              <a:rPr spc="-5" dirty="0" err="1"/>
              <a:t>kiểm</a:t>
            </a:r>
            <a:r>
              <a:rPr spc="-5" dirty="0"/>
              <a:t> </a:t>
            </a:r>
            <a:r>
              <a:rPr b="1" dirty="0" err="1">
                <a:latin typeface="Arial"/>
                <a:cs typeface="Arial"/>
              </a:rPr>
              <a:t>thử</a:t>
            </a:r>
            <a:endParaRPr b="1" dirty="0">
              <a:latin typeface="Arial"/>
              <a:cs typeface="Arial"/>
            </a:endParaRPr>
          </a:p>
        </p:txBody>
      </p:sp>
      <p:sp>
        <p:nvSpPr>
          <p:cNvPr id="13" name="object 13"/>
          <p:cNvSpPr/>
          <p:nvPr/>
        </p:nvSpPr>
        <p:spPr>
          <a:xfrm>
            <a:off x="5961821" y="3444317"/>
            <a:ext cx="3276600" cy="29273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spc="-5" dirty="0"/>
              <a:t>1.1.3 </a:t>
            </a:r>
            <a:r>
              <a:rPr sz="3200" dirty="0"/>
              <a:t>Các </a:t>
            </a:r>
            <a:r>
              <a:rPr sz="3200" spc="-5" dirty="0"/>
              <a:t>nguyên </a:t>
            </a:r>
            <a:r>
              <a:rPr sz="3200" dirty="0"/>
              <a:t>nhân gây </a:t>
            </a:r>
            <a:r>
              <a:rPr sz="3200" spc="-5" dirty="0"/>
              <a:t>ra </a:t>
            </a:r>
            <a:r>
              <a:rPr sz="3200" spc="-114" dirty="0"/>
              <a:t>lỗi </a:t>
            </a:r>
            <a:r>
              <a:rPr sz="3200" spc="-5" dirty="0"/>
              <a:t>phần</a:t>
            </a:r>
            <a:r>
              <a:rPr sz="3200" spc="395" dirty="0"/>
              <a:t> </a:t>
            </a:r>
            <a:r>
              <a:rPr sz="3200" spc="-5" dirty="0"/>
              <a:t>mềm</a:t>
            </a:r>
            <a:endParaRPr sz="3200"/>
          </a:p>
        </p:txBody>
      </p:sp>
      <p:sp>
        <p:nvSpPr>
          <p:cNvPr id="3" name="object 3"/>
          <p:cNvSpPr txBox="1"/>
          <p:nvPr/>
        </p:nvSpPr>
        <p:spPr>
          <a:xfrm>
            <a:off x="2939553" y="1346708"/>
            <a:ext cx="7929880" cy="2223686"/>
          </a:xfrm>
          <a:prstGeom prst="rect">
            <a:avLst/>
          </a:prstGeom>
        </p:spPr>
        <p:txBody>
          <a:bodyPr vert="horz" wrap="square" lIns="0" tIns="12700" rIns="0" bIns="0" rtlCol="0">
            <a:spAutoFit/>
          </a:bodyPr>
          <a:lstStyle/>
          <a:p>
            <a:pPr marL="12700" marR="66040">
              <a:spcBef>
                <a:spcPts val="100"/>
              </a:spcBef>
              <a:tabLst>
                <a:tab pos="354965" algn="l"/>
                <a:tab pos="355600" algn="l"/>
              </a:tabLst>
            </a:pPr>
            <a:r>
              <a:rPr sz="2200" b="1" spc="-5" dirty="0">
                <a:latin typeface="Arial"/>
                <a:cs typeface="Arial"/>
              </a:rPr>
              <a:t>3. </a:t>
            </a:r>
            <a:r>
              <a:rPr sz="2200" b="1" dirty="0">
                <a:latin typeface="Arial"/>
                <a:cs typeface="Arial"/>
              </a:rPr>
              <a:t>Tạo </a:t>
            </a:r>
            <a:r>
              <a:rPr sz="2200" b="1" spc="-5" dirty="0">
                <a:latin typeface="Arial"/>
                <a:cs typeface="Arial"/>
              </a:rPr>
              <a:t>ra </a:t>
            </a:r>
            <a:r>
              <a:rPr sz="2200" b="1" dirty="0">
                <a:latin typeface="Arial"/>
                <a:cs typeface="Arial"/>
              </a:rPr>
              <a:t>độ lệch </a:t>
            </a:r>
            <a:r>
              <a:rPr sz="2200" b="1" spc="-5" dirty="0">
                <a:latin typeface="Arial"/>
                <a:cs typeface="Arial"/>
              </a:rPr>
              <a:t>cố </a:t>
            </a:r>
            <a:r>
              <a:rPr sz="2200" b="1" dirty="0">
                <a:latin typeface="Arial"/>
                <a:cs typeface="Arial"/>
              </a:rPr>
              <a:t>ý trong </a:t>
            </a:r>
            <a:r>
              <a:rPr sz="2200" b="1" spc="-5" dirty="0">
                <a:latin typeface="Arial"/>
                <a:cs typeface="Arial"/>
              </a:rPr>
              <a:t>yêu cầu </a:t>
            </a:r>
            <a:r>
              <a:rPr sz="2200" b="1" dirty="0">
                <a:latin typeface="Arial"/>
                <a:cs typeface="Arial"/>
              </a:rPr>
              <a:t>phần  </a:t>
            </a:r>
            <a:r>
              <a:rPr sz="2200" b="1" spc="-5" dirty="0">
                <a:latin typeface="Arial"/>
                <a:cs typeface="Arial"/>
              </a:rPr>
              <a:t>mềm</a:t>
            </a:r>
            <a:endParaRPr sz="2200" dirty="0">
              <a:latin typeface="Arial"/>
              <a:cs typeface="Arial"/>
            </a:endParaRPr>
          </a:p>
          <a:p>
            <a:pPr marL="756285" marR="5080" lvl="1" indent="-287020">
              <a:spcBef>
                <a:spcPts val="680"/>
              </a:spcBef>
              <a:buChar char="–"/>
              <a:tabLst>
                <a:tab pos="756920" algn="l"/>
              </a:tabLst>
            </a:pPr>
            <a:r>
              <a:rPr sz="2200" spc="-5" dirty="0">
                <a:latin typeface="Arial"/>
                <a:cs typeface="Arial"/>
              </a:rPr>
              <a:t>Lập </a:t>
            </a:r>
            <a:r>
              <a:rPr sz="2200" spc="25" dirty="0">
                <a:latin typeface="Arial"/>
                <a:cs typeface="Arial"/>
              </a:rPr>
              <a:t>trình </a:t>
            </a:r>
            <a:r>
              <a:rPr sz="2200" dirty="0">
                <a:latin typeface="Arial"/>
                <a:cs typeface="Arial"/>
              </a:rPr>
              <a:t>viên sử </a:t>
            </a:r>
            <a:r>
              <a:rPr sz="2200" spc="-5" dirty="0">
                <a:latin typeface="Arial"/>
                <a:cs typeface="Arial"/>
              </a:rPr>
              <a:t>dụng những module phần  mềm có sẵn </a:t>
            </a:r>
            <a:r>
              <a:rPr sz="2200" dirty="0">
                <a:latin typeface="Arial"/>
                <a:cs typeface="Arial"/>
              </a:rPr>
              <a:t>từ </a:t>
            </a:r>
            <a:r>
              <a:rPr sz="2200" spc="-5" dirty="0">
                <a:latin typeface="Arial"/>
                <a:cs typeface="Arial"/>
              </a:rPr>
              <a:t>những dự án trước mà không  </a:t>
            </a:r>
            <a:r>
              <a:rPr sz="2200" dirty="0">
                <a:latin typeface="Arial"/>
                <a:cs typeface="Arial"/>
              </a:rPr>
              <a:t>thay </a:t>
            </a:r>
            <a:r>
              <a:rPr sz="2200" spc="-10" dirty="0">
                <a:latin typeface="Arial"/>
                <a:cs typeface="Arial"/>
              </a:rPr>
              <a:t>đổi </a:t>
            </a:r>
            <a:r>
              <a:rPr sz="2200" spc="-5" dirty="0">
                <a:latin typeface="Arial"/>
                <a:cs typeface="Arial"/>
              </a:rPr>
              <a:t>cho phù </a:t>
            </a:r>
            <a:r>
              <a:rPr sz="2200" dirty="0">
                <a:latin typeface="Arial"/>
                <a:cs typeface="Arial"/>
              </a:rPr>
              <a:t>hợp </a:t>
            </a:r>
            <a:r>
              <a:rPr sz="2200" spc="-5" dirty="0">
                <a:latin typeface="Arial"/>
                <a:cs typeface="Arial"/>
              </a:rPr>
              <a:t>với yêu cầu của dự </a:t>
            </a:r>
            <a:r>
              <a:rPr sz="2200" spc="-10" dirty="0">
                <a:latin typeface="Arial"/>
                <a:cs typeface="Arial"/>
              </a:rPr>
              <a:t>án  </a:t>
            </a:r>
            <a:r>
              <a:rPr sz="2200" spc="-5" dirty="0">
                <a:latin typeface="Arial"/>
                <a:cs typeface="Arial"/>
              </a:rPr>
              <a:t>mới nhằm tiết kiệm </a:t>
            </a:r>
            <a:r>
              <a:rPr sz="2200" dirty="0">
                <a:latin typeface="Arial"/>
                <a:cs typeface="Arial"/>
              </a:rPr>
              <a:t>thời</a:t>
            </a:r>
            <a:r>
              <a:rPr sz="2200" spc="30" dirty="0">
                <a:latin typeface="Arial"/>
                <a:cs typeface="Arial"/>
              </a:rPr>
              <a:t> </a:t>
            </a:r>
            <a:r>
              <a:rPr sz="2200" spc="-5" dirty="0">
                <a:latin typeface="Arial"/>
                <a:cs typeface="Arial"/>
              </a:rPr>
              <a:t>gian</a:t>
            </a:r>
            <a:endParaRPr sz="2200" dirty="0">
              <a:latin typeface="Arial"/>
              <a:cs typeface="Arial"/>
            </a:endParaRPr>
          </a:p>
          <a:p>
            <a:pPr marL="756285" marR="120650" lvl="1" indent="-287020">
              <a:spcBef>
                <a:spcPts val="675"/>
              </a:spcBef>
              <a:buChar char="–"/>
              <a:tabLst>
                <a:tab pos="756920" algn="l"/>
              </a:tabLst>
            </a:pPr>
            <a:r>
              <a:rPr sz="2200" spc="-5" dirty="0">
                <a:latin typeface="Arial"/>
                <a:cs typeface="Arial"/>
              </a:rPr>
              <a:t>Bỏ qua một vài yêu cầu của phần mềm </a:t>
            </a:r>
            <a:r>
              <a:rPr sz="2200" spc="-10" dirty="0">
                <a:latin typeface="Arial"/>
                <a:cs typeface="Arial"/>
              </a:rPr>
              <a:t>do  </a:t>
            </a:r>
            <a:r>
              <a:rPr sz="2200" spc="-5" dirty="0">
                <a:latin typeface="Arial"/>
                <a:cs typeface="Arial"/>
              </a:rPr>
              <a:t>thời gian quá gấp hoặc chi phí không đủ đáp  </a:t>
            </a:r>
            <a:r>
              <a:rPr sz="2200" spc="-10" dirty="0">
                <a:latin typeface="Arial"/>
                <a:cs typeface="Arial"/>
              </a:rPr>
              <a:t>ứng.</a:t>
            </a:r>
            <a:endParaRPr sz="2200" dirty="0">
              <a:latin typeface="Arial"/>
              <a:cs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45131" y="1287243"/>
            <a:ext cx="7044690" cy="1069203"/>
          </a:xfrm>
          <a:prstGeom prst="rect">
            <a:avLst/>
          </a:prstGeom>
        </p:spPr>
        <p:txBody>
          <a:bodyPr vert="horz" wrap="square" lIns="0" tIns="12065" rIns="0" bIns="0" rtlCol="0">
            <a:spAutoFit/>
          </a:bodyPr>
          <a:lstStyle/>
          <a:p>
            <a:pPr marL="12700" marR="5080">
              <a:lnSpc>
                <a:spcPct val="120100"/>
              </a:lnSpc>
              <a:spcBef>
                <a:spcPts val="95"/>
              </a:spcBef>
              <a:tabLst>
                <a:tab pos="354965" algn="l"/>
                <a:tab pos="355600" algn="l"/>
                <a:tab pos="2586990" algn="l"/>
                <a:tab pos="4166235" algn="l"/>
                <a:tab pos="5363845" algn="l"/>
                <a:tab pos="6374765" algn="l"/>
              </a:tabLst>
            </a:pPr>
            <a:r>
              <a:rPr sz="3000" spc="-5" dirty="0">
                <a:solidFill>
                  <a:srgbClr val="0000FF"/>
                </a:solidFill>
                <a:latin typeface="Arial"/>
                <a:cs typeface="Arial"/>
              </a:rPr>
              <a:t>Expe</a:t>
            </a:r>
            <a:r>
              <a:rPr sz="3000" spc="-20" dirty="0">
                <a:solidFill>
                  <a:srgbClr val="0000FF"/>
                </a:solidFill>
                <a:latin typeface="Arial"/>
                <a:cs typeface="Arial"/>
              </a:rPr>
              <a:t>r</a:t>
            </a:r>
            <a:r>
              <a:rPr sz="3000" spc="-5" dirty="0">
                <a:solidFill>
                  <a:srgbClr val="0000FF"/>
                </a:solidFill>
                <a:latin typeface="Arial"/>
                <a:cs typeface="Arial"/>
              </a:rPr>
              <a:t>ie</a:t>
            </a:r>
            <a:r>
              <a:rPr sz="3000" spc="-25" dirty="0">
                <a:solidFill>
                  <a:srgbClr val="0000FF"/>
                </a:solidFill>
                <a:latin typeface="Arial"/>
                <a:cs typeface="Arial"/>
              </a:rPr>
              <a:t>n</a:t>
            </a:r>
            <a:r>
              <a:rPr sz="3000" spc="-5" dirty="0">
                <a:solidFill>
                  <a:srgbClr val="0000FF"/>
                </a:solidFill>
                <a:latin typeface="Arial"/>
                <a:cs typeface="Arial"/>
              </a:rPr>
              <a:t>ce</a:t>
            </a:r>
            <a:r>
              <a:rPr sz="3000" dirty="0">
                <a:solidFill>
                  <a:srgbClr val="0000FF"/>
                </a:solidFill>
                <a:latin typeface="Arial"/>
                <a:cs typeface="Arial"/>
              </a:rPr>
              <a:t>	Testing	(Test	</a:t>
            </a:r>
            <a:r>
              <a:rPr sz="3000" spc="-5" dirty="0">
                <a:solidFill>
                  <a:srgbClr val="0000FF"/>
                </a:solidFill>
                <a:latin typeface="Arial"/>
                <a:cs typeface="Arial"/>
              </a:rPr>
              <a:t>dự</a:t>
            </a:r>
            <a:r>
              <a:rPr sz="3000" dirty="0">
                <a:solidFill>
                  <a:srgbClr val="0000FF"/>
                </a:solidFill>
                <a:latin typeface="Arial"/>
                <a:cs typeface="Arial"/>
              </a:rPr>
              <a:t>a	</a:t>
            </a:r>
            <a:r>
              <a:rPr sz="3000" dirty="0" err="1">
                <a:solidFill>
                  <a:srgbClr val="0000FF"/>
                </a:solidFill>
                <a:latin typeface="Arial"/>
                <a:cs typeface="Arial"/>
              </a:rPr>
              <a:t>trên</a:t>
            </a:r>
            <a:r>
              <a:rPr sz="3000" dirty="0">
                <a:solidFill>
                  <a:srgbClr val="0000FF"/>
                </a:solidFill>
                <a:latin typeface="Arial"/>
                <a:cs typeface="Arial"/>
              </a:rPr>
              <a:t>  </a:t>
            </a:r>
            <a:r>
              <a:rPr lang="en-US" sz="3000" dirty="0" err="1">
                <a:solidFill>
                  <a:srgbClr val="0000FF"/>
                </a:solidFill>
                <a:latin typeface="Arial"/>
                <a:cs typeface="Arial"/>
              </a:rPr>
              <a:t>kinh</a:t>
            </a:r>
            <a:r>
              <a:rPr lang="en-US" sz="3000" dirty="0">
                <a:solidFill>
                  <a:srgbClr val="0000FF"/>
                </a:solidFill>
                <a:latin typeface="Arial"/>
                <a:cs typeface="Arial"/>
              </a:rPr>
              <a:t> </a:t>
            </a:r>
            <a:r>
              <a:rPr sz="3000" spc="-5" dirty="0" err="1">
                <a:solidFill>
                  <a:srgbClr val="0000FF"/>
                </a:solidFill>
                <a:latin typeface="Arial"/>
                <a:cs typeface="Arial"/>
              </a:rPr>
              <a:t>nghiệm</a:t>
            </a:r>
            <a:r>
              <a:rPr sz="3000" spc="-5" dirty="0">
                <a:solidFill>
                  <a:srgbClr val="0000FF"/>
                </a:solidFill>
                <a:latin typeface="Arial"/>
                <a:cs typeface="Arial"/>
              </a:rPr>
              <a:t>)</a:t>
            </a:r>
            <a:endParaRPr sz="3000" dirty="0">
              <a:latin typeface="Arial"/>
              <a:cs typeface="Arial"/>
            </a:endParaRPr>
          </a:p>
        </p:txBody>
      </p:sp>
      <p:sp>
        <p:nvSpPr>
          <p:cNvPr id="4" name="object 4"/>
          <p:cNvSpPr txBox="1"/>
          <p:nvPr/>
        </p:nvSpPr>
        <p:spPr>
          <a:xfrm>
            <a:off x="3108824" y="2547162"/>
            <a:ext cx="7616825" cy="3183890"/>
          </a:xfrm>
          <a:prstGeom prst="rect">
            <a:avLst/>
          </a:prstGeom>
        </p:spPr>
        <p:txBody>
          <a:bodyPr vert="horz" wrap="square" lIns="0" tIns="12700" rIns="0" bIns="0" rtlCol="0">
            <a:spAutoFit/>
          </a:bodyPr>
          <a:lstStyle/>
          <a:p>
            <a:pPr marL="299085" marR="5080" indent="-287020" algn="just">
              <a:lnSpc>
                <a:spcPct val="120000"/>
              </a:lnSpc>
              <a:spcBef>
                <a:spcPts val="100"/>
              </a:spcBef>
              <a:buChar char="–"/>
              <a:tabLst>
                <a:tab pos="299720" algn="l"/>
              </a:tabLst>
            </a:pPr>
            <a:r>
              <a:rPr sz="2800" spc="-5" dirty="0">
                <a:latin typeface="Arial"/>
                <a:cs typeface="Arial"/>
              </a:rPr>
              <a:t>Kỹ thuật </a:t>
            </a:r>
            <a:r>
              <a:rPr sz="2800" dirty="0">
                <a:latin typeface="Arial"/>
                <a:cs typeface="Arial"/>
              </a:rPr>
              <a:t>này đỏi </a:t>
            </a:r>
            <a:r>
              <a:rPr sz="2800" spc="-5" dirty="0">
                <a:latin typeface="Arial"/>
                <a:cs typeface="Arial"/>
              </a:rPr>
              <a:t>hỏi </a:t>
            </a:r>
            <a:r>
              <a:rPr sz="2800" dirty="0">
                <a:latin typeface="Arial"/>
                <a:cs typeface="Arial"/>
              </a:rPr>
              <a:t>sự hiểu </a:t>
            </a:r>
            <a:r>
              <a:rPr sz="2800" spc="-5" dirty="0">
                <a:latin typeface="Arial"/>
                <a:cs typeface="Arial"/>
              </a:rPr>
              <a:t>biết, </a:t>
            </a:r>
            <a:r>
              <a:rPr sz="2800" dirty="0">
                <a:latin typeface="Arial"/>
                <a:cs typeface="Arial"/>
              </a:rPr>
              <a:t>kỹ năng và  </a:t>
            </a:r>
            <a:r>
              <a:rPr sz="2800" spc="-5" dirty="0">
                <a:latin typeface="Arial"/>
                <a:cs typeface="Arial"/>
              </a:rPr>
              <a:t>kinh nghiệm </a:t>
            </a:r>
            <a:r>
              <a:rPr sz="2800" dirty="0">
                <a:latin typeface="Arial"/>
                <a:cs typeface="Arial"/>
              </a:rPr>
              <a:t>của </a:t>
            </a:r>
            <a:r>
              <a:rPr sz="2800" spc="-5" dirty="0">
                <a:latin typeface="Arial"/>
                <a:cs typeface="Arial"/>
              </a:rPr>
              <a:t>người</a:t>
            </a:r>
            <a:r>
              <a:rPr sz="2800" spc="55" dirty="0">
                <a:latin typeface="Arial"/>
                <a:cs typeface="Arial"/>
              </a:rPr>
              <a:t> </a:t>
            </a:r>
            <a:r>
              <a:rPr sz="2800" dirty="0">
                <a:latin typeface="Arial"/>
                <a:cs typeface="Arial"/>
              </a:rPr>
              <a:t>test.</a:t>
            </a:r>
          </a:p>
          <a:p>
            <a:pPr marL="299085" marR="5080" indent="-287020" algn="just">
              <a:lnSpc>
                <a:spcPct val="120000"/>
              </a:lnSpc>
              <a:spcBef>
                <a:spcPts val="675"/>
              </a:spcBef>
              <a:buChar char="–"/>
              <a:tabLst>
                <a:tab pos="299720" algn="l"/>
              </a:tabLst>
            </a:pPr>
            <a:r>
              <a:rPr sz="2800" spc="-10" dirty="0">
                <a:latin typeface="Arial"/>
                <a:cs typeface="Arial"/>
              </a:rPr>
              <a:t>Dựa </a:t>
            </a:r>
            <a:r>
              <a:rPr sz="2800" dirty="0">
                <a:latin typeface="Arial"/>
                <a:cs typeface="Arial"/>
              </a:rPr>
              <a:t>vào </a:t>
            </a:r>
            <a:r>
              <a:rPr sz="2800" spc="-5" dirty="0">
                <a:latin typeface="Arial"/>
                <a:cs typeface="Arial"/>
              </a:rPr>
              <a:t>những </a:t>
            </a:r>
            <a:r>
              <a:rPr sz="2800" dirty="0">
                <a:latin typeface="Arial"/>
                <a:cs typeface="Arial"/>
              </a:rPr>
              <a:t>kinh </a:t>
            </a:r>
            <a:r>
              <a:rPr sz="2800" spc="-5" dirty="0">
                <a:latin typeface="Arial"/>
                <a:cs typeface="Arial"/>
              </a:rPr>
              <a:t>nghiệm thu </a:t>
            </a:r>
            <a:r>
              <a:rPr sz="2800" dirty="0">
                <a:latin typeface="Arial"/>
                <a:cs typeface="Arial"/>
              </a:rPr>
              <a:t>thập </a:t>
            </a:r>
            <a:r>
              <a:rPr sz="2800" spc="-5" dirty="0">
                <a:latin typeface="Arial"/>
                <a:cs typeface="Arial"/>
              </a:rPr>
              <a:t>được từ  những </a:t>
            </a:r>
            <a:r>
              <a:rPr sz="2800" spc="5" dirty="0">
                <a:latin typeface="Arial"/>
                <a:cs typeface="Arial"/>
              </a:rPr>
              <a:t>hệ </a:t>
            </a:r>
            <a:r>
              <a:rPr sz="2800" spc="-5" dirty="0">
                <a:latin typeface="Arial"/>
                <a:cs typeface="Arial"/>
              </a:rPr>
              <a:t>thống trước </a:t>
            </a:r>
            <a:r>
              <a:rPr sz="2800" dirty="0">
                <a:latin typeface="Arial"/>
                <a:cs typeface="Arial"/>
              </a:rPr>
              <a:t>đó, tester </a:t>
            </a:r>
            <a:r>
              <a:rPr sz="2800" spc="-10" dirty="0">
                <a:latin typeface="Arial"/>
                <a:cs typeface="Arial"/>
              </a:rPr>
              <a:t>có </a:t>
            </a:r>
            <a:r>
              <a:rPr sz="2800" spc="-5" dirty="0">
                <a:latin typeface="Arial"/>
                <a:cs typeface="Arial"/>
              </a:rPr>
              <a:t>thể </a:t>
            </a:r>
            <a:r>
              <a:rPr sz="2800" dirty="0">
                <a:latin typeface="Arial"/>
                <a:cs typeface="Arial"/>
              </a:rPr>
              <a:t>dễ  </a:t>
            </a:r>
            <a:r>
              <a:rPr sz="2800" spc="-5" dirty="0">
                <a:latin typeface="Arial"/>
                <a:cs typeface="Arial"/>
              </a:rPr>
              <a:t>dàng nhìn </a:t>
            </a:r>
            <a:r>
              <a:rPr sz="2800" dirty="0">
                <a:latin typeface="Arial"/>
                <a:cs typeface="Arial"/>
              </a:rPr>
              <a:t>thấy </a:t>
            </a:r>
            <a:r>
              <a:rPr sz="2800" spc="-5" dirty="0">
                <a:latin typeface="Arial"/>
                <a:cs typeface="Arial"/>
              </a:rPr>
              <a:t>được những điểm sai </a:t>
            </a:r>
            <a:r>
              <a:rPr sz="2800" dirty="0">
                <a:latin typeface="Arial"/>
                <a:cs typeface="Arial"/>
              </a:rPr>
              <a:t>trong  </a:t>
            </a:r>
            <a:r>
              <a:rPr sz="2800" spc="-5" dirty="0">
                <a:latin typeface="Arial"/>
                <a:cs typeface="Arial"/>
              </a:rPr>
              <a:t>chương</a:t>
            </a:r>
            <a:r>
              <a:rPr sz="2800" spc="10" dirty="0">
                <a:latin typeface="Arial"/>
                <a:cs typeface="Arial"/>
              </a:rPr>
              <a:t> </a:t>
            </a:r>
            <a:r>
              <a:rPr sz="2800" dirty="0">
                <a:latin typeface="Arial"/>
                <a:cs typeface="Arial"/>
              </a:rPr>
              <a:t>trình.</a:t>
            </a:r>
          </a:p>
        </p:txBody>
      </p:sp>
      <p:sp>
        <p:nvSpPr>
          <p:cNvPr id="14" name="object 14"/>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Các phương </a:t>
            </a:r>
            <a:r>
              <a:rPr b="1" dirty="0">
                <a:latin typeface="Arial"/>
                <a:cs typeface="Arial"/>
              </a:rPr>
              <a:t>pháp </a:t>
            </a:r>
            <a:r>
              <a:rPr spc="-5" dirty="0"/>
              <a:t>kiểm </a:t>
            </a:r>
            <a:r>
              <a:rPr b="1" dirty="0">
                <a:latin typeface="Arial"/>
                <a:cs typeface="Arial"/>
              </a:rPr>
              <a:t>thử</a:t>
            </a:r>
            <a:r>
              <a:rPr spc="-30" dirty="0"/>
              <a:t> </a:t>
            </a:r>
            <a:r>
              <a:rPr b="1" dirty="0">
                <a:latin typeface="Arial"/>
                <a:cs typeface="Arial"/>
              </a:rPr>
              <a:t>(3)</a:t>
            </a:r>
          </a:p>
        </p:txBody>
      </p:sp>
      <p:sp>
        <p:nvSpPr>
          <p:cNvPr id="15" name="object 15"/>
          <p:cNvSpPr txBox="1"/>
          <p:nvPr/>
        </p:nvSpPr>
        <p:spPr>
          <a:xfrm>
            <a:off x="10029191" y="6368110"/>
            <a:ext cx="175895" cy="204351"/>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57BDCC"/>
                </a:solidFill>
                <a:latin typeface="Arial"/>
                <a:cs typeface="Arial"/>
              </a:rPr>
              <a:pPr marL="38100">
                <a:lnSpc>
                  <a:spcPts val="1650"/>
                </a:lnSpc>
              </a:pPr>
              <a:t>220</a:t>
            </a:fld>
            <a:endParaRPr sz="1400">
              <a:latin typeface="Arial"/>
              <a:cs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Tổng </a:t>
            </a:r>
            <a:r>
              <a:rPr spc="-5" dirty="0"/>
              <a:t>quan </a:t>
            </a:r>
            <a:r>
              <a:rPr dirty="0"/>
              <a:t>về kiểm thử hộp</a:t>
            </a:r>
            <a:r>
              <a:rPr spc="-130" dirty="0"/>
              <a:t> </a:t>
            </a:r>
            <a:r>
              <a:rPr spc="-5" dirty="0"/>
              <a:t>đen</a:t>
            </a:r>
          </a:p>
        </p:txBody>
      </p:sp>
      <p:sp>
        <p:nvSpPr>
          <p:cNvPr id="3" name="object 3"/>
          <p:cNvSpPr txBox="1"/>
          <p:nvPr/>
        </p:nvSpPr>
        <p:spPr>
          <a:xfrm>
            <a:off x="2696044" y="1147220"/>
            <a:ext cx="6884034" cy="3744615"/>
          </a:xfrm>
          <a:prstGeom prst="rect">
            <a:avLst/>
          </a:prstGeom>
        </p:spPr>
        <p:txBody>
          <a:bodyPr vert="horz" wrap="square" lIns="0" tIns="12700" rIns="0" bIns="0" rtlCol="0">
            <a:spAutoFit/>
          </a:bodyPr>
          <a:lstStyle/>
          <a:p>
            <a:pPr marL="355600" marR="111125" indent="-342900">
              <a:spcBef>
                <a:spcPts val="100"/>
              </a:spcBef>
              <a:buChar char="•"/>
              <a:tabLst>
                <a:tab pos="354965" algn="l"/>
                <a:tab pos="355600" algn="l"/>
              </a:tabLst>
            </a:pPr>
            <a:r>
              <a:rPr sz="2500" dirty="0">
                <a:latin typeface="Arial"/>
                <a:cs typeface="Arial"/>
              </a:rPr>
              <a:t>Phương </a:t>
            </a:r>
            <a:r>
              <a:rPr sz="2500" spc="-5" dirty="0">
                <a:latin typeface="Arial"/>
                <a:cs typeface="Arial"/>
              </a:rPr>
              <a:t>pháp </a:t>
            </a:r>
            <a:r>
              <a:rPr sz="2500" dirty="0">
                <a:latin typeface="Arial"/>
                <a:cs typeface="Arial"/>
              </a:rPr>
              <a:t>kiểm thử </a:t>
            </a:r>
            <a:r>
              <a:rPr sz="2500" spc="-5" dirty="0">
                <a:latin typeface="Arial"/>
                <a:cs typeface="Arial"/>
              </a:rPr>
              <a:t>hộp đen: </a:t>
            </a:r>
            <a:r>
              <a:rPr sz="2500" dirty="0">
                <a:latin typeface="Arial"/>
                <a:cs typeface="Arial"/>
              </a:rPr>
              <a:t>coi  </a:t>
            </a:r>
            <a:r>
              <a:rPr sz="2500" spc="-5" dirty="0">
                <a:latin typeface="Arial"/>
                <a:cs typeface="Arial"/>
              </a:rPr>
              <a:t>hệ </a:t>
            </a:r>
            <a:r>
              <a:rPr sz="2500" spc="-10" dirty="0">
                <a:latin typeface="Arial"/>
                <a:cs typeface="Arial"/>
              </a:rPr>
              <a:t>thống </a:t>
            </a:r>
            <a:r>
              <a:rPr sz="2500" spc="-5" dirty="0">
                <a:latin typeface="Arial"/>
                <a:cs typeface="Arial"/>
              </a:rPr>
              <a:t>là </a:t>
            </a:r>
            <a:r>
              <a:rPr sz="2500" dirty="0">
                <a:latin typeface="Arial"/>
                <a:cs typeface="Arial"/>
              </a:rPr>
              <a:t>một </a:t>
            </a:r>
            <a:r>
              <a:rPr sz="2500" spc="-5" dirty="0">
                <a:latin typeface="Arial"/>
                <a:cs typeface="Arial"/>
              </a:rPr>
              <a:t>hộp đen, </a:t>
            </a:r>
            <a:r>
              <a:rPr sz="2500" dirty="0">
                <a:latin typeface="Arial"/>
                <a:cs typeface="Arial"/>
              </a:rPr>
              <a:t>không thể  </a:t>
            </a:r>
            <a:r>
              <a:rPr sz="2500" spc="-5" dirty="0">
                <a:latin typeface="Arial"/>
                <a:cs typeface="Arial"/>
              </a:rPr>
              <a:t>thấy được </a:t>
            </a:r>
            <a:r>
              <a:rPr sz="2500" dirty="0">
                <a:latin typeface="Arial"/>
                <a:cs typeface="Arial"/>
              </a:rPr>
              <a:t>cấu </a:t>
            </a:r>
            <a:r>
              <a:rPr sz="2500" spc="-5" dirty="0">
                <a:latin typeface="Arial"/>
                <a:cs typeface="Arial"/>
              </a:rPr>
              <a:t>trúc logic bên trong.  Người làm </a:t>
            </a:r>
            <a:r>
              <a:rPr sz="2500" dirty="0">
                <a:latin typeface="Arial"/>
                <a:cs typeface="Arial"/>
              </a:rPr>
              <a:t>kiểm </a:t>
            </a:r>
            <a:r>
              <a:rPr sz="2500" spc="-10" dirty="0">
                <a:latin typeface="Arial"/>
                <a:cs typeface="Arial"/>
              </a:rPr>
              <a:t>thử </a:t>
            </a:r>
            <a:r>
              <a:rPr sz="2500" dirty="0">
                <a:latin typeface="Arial"/>
                <a:cs typeface="Arial"/>
              </a:rPr>
              <a:t>tập </a:t>
            </a:r>
            <a:r>
              <a:rPr sz="2500" spc="-5" dirty="0">
                <a:latin typeface="Arial"/>
                <a:cs typeface="Arial"/>
              </a:rPr>
              <a:t>trung </a:t>
            </a:r>
            <a:r>
              <a:rPr sz="2500" dirty="0">
                <a:latin typeface="Arial"/>
                <a:cs typeface="Arial"/>
              </a:rPr>
              <a:t>vào</a:t>
            </a:r>
            <a:r>
              <a:rPr sz="2500" spc="-75" dirty="0">
                <a:latin typeface="Arial"/>
                <a:cs typeface="Arial"/>
              </a:rPr>
              <a:t> </a:t>
            </a:r>
            <a:r>
              <a:rPr sz="2500" dirty="0">
                <a:latin typeface="Arial"/>
                <a:cs typeface="Arial"/>
              </a:rPr>
              <a:t>các  yêu cầu chức </a:t>
            </a:r>
            <a:r>
              <a:rPr sz="2500" spc="-5" dirty="0">
                <a:latin typeface="Arial"/>
                <a:cs typeface="Arial"/>
              </a:rPr>
              <a:t>năng </a:t>
            </a:r>
            <a:r>
              <a:rPr sz="2500" dirty="0">
                <a:latin typeface="Arial"/>
                <a:cs typeface="Arial"/>
              </a:rPr>
              <a:t>của </a:t>
            </a:r>
            <a:r>
              <a:rPr sz="2500" spc="-5" dirty="0">
                <a:latin typeface="Arial"/>
                <a:cs typeface="Arial"/>
              </a:rPr>
              <a:t>phần </a:t>
            </a:r>
            <a:r>
              <a:rPr sz="2500" dirty="0">
                <a:latin typeface="Arial"/>
                <a:cs typeface="Arial"/>
              </a:rPr>
              <a:t>mềm  </a:t>
            </a:r>
            <a:r>
              <a:rPr sz="2500" spc="-5" dirty="0">
                <a:latin typeface="Arial"/>
                <a:cs typeface="Arial"/>
              </a:rPr>
              <a:t>dựa trên </a:t>
            </a:r>
            <a:r>
              <a:rPr sz="2500" dirty="0">
                <a:latin typeface="Arial"/>
                <a:cs typeface="Arial"/>
              </a:rPr>
              <a:t>các </a:t>
            </a:r>
            <a:r>
              <a:rPr sz="2500" spc="-5" dirty="0">
                <a:latin typeface="Arial"/>
                <a:cs typeface="Arial"/>
              </a:rPr>
              <a:t>dữ liệu lấy từ đặc</a:t>
            </a:r>
            <a:r>
              <a:rPr sz="2500" spc="-45" dirty="0">
                <a:latin typeface="Arial"/>
                <a:cs typeface="Arial"/>
              </a:rPr>
              <a:t> </a:t>
            </a:r>
            <a:r>
              <a:rPr sz="2500" dirty="0">
                <a:latin typeface="Arial"/>
                <a:cs typeface="Arial"/>
              </a:rPr>
              <a:t>tả</a:t>
            </a:r>
          </a:p>
          <a:p>
            <a:pPr marL="355600" indent="-342900">
              <a:spcBef>
                <a:spcPts val="725"/>
              </a:spcBef>
              <a:buChar char="•"/>
              <a:tabLst>
                <a:tab pos="354965" algn="l"/>
                <a:tab pos="355600" algn="l"/>
              </a:tabLst>
            </a:pPr>
            <a:r>
              <a:rPr sz="2500" spc="-5" dirty="0">
                <a:latin typeface="Arial"/>
                <a:cs typeface="Arial"/>
              </a:rPr>
              <a:t>Đặc</a:t>
            </a:r>
            <a:r>
              <a:rPr sz="2500" spc="-10" dirty="0">
                <a:latin typeface="Arial"/>
                <a:cs typeface="Arial"/>
              </a:rPr>
              <a:t> </a:t>
            </a:r>
            <a:r>
              <a:rPr sz="2500" spc="-5" dirty="0">
                <a:latin typeface="Arial"/>
                <a:cs typeface="Arial"/>
              </a:rPr>
              <a:t>trưng:</a:t>
            </a:r>
            <a:endParaRPr sz="2500" dirty="0">
              <a:latin typeface="Arial"/>
              <a:cs typeface="Arial"/>
            </a:endParaRPr>
          </a:p>
          <a:p>
            <a:pPr marL="756285" marR="601345" lvl="1" indent="-287020">
              <a:spcBef>
                <a:spcPts val="680"/>
              </a:spcBef>
              <a:buFont typeface="Arial"/>
              <a:buChar char="–"/>
              <a:tabLst>
                <a:tab pos="855344" algn="l"/>
                <a:tab pos="855980" algn="l"/>
              </a:tabLst>
            </a:pPr>
            <a:r>
              <a:rPr sz="2500" dirty="0"/>
              <a:t>	</a:t>
            </a:r>
            <a:r>
              <a:rPr sz="2500" spc="-10" dirty="0">
                <a:latin typeface="Arial"/>
                <a:cs typeface="Arial"/>
              </a:rPr>
              <a:t>Nhằm </a:t>
            </a:r>
            <a:r>
              <a:rPr sz="2500" dirty="0">
                <a:latin typeface="Arial"/>
                <a:cs typeface="Arial"/>
              </a:rPr>
              <a:t>thuyết </a:t>
            </a:r>
            <a:r>
              <a:rPr sz="2500" spc="-5" dirty="0">
                <a:latin typeface="Arial"/>
                <a:cs typeface="Arial"/>
              </a:rPr>
              <a:t>minh: các chức năng  phần mềm đủ &amp; vận hành</a:t>
            </a:r>
            <a:r>
              <a:rPr sz="2500" spc="30" dirty="0">
                <a:latin typeface="Arial"/>
                <a:cs typeface="Arial"/>
              </a:rPr>
              <a:t> </a:t>
            </a:r>
            <a:r>
              <a:rPr sz="2500" spc="-5" dirty="0">
                <a:latin typeface="Arial"/>
                <a:cs typeface="Arial"/>
              </a:rPr>
              <a:t>đúng</a:t>
            </a:r>
            <a:endParaRPr sz="2500" dirty="0">
              <a:latin typeface="Arial"/>
              <a:cs typeface="Arial"/>
            </a:endParaRPr>
          </a:p>
          <a:p>
            <a:pPr marL="855344" lvl="1" indent="-386080">
              <a:spcBef>
                <a:spcPts val="675"/>
              </a:spcBef>
              <a:buChar char="–"/>
              <a:tabLst>
                <a:tab pos="855344" algn="l"/>
                <a:tab pos="855980" algn="l"/>
              </a:tabLst>
            </a:pPr>
            <a:r>
              <a:rPr sz="2500" spc="-5" dirty="0">
                <a:latin typeface="Arial"/>
                <a:cs typeface="Arial"/>
              </a:rPr>
              <a:t>Thực hiện các phép thử qua giao</a:t>
            </a:r>
            <a:r>
              <a:rPr sz="2500" spc="25" dirty="0">
                <a:latin typeface="Arial"/>
                <a:cs typeface="Arial"/>
              </a:rPr>
              <a:t> </a:t>
            </a:r>
            <a:r>
              <a:rPr sz="2500" spc="-5" dirty="0">
                <a:latin typeface="Arial"/>
                <a:cs typeface="Arial"/>
              </a:rPr>
              <a:t>diện</a:t>
            </a:r>
            <a:endParaRPr sz="2500" dirty="0">
              <a:latin typeface="Arial"/>
              <a:cs typeface="Arial"/>
            </a:endParaRPr>
          </a:p>
        </p:txBody>
      </p:sp>
      <p:sp>
        <p:nvSpPr>
          <p:cNvPr id="4" name="object 4"/>
          <p:cNvSpPr/>
          <p:nvPr/>
        </p:nvSpPr>
        <p:spPr>
          <a:xfrm>
            <a:off x="9339652" y="2290970"/>
            <a:ext cx="2645283" cy="25146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0058146" y="6366249"/>
            <a:ext cx="146685"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221</a:t>
            </a:fld>
            <a:endParaRPr sz="1000">
              <a:latin typeface="Arial"/>
              <a:cs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Tổng </a:t>
            </a:r>
            <a:r>
              <a:rPr spc="-5" dirty="0"/>
              <a:t>quan </a:t>
            </a:r>
            <a:r>
              <a:rPr dirty="0"/>
              <a:t>về kiểm thử hộp</a:t>
            </a:r>
            <a:r>
              <a:rPr spc="-130" dirty="0"/>
              <a:t> </a:t>
            </a:r>
            <a:r>
              <a:rPr spc="-5" dirty="0"/>
              <a:t>đen</a:t>
            </a:r>
          </a:p>
        </p:txBody>
      </p:sp>
      <p:sp>
        <p:nvSpPr>
          <p:cNvPr id="3" name="object 3"/>
          <p:cNvSpPr txBox="1"/>
          <p:nvPr/>
        </p:nvSpPr>
        <p:spPr>
          <a:xfrm>
            <a:off x="2884889" y="1377741"/>
            <a:ext cx="7892415" cy="3248325"/>
          </a:xfrm>
          <a:prstGeom prst="rect">
            <a:avLst/>
          </a:prstGeom>
        </p:spPr>
        <p:txBody>
          <a:bodyPr vert="horz" wrap="square" lIns="0" tIns="105410" rIns="0" bIns="0" rtlCol="0">
            <a:spAutoFit/>
          </a:bodyPr>
          <a:lstStyle/>
          <a:p>
            <a:pPr marL="355600" indent="-342900">
              <a:spcBef>
                <a:spcPts val="830"/>
              </a:spcBef>
              <a:buChar char="•"/>
              <a:tabLst>
                <a:tab pos="354965" algn="l"/>
                <a:tab pos="355600" algn="l"/>
              </a:tabLst>
            </a:pPr>
            <a:r>
              <a:rPr sz="2500" dirty="0">
                <a:latin typeface="Arial"/>
                <a:cs typeface="Arial"/>
              </a:rPr>
              <a:t>Kiểm thử </a:t>
            </a:r>
            <a:r>
              <a:rPr sz="2500" spc="-5" dirty="0">
                <a:latin typeface="Arial"/>
                <a:cs typeface="Arial"/>
              </a:rPr>
              <a:t>hộp đen nhằm </a:t>
            </a:r>
            <a:r>
              <a:rPr sz="2500" dirty="0">
                <a:latin typeface="Arial"/>
                <a:cs typeface="Arial"/>
              </a:rPr>
              <a:t>tim ra các </a:t>
            </a:r>
            <a:r>
              <a:rPr sz="2500" spc="-5" dirty="0">
                <a:latin typeface="Arial"/>
                <a:cs typeface="Arial"/>
              </a:rPr>
              <a:t>loại</a:t>
            </a:r>
            <a:r>
              <a:rPr sz="2500" spc="-120" dirty="0">
                <a:latin typeface="Arial"/>
                <a:cs typeface="Arial"/>
              </a:rPr>
              <a:t> </a:t>
            </a:r>
            <a:r>
              <a:rPr sz="2500" dirty="0">
                <a:latin typeface="Arial"/>
                <a:cs typeface="Arial"/>
              </a:rPr>
              <a:t>sai:</a:t>
            </a:r>
          </a:p>
          <a:p>
            <a:pPr marL="756285" lvl="1" indent="-287020">
              <a:spcBef>
                <a:spcPts val="680"/>
              </a:spcBef>
              <a:buChar char="–"/>
              <a:tabLst>
                <a:tab pos="756920" algn="l"/>
              </a:tabLst>
            </a:pPr>
            <a:r>
              <a:rPr sz="2500" spc="-10" dirty="0">
                <a:latin typeface="Arial"/>
                <a:cs typeface="Arial"/>
              </a:rPr>
              <a:t>Chức </a:t>
            </a:r>
            <a:r>
              <a:rPr sz="2500" spc="-5" dirty="0">
                <a:latin typeface="Arial"/>
                <a:cs typeface="Arial"/>
              </a:rPr>
              <a:t>năng thiếu hoặc không đúng</a:t>
            </a:r>
            <a:r>
              <a:rPr sz="2500" spc="65" dirty="0">
                <a:latin typeface="Arial"/>
                <a:cs typeface="Arial"/>
              </a:rPr>
              <a:t> </a:t>
            </a:r>
            <a:r>
              <a:rPr sz="2500" spc="-5" dirty="0">
                <a:latin typeface="Arial"/>
                <a:cs typeface="Arial"/>
              </a:rPr>
              <a:t>đắn.</a:t>
            </a:r>
            <a:endParaRPr sz="2500" dirty="0">
              <a:latin typeface="Arial"/>
              <a:cs typeface="Arial"/>
            </a:endParaRPr>
          </a:p>
          <a:p>
            <a:pPr marL="756285" lvl="1" indent="-287020">
              <a:spcBef>
                <a:spcPts val="675"/>
              </a:spcBef>
              <a:buChar char="–"/>
              <a:tabLst>
                <a:tab pos="756920" algn="l"/>
              </a:tabLst>
            </a:pPr>
            <a:r>
              <a:rPr sz="2500" spc="-5" dirty="0">
                <a:latin typeface="Arial"/>
                <a:cs typeface="Arial"/>
              </a:rPr>
              <a:t>Sai về giao</a:t>
            </a:r>
            <a:r>
              <a:rPr sz="2500" spc="15" dirty="0">
                <a:latin typeface="Arial"/>
                <a:cs typeface="Arial"/>
              </a:rPr>
              <a:t> </a:t>
            </a:r>
            <a:r>
              <a:rPr sz="2500" spc="-5" dirty="0">
                <a:latin typeface="Arial"/>
                <a:cs typeface="Arial"/>
              </a:rPr>
              <a:t>diện.</a:t>
            </a:r>
            <a:endParaRPr sz="2500" dirty="0">
              <a:latin typeface="Arial"/>
              <a:cs typeface="Arial"/>
            </a:endParaRPr>
          </a:p>
          <a:p>
            <a:pPr marL="756285" marR="5080" lvl="1" indent="-287020">
              <a:spcBef>
                <a:spcPts val="675"/>
              </a:spcBef>
              <a:buChar char="–"/>
              <a:tabLst>
                <a:tab pos="756920" algn="l"/>
              </a:tabLst>
            </a:pPr>
            <a:r>
              <a:rPr sz="2500" spc="-5" dirty="0">
                <a:latin typeface="Arial"/>
                <a:cs typeface="Arial"/>
              </a:rPr>
              <a:t>Sai trong cấu trúc hoặc trong </a:t>
            </a:r>
            <a:r>
              <a:rPr sz="2500" dirty="0">
                <a:latin typeface="Arial"/>
                <a:cs typeface="Arial"/>
              </a:rPr>
              <a:t>truy </a:t>
            </a:r>
            <a:r>
              <a:rPr sz="2500" spc="-5" dirty="0">
                <a:latin typeface="Arial"/>
                <a:cs typeface="Arial"/>
              </a:rPr>
              <a:t>cập dữ liệu  ngoài.</a:t>
            </a:r>
            <a:endParaRPr sz="2500" dirty="0">
              <a:latin typeface="Arial"/>
              <a:cs typeface="Arial"/>
            </a:endParaRPr>
          </a:p>
          <a:p>
            <a:pPr marL="756285" lvl="1" indent="-287020">
              <a:spcBef>
                <a:spcPts val="675"/>
              </a:spcBef>
              <a:buChar char="–"/>
              <a:tabLst>
                <a:tab pos="756920" algn="l"/>
              </a:tabLst>
            </a:pPr>
            <a:r>
              <a:rPr sz="2500" spc="-5" dirty="0">
                <a:latin typeface="Arial"/>
                <a:cs typeface="Arial"/>
              </a:rPr>
              <a:t>Sai thực thi chức</a:t>
            </a:r>
            <a:r>
              <a:rPr sz="2500" spc="5" dirty="0">
                <a:latin typeface="Arial"/>
                <a:cs typeface="Arial"/>
              </a:rPr>
              <a:t> </a:t>
            </a:r>
            <a:r>
              <a:rPr sz="2500" spc="-5" dirty="0">
                <a:latin typeface="Arial"/>
                <a:cs typeface="Arial"/>
              </a:rPr>
              <a:t>năng.</a:t>
            </a:r>
            <a:endParaRPr sz="2500" dirty="0">
              <a:latin typeface="Arial"/>
              <a:cs typeface="Arial"/>
            </a:endParaRPr>
          </a:p>
          <a:p>
            <a:pPr marL="756285" lvl="1" indent="-287020">
              <a:spcBef>
                <a:spcPts val="670"/>
              </a:spcBef>
              <a:buChar char="–"/>
              <a:tabLst>
                <a:tab pos="756920" algn="l"/>
              </a:tabLst>
            </a:pPr>
            <a:r>
              <a:rPr sz="2500" spc="-5" dirty="0">
                <a:latin typeface="Arial"/>
                <a:cs typeface="Arial"/>
              </a:rPr>
              <a:t>Sai khởi đầu hoặc kết thúc mô</a:t>
            </a:r>
            <a:r>
              <a:rPr sz="2500" spc="40" dirty="0">
                <a:latin typeface="Arial"/>
                <a:cs typeface="Arial"/>
              </a:rPr>
              <a:t> </a:t>
            </a:r>
            <a:r>
              <a:rPr sz="2500" spc="-5" dirty="0">
                <a:latin typeface="Arial"/>
                <a:cs typeface="Arial"/>
              </a:rPr>
              <a:t>đun.</a:t>
            </a:r>
            <a:endParaRPr sz="2500" dirty="0">
              <a:latin typeface="Arial"/>
              <a:cs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9554" y="1345036"/>
            <a:ext cx="8119109" cy="4051750"/>
          </a:xfrm>
          <a:prstGeom prst="rect">
            <a:avLst/>
          </a:prstGeom>
        </p:spPr>
        <p:txBody>
          <a:bodyPr vert="horz" wrap="square" lIns="0" tIns="12065" rIns="0" bIns="0" rtlCol="0">
            <a:spAutoFit/>
          </a:bodyPr>
          <a:lstStyle/>
          <a:p>
            <a:pPr marL="355600" marR="52705" indent="-342900">
              <a:lnSpc>
                <a:spcPct val="120100"/>
              </a:lnSpc>
              <a:spcBef>
                <a:spcPts val="95"/>
              </a:spcBef>
              <a:buChar char="•"/>
              <a:tabLst>
                <a:tab pos="354965" algn="l"/>
                <a:tab pos="355600" algn="l"/>
                <a:tab pos="980440" algn="l"/>
                <a:tab pos="1967864" algn="l"/>
                <a:tab pos="2954020" algn="l"/>
                <a:tab pos="3670300" algn="l"/>
                <a:tab pos="4827270" algn="l"/>
                <a:tab pos="6077585" algn="l"/>
              </a:tabLst>
            </a:pPr>
            <a:r>
              <a:rPr sz="2500" spc="-5" dirty="0">
                <a:latin typeface="Arial"/>
                <a:cs typeface="Arial"/>
              </a:rPr>
              <a:t>K</a:t>
            </a:r>
            <a:r>
              <a:rPr sz="2500" dirty="0">
                <a:latin typeface="Arial"/>
                <a:cs typeface="Arial"/>
              </a:rPr>
              <a:t>ỹ	thuật	</a:t>
            </a:r>
            <a:r>
              <a:rPr sz="2500" spc="-5" dirty="0">
                <a:latin typeface="Arial"/>
                <a:cs typeface="Arial"/>
              </a:rPr>
              <a:t>phâ</a:t>
            </a:r>
            <a:r>
              <a:rPr sz="2500" dirty="0">
                <a:latin typeface="Arial"/>
                <a:cs typeface="Arial"/>
              </a:rPr>
              <a:t>n	</a:t>
            </a:r>
            <a:r>
              <a:rPr sz="2500" spc="-5" dirty="0">
                <a:latin typeface="Arial"/>
                <a:cs typeface="Arial"/>
              </a:rPr>
              <a:t>lớ</a:t>
            </a:r>
            <a:r>
              <a:rPr sz="2500" dirty="0">
                <a:latin typeface="Arial"/>
                <a:cs typeface="Arial"/>
              </a:rPr>
              <a:t>p	t</a:t>
            </a:r>
            <a:r>
              <a:rPr sz="2500" spc="5" dirty="0">
                <a:latin typeface="Arial"/>
                <a:cs typeface="Arial"/>
              </a:rPr>
              <a:t>ư</a:t>
            </a:r>
            <a:r>
              <a:rPr sz="2500" dirty="0">
                <a:latin typeface="Arial"/>
                <a:cs typeface="Arial"/>
              </a:rPr>
              <a:t>ơng	</a:t>
            </a:r>
            <a:r>
              <a:rPr sz="2500" spc="-5" dirty="0">
                <a:latin typeface="Arial"/>
                <a:cs typeface="Arial"/>
              </a:rPr>
              <a:t>đư</a:t>
            </a:r>
            <a:r>
              <a:rPr sz="2500" spc="5" dirty="0">
                <a:latin typeface="Arial"/>
                <a:cs typeface="Arial"/>
              </a:rPr>
              <a:t>ơ</a:t>
            </a:r>
            <a:r>
              <a:rPr sz="2500" spc="-5" dirty="0">
                <a:latin typeface="Arial"/>
                <a:cs typeface="Arial"/>
              </a:rPr>
              <a:t>n</a:t>
            </a:r>
            <a:r>
              <a:rPr sz="2500" dirty="0">
                <a:latin typeface="Arial"/>
                <a:cs typeface="Arial"/>
              </a:rPr>
              <a:t>g	</a:t>
            </a:r>
            <a:r>
              <a:rPr sz="2500" spc="-5" dirty="0">
                <a:latin typeface="Arial"/>
                <a:cs typeface="Arial"/>
              </a:rPr>
              <a:t>(Equival</a:t>
            </a:r>
            <a:r>
              <a:rPr sz="2500" spc="-20" dirty="0">
                <a:latin typeface="Arial"/>
                <a:cs typeface="Arial"/>
              </a:rPr>
              <a:t>e</a:t>
            </a:r>
            <a:r>
              <a:rPr sz="2500" spc="-5" dirty="0">
                <a:latin typeface="Arial"/>
                <a:cs typeface="Arial"/>
              </a:rPr>
              <a:t>nce  Class</a:t>
            </a:r>
            <a:r>
              <a:rPr sz="2500" dirty="0">
                <a:latin typeface="Arial"/>
                <a:cs typeface="Arial"/>
              </a:rPr>
              <a:t> </a:t>
            </a:r>
            <a:r>
              <a:rPr sz="2500" spc="-5" dirty="0">
                <a:latin typeface="Arial"/>
                <a:cs typeface="Arial"/>
              </a:rPr>
              <a:t>Testing)</a:t>
            </a:r>
            <a:endParaRPr sz="2500" dirty="0">
              <a:latin typeface="Arial"/>
              <a:cs typeface="Arial"/>
            </a:endParaRPr>
          </a:p>
          <a:p>
            <a:pPr marL="355600" marR="51435" indent="-342900">
              <a:lnSpc>
                <a:spcPct val="120000"/>
              </a:lnSpc>
              <a:spcBef>
                <a:spcPts val="650"/>
              </a:spcBef>
              <a:buChar char="•"/>
              <a:tabLst>
                <a:tab pos="354965" algn="l"/>
                <a:tab pos="355600" algn="l"/>
                <a:tab pos="942340" algn="l"/>
                <a:tab pos="1890395" algn="l"/>
                <a:tab pos="2689225" algn="l"/>
                <a:tab pos="3466465" algn="l"/>
                <a:tab pos="4109720" algn="l"/>
                <a:tab pos="4582160" algn="l"/>
                <a:tab pos="5415915" algn="l"/>
                <a:tab pos="7183755" algn="l"/>
              </a:tabLst>
            </a:pPr>
            <a:r>
              <a:rPr sz="2500" spc="-5" dirty="0">
                <a:latin typeface="Arial"/>
                <a:cs typeface="Arial"/>
              </a:rPr>
              <a:t>K</a:t>
            </a:r>
            <a:r>
              <a:rPr sz="2500" dirty="0">
                <a:latin typeface="Arial"/>
                <a:cs typeface="Arial"/>
              </a:rPr>
              <a:t>ỹ	thuật	</a:t>
            </a:r>
            <a:r>
              <a:rPr sz="2500" spc="-5" dirty="0">
                <a:latin typeface="Arial"/>
                <a:cs typeface="Arial"/>
              </a:rPr>
              <a:t>dự</a:t>
            </a:r>
            <a:r>
              <a:rPr sz="2500" dirty="0">
                <a:latin typeface="Arial"/>
                <a:cs typeface="Arial"/>
              </a:rPr>
              <a:t>a	trên	</a:t>
            </a:r>
            <a:r>
              <a:rPr sz="2500" spc="-5" dirty="0">
                <a:latin typeface="Arial"/>
                <a:cs typeface="Arial"/>
              </a:rPr>
              <a:t>gi</a:t>
            </a:r>
            <a:r>
              <a:rPr sz="2500" dirty="0">
                <a:latin typeface="Arial"/>
                <a:cs typeface="Arial"/>
              </a:rPr>
              <a:t>á	trị	</a:t>
            </a:r>
            <a:r>
              <a:rPr sz="2500" spc="-15" dirty="0">
                <a:latin typeface="Arial"/>
                <a:cs typeface="Arial"/>
              </a:rPr>
              <a:t>b</a:t>
            </a:r>
            <a:r>
              <a:rPr sz="2500" spc="-5" dirty="0">
                <a:latin typeface="Arial"/>
                <a:cs typeface="Arial"/>
              </a:rPr>
              <a:t>iê</a:t>
            </a:r>
            <a:r>
              <a:rPr sz="2500" dirty="0">
                <a:latin typeface="Arial"/>
                <a:cs typeface="Arial"/>
              </a:rPr>
              <a:t>n	</a:t>
            </a:r>
            <a:r>
              <a:rPr sz="2500" spc="-5" dirty="0">
                <a:latin typeface="Arial"/>
                <a:cs typeface="Arial"/>
              </a:rPr>
              <a:t>(Bou</a:t>
            </a:r>
            <a:r>
              <a:rPr sz="2500" spc="-25" dirty="0">
                <a:latin typeface="Arial"/>
                <a:cs typeface="Arial"/>
              </a:rPr>
              <a:t>n</a:t>
            </a:r>
            <a:r>
              <a:rPr sz="2500" spc="-5" dirty="0">
                <a:latin typeface="Arial"/>
                <a:cs typeface="Arial"/>
              </a:rPr>
              <a:t>dary</a:t>
            </a:r>
            <a:r>
              <a:rPr sz="2500" dirty="0">
                <a:latin typeface="Arial"/>
                <a:cs typeface="Arial"/>
              </a:rPr>
              <a:t>	</a:t>
            </a:r>
            <a:r>
              <a:rPr sz="2500" spc="-5" dirty="0">
                <a:latin typeface="Arial"/>
                <a:cs typeface="Arial"/>
              </a:rPr>
              <a:t>Val</a:t>
            </a:r>
            <a:r>
              <a:rPr sz="2500" spc="-20" dirty="0">
                <a:latin typeface="Arial"/>
                <a:cs typeface="Arial"/>
              </a:rPr>
              <a:t>u</a:t>
            </a:r>
            <a:r>
              <a:rPr sz="2500" spc="-5" dirty="0">
                <a:latin typeface="Arial"/>
                <a:cs typeface="Arial"/>
              </a:rPr>
              <a:t>e  Testing)</a:t>
            </a:r>
            <a:endParaRPr sz="2500" dirty="0">
              <a:latin typeface="Arial"/>
              <a:cs typeface="Arial"/>
            </a:endParaRPr>
          </a:p>
          <a:p>
            <a:pPr marL="355600" marR="51435" indent="-342900">
              <a:lnSpc>
                <a:spcPct val="120000"/>
              </a:lnSpc>
              <a:spcBef>
                <a:spcPts val="650"/>
              </a:spcBef>
              <a:buChar char="•"/>
              <a:tabLst>
                <a:tab pos="354965" algn="l"/>
                <a:tab pos="355600" algn="l"/>
                <a:tab pos="993775" algn="l"/>
                <a:tab pos="1991995" algn="l"/>
                <a:tab pos="2841625" algn="l"/>
                <a:tab pos="3669029" algn="l"/>
                <a:tab pos="4669155" algn="l"/>
                <a:tab pos="5746750" algn="l"/>
                <a:tab pos="6630670" algn="l"/>
              </a:tabLst>
            </a:pPr>
            <a:r>
              <a:rPr sz="2500" spc="-5" dirty="0">
                <a:latin typeface="Arial"/>
                <a:cs typeface="Arial"/>
              </a:rPr>
              <a:t>K</a:t>
            </a:r>
            <a:r>
              <a:rPr sz="2500" dirty="0">
                <a:latin typeface="Arial"/>
                <a:cs typeface="Arial"/>
              </a:rPr>
              <a:t>ỹ	thu</a:t>
            </a:r>
            <a:r>
              <a:rPr sz="2500" spc="-20" dirty="0">
                <a:latin typeface="Arial"/>
                <a:cs typeface="Arial"/>
              </a:rPr>
              <a:t>ậ</a:t>
            </a:r>
            <a:r>
              <a:rPr sz="2500" dirty="0">
                <a:latin typeface="Arial"/>
                <a:cs typeface="Arial"/>
              </a:rPr>
              <a:t>t	</a:t>
            </a:r>
            <a:r>
              <a:rPr sz="2500" spc="-5" dirty="0">
                <a:latin typeface="Arial"/>
                <a:cs typeface="Arial"/>
              </a:rPr>
              <a:t>dự</a:t>
            </a:r>
            <a:r>
              <a:rPr sz="2500" dirty="0">
                <a:latin typeface="Arial"/>
                <a:cs typeface="Arial"/>
              </a:rPr>
              <a:t>a	tr</a:t>
            </a:r>
            <a:r>
              <a:rPr sz="2500" spc="-15" dirty="0">
                <a:latin typeface="Arial"/>
                <a:cs typeface="Arial"/>
              </a:rPr>
              <a:t>ê</a:t>
            </a:r>
            <a:r>
              <a:rPr sz="2500" dirty="0">
                <a:latin typeface="Arial"/>
                <a:cs typeface="Arial"/>
              </a:rPr>
              <a:t>n	</a:t>
            </a:r>
            <a:r>
              <a:rPr sz="2500" spc="-5" dirty="0">
                <a:latin typeface="Arial"/>
                <a:cs typeface="Arial"/>
              </a:rPr>
              <a:t>bản</a:t>
            </a:r>
            <a:r>
              <a:rPr sz="2500" dirty="0">
                <a:latin typeface="Arial"/>
                <a:cs typeface="Arial"/>
              </a:rPr>
              <a:t>g	</a:t>
            </a:r>
            <a:r>
              <a:rPr sz="2500" spc="-5" dirty="0">
                <a:latin typeface="Arial"/>
                <a:cs typeface="Arial"/>
              </a:rPr>
              <a:t>quyế</a:t>
            </a:r>
            <a:r>
              <a:rPr sz="2500" dirty="0">
                <a:latin typeface="Arial"/>
                <a:cs typeface="Arial"/>
              </a:rPr>
              <a:t>t	</a:t>
            </a:r>
            <a:r>
              <a:rPr sz="2500" spc="-5" dirty="0">
                <a:latin typeface="Arial"/>
                <a:cs typeface="Arial"/>
              </a:rPr>
              <a:t>đị</a:t>
            </a:r>
            <a:r>
              <a:rPr sz="2500" spc="-20" dirty="0">
                <a:latin typeface="Arial"/>
                <a:cs typeface="Arial"/>
              </a:rPr>
              <a:t>n</a:t>
            </a:r>
            <a:r>
              <a:rPr sz="2500" dirty="0">
                <a:latin typeface="Arial"/>
                <a:cs typeface="Arial"/>
              </a:rPr>
              <a:t>h	(D</a:t>
            </a:r>
            <a:r>
              <a:rPr sz="2500" spc="-15" dirty="0">
                <a:latin typeface="Arial"/>
                <a:cs typeface="Arial"/>
              </a:rPr>
              <a:t>e</a:t>
            </a:r>
            <a:r>
              <a:rPr sz="2500" dirty="0">
                <a:latin typeface="Arial"/>
                <a:cs typeface="Arial"/>
              </a:rPr>
              <a:t>ci</a:t>
            </a:r>
            <a:r>
              <a:rPr sz="2500" spc="5" dirty="0">
                <a:latin typeface="Arial"/>
                <a:cs typeface="Arial"/>
              </a:rPr>
              <a:t>s</a:t>
            </a:r>
            <a:r>
              <a:rPr sz="2500" spc="-15" dirty="0">
                <a:latin typeface="Arial"/>
                <a:cs typeface="Arial"/>
              </a:rPr>
              <a:t>i</a:t>
            </a:r>
            <a:r>
              <a:rPr sz="2500" dirty="0">
                <a:latin typeface="Arial"/>
                <a:cs typeface="Arial"/>
              </a:rPr>
              <a:t>on  </a:t>
            </a:r>
            <a:r>
              <a:rPr sz="2500" spc="-5" dirty="0">
                <a:latin typeface="Arial"/>
                <a:cs typeface="Arial"/>
              </a:rPr>
              <a:t>Table-Based</a:t>
            </a:r>
            <a:r>
              <a:rPr sz="2500" spc="5" dirty="0">
                <a:latin typeface="Arial"/>
                <a:cs typeface="Arial"/>
              </a:rPr>
              <a:t> </a:t>
            </a:r>
            <a:r>
              <a:rPr sz="2500" dirty="0">
                <a:latin typeface="Arial"/>
                <a:cs typeface="Arial"/>
              </a:rPr>
              <a:t>Testing)</a:t>
            </a:r>
          </a:p>
          <a:p>
            <a:pPr marL="355600" marR="53340" indent="-342900">
              <a:lnSpc>
                <a:spcPct val="120100"/>
              </a:lnSpc>
              <a:spcBef>
                <a:spcPts val="645"/>
              </a:spcBef>
              <a:buChar char="•"/>
              <a:tabLst>
                <a:tab pos="354965" algn="l"/>
                <a:tab pos="355600" algn="l"/>
                <a:tab pos="905510" algn="l"/>
                <a:tab pos="1815464" algn="l"/>
                <a:tab pos="2576195" algn="l"/>
                <a:tab pos="3315335" algn="l"/>
                <a:tab pos="3845560" algn="l"/>
                <a:tab pos="4358005" algn="l"/>
                <a:tab pos="5630545" algn="l"/>
                <a:tab pos="6541134" algn="l"/>
                <a:tab pos="6880859" algn="l"/>
                <a:tab pos="7487284" algn="l"/>
              </a:tabLst>
            </a:pPr>
            <a:r>
              <a:rPr sz="2500" spc="-5" dirty="0">
                <a:latin typeface="Arial"/>
                <a:cs typeface="Arial"/>
              </a:rPr>
              <a:t>K</a:t>
            </a:r>
            <a:r>
              <a:rPr sz="2500" dirty="0">
                <a:latin typeface="Arial"/>
                <a:cs typeface="Arial"/>
              </a:rPr>
              <a:t>ỹ	thu</a:t>
            </a:r>
            <a:r>
              <a:rPr sz="2500" spc="-15" dirty="0">
                <a:latin typeface="Arial"/>
                <a:cs typeface="Arial"/>
              </a:rPr>
              <a:t>ậ</a:t>
            </a:r>
            <a:r>
              <a:rPr sz="2500" dirty="0">
                <a:latin typeface="Arial"/>
                <a:cs typeface="Arial"/>
              </a:rPr>
              <a:t>t	</a:t>
            </a:r>
            <a:r>
              <a:rPr lang="en-US" sz="2500" spc="-5" dirty="0" err="1">
                <a:latin typeface="Arial"/>
                <a:cs typeface="Arial"/>
              </a:rPr>
              <a:t>chuyển</a:t>
            </a:r>
            <a:r>
              <a:rPr lang="en-US" sz="2500" spc="-5" dirty="0">
                <a:latin typeface="Arial"/>
                <a:cs typeface="Arial"/>
              </a:rPr>
              <a:t> </a:t>
            </a:r>
            <a:r>
              <a:rPr lang="en-US" sz="2500" spc="-5" dirty="0" err="1">
                <a:latin typeface="Arial"/>
                <a:cs typeface="Arial"/>
              </a:rPr>
              <a:t>trạng</a:t>
            </a:r>
            <a:r>
              <a:rPr lang="en-US" sz="2500" spc="-5" dirty="0">
                <a:latin typeface="Arial"/>
                <a:cs typeface="Arial"/>
              </a:rPr>
              <a:t> </a:t>
            </a:r>
            <a:r>
              <a:rPr lang="en-US" sz="2500" spc="-5" dirty="0" err="1">
                <a:latin typeface="Arial"/>
                <a:cs typeface="Arial"/>
              </a:rPr>
              <a:t>thái</a:t>
            </a:r>
            <a:endParaRPr sz="2500" dirty="0">
              <a:latin typeface="Arial"/>
              <a:cs typeface="Arial"/>
            </a:endParaRPr>
          </a:p>
          <a:p>
            <a:pPr marL="355600" indent="-342900">
              <a:spcBef>
                <a:spcPts val="1295"/>
              </a:spcBef>
              <a:buChar char="•"/>
              <a:tabLst>
                <a:tab pos="354965" algn="l"/>
                <a:tab pos="355600" algn="l"/>
              </a:tabLst>
            </a:pPr>
            <a:r>
              <a:rPr sz="2500" dirty="0">
                <a:latin typeface="Arial"/>
                <a:cs typeface="Arial"/>
              </a:rPr>
              <a:t>…</a:t>
            </a:r>
          </a:p>
        </p:txBody>
      </p:sp>
      <p:sp>
        <p:nvSpPr>
          <p:cNvPr id="11" name="object 11"/>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Các </a:t>
            </a:r>
            <a:r>
              <a:rPr b="1" dirty="0">
                <a:latin typeface="Arial"/>
                <a:cs typeface="Arial"/>
              </a:rPr>
              <a:t>kỹ thuật </a:t>
            </a:r>
            <a:r>
              <a:rPr spc="-5" dirty="0"/>
              <a:t>kiểm </a:t>
            </a:r>
            <a:r>
              <a:rPr b="1" dirty="0">
                <a:latin typeface="Arial"/>
                <a:cs typeface="Arial"/>
              </a:rPr>
              <a:t>thử </a:t>
            </a:r>
            <a:r>
              <a:rPr spc="-5" dirty="0"/>
              <a:t>hộp</a:t>
            </a:r>
            <a:r>
              <a:rPr spc="-60" dirty="0"/>
              <a:t> </a:t>
            </a:r>
            <a:r>
              <a:rPr b="1" dirty="0">
                <a:latin typeface="Arial"/>
                <a:cs typeface="Arial"/>
              </a:rPr>
              <a:t>đen</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spc="-5" dirty="0"/>
              <a:t>Các kỹ </a:t>
            </a:r>
            <a:r>
              <a:rPr dirty="0"/>
              <a:t>thuật </a:t>
            </a:r>
            <a:r>
              <a:rPr spc="-5" dirty="0"/>
              <a:t>kiểm </a:t>
            </a:r>
            <a:r>
              <a:rPr dirty="0"/>
              <a:t>thử </a:t>
            </a:r>
            <a:r>
              <a:rPr dirty="0" err="1"/>
              <a:t>hộp</a:t>
            </a:r>
            <a:r>
              <a:rPr dirty="0"/>
              <a:t> </a:t>
            </a:r>
            <a:r>
              <a:rPr dirty="0" err="1"/>
              <a:t>đen</a:t>
            </a:r>
            <a:endParaRPr dirty="0"/>
          </a:p>
        </p:txBody>
      </p:sp>
      <p:sp>
        <p:nvSpPr>
          <p:cNvPr id="15" name="object 15"/>
          <p:cNvSpPr txBox="1">
            <a:spLocks noGrp="1"/>
          </p:cNvSpPr>
          <p:nvPr>
            <p:ph sz="quarter" idx="10"/>
          </p:nvPr>
        </p:nvSpPr>
        <p:spPr>
          <a:xfrm>
            <a:off x="2872408" y="1285875"/>
            <a:ext cx="8481391" cy="4513415"/>
          </a:xfrm>
          <a:prstGeom prst="rect">
            <a:avLst/>
          </a:prstGeom>
        </p:spPr>
        <p:txBody>
          <a:bodyPr vert="horz" wrap="square" lIns="0" tIns="12065" rIns="0" bIns="0" rtlCol="0">
            <a:spAutoFit/>
          </a:bodyPr>
          <a:lstStyle/>
          <a:p>
            <a:pPr marL="356235" marR="5715" indent="-342900">
              <a:lnSpc>
                <a:spcPct val="120100"/>
              </a:lnSpc>
              <a:spcBef>
                <a:spcPts val="95"/>
              </a:spcBef>
              <a:buChar char="•"/>
              <a:tabLst>
                <a:tab pos="355600" algn="l"/>
                <a:tab pos="356235" algn="l"/>
                <a:tab pos="981075" algn="l"/>
                <a:tab pos="1968500" algn="l"/>
                <a:tab pos="2954655" algn="l"/>
                <a:tab pos="3670935" algn="l"/>
                <a:tab pos="4827905" algn="l"/>
                <a:tab pos="6078220" algn="l"/>
              </a:tabLst>
            </a:pPr>
            <a:r>
              <a:rPr sz="2500" spc="-5" dirty="0">
                <a:solidFill>
                  <a:schemeClr val="tx1"/>
                </a:solidFill>
              </a:rPr>
              <a:t>K</a:t>
            </a:r>
            <a:r>
              <a:rPr sz="2500" dirty="0">
                <a:solidFill>
                  <a:schemeClr val="tx1"/>
                </a:solidFill>
              </a:rPr>
              <a:t>ỹ	thuật	</a:t>
            </a:r>
            <a:r>
              <a:rPr sz="2500" spc="-5" dirty="0">
                <a:solidFill>
                  <a:schemeClr val="tx1"/>
                </a:solidFill>
              </a:rPr>
              <a:t>phâ</a:t>
            </a:r>
            <a:r>
              <a:rPr sz="2500" dirty="0">
                <a:solidFill>
                  <a:schemeClr val="tx1"/>
                </a:solidFill>
              </a:rPr>
              <a:t>n	</a:t>
            </a:r>
            <a:r>
              <a:rPr sz="2500" spc="-5" dirty="0">
                <a:solidFill>
                  <a:schemeClr val="tx1"/>
                </a:solidFill>
              </a:rPr>
              <a:t>lớ</a:t>
            </a:r>
            <a:r>
              <a:rPr sz="2500" dirty="0">
                <a:solidFill>
                  <a:schemeClr val="tx1"/>
                </a:solidFill>
              </a:rPr>
              <a:t>p	t</a:t>
            </a:r>
            <a:r>
              <a:rPr sz="2500" spc="5" dirty="0">
                <a:solidFill>
                  <a:schemeClr val="tx1"/>
                </a:solidFill>
              </a:rPr>
              <a:t>ư</a:t>
            </a:r>
            <a:r>
              <a:rPr sz="2500" dirty="0">
                <a:solidFill>
                  <a:schemeClr val="tx1"/>
                </a:solidFill>
              </a:rPr>
              <a:t>ơng	</a:t>
            </a:r>
            <a:r>
              <a:rPr sz="2500" spc="-5" dirty="0">
                <a:solidFill>
                  <a:schemeClr val="tx1"/>
                </a:solidFill>
              </a:rPr>
              <a:t>đư</a:t>
            </a:r>
            <a:r>
              <a:rPr sz="2500" spc="5" dirty="0">
                <a:solidFill>
                  <a:schemeClr val="tx1"/>
                </a:solidFill>
              </a:rPr>
              <a:t>ơ</a:t>
            </a:r>
            <a:r>
              <a:rPr sz="2500" spc="-5" dirty="0">
                <a:solidFill>
                  <a:schemeClr val="tx1"/>
                </a:solidFill>
              </a:rPr>
              <a:t>n</a:t>
            </a:r>
            <a:r>
              <a:rPr sz="2500" dirty="0">
                <a:solidFill>
                  <a:schemeClr val="tx1"/>
                </a:solidFill>
              </a:rPr>
              <a:t>g	</a:t>
            </a:r>
            <a:r>
              <a:rPr sz="2500" spc="-5" dirty="0">
                <a:solidFill>
                  <a:schemeClr val="tx1"/>
                </a:solidFill>
              </a:rPr>
              <a:t>(Equival</a:t>
            </a:r>
            <a:r>
              <a:rPr sz="2500" spc="-20" dirty="0">
                <a:solidFill>
                  <a:schemeClr val="tx1"/>
                </a:solidFill>
              </a:rPr>
              <a:t>e</a:t>
            </a:r>
            <a:r>
              <a:rPr sz="2500" spc="-5" dirty="0">
                <a:solidFill>
                  <a:schemeClr val="tx1"/>
                </a:solidFill>
              </a:rPr>
              <a:t>nce  Class</a:t>
            </a:r>
            <a:r>
              <a:rPr sz="2500" dirty="0">
                <a:solidFill>
                  <a:schemeClr val="tx1"/>
                </a:solidFill>
              </a:rPr>
              <a:t> </a:t>
            </a:r>
            <a:r>
              <a:rPr sz="2500" spc="-5" dirty="0">
                <a:solidFill>
                  <a:schemeClr val="tx1"/>
                </a:solidFill>
              </a:rPr>
              <a:t>Testing)</a:t>
            </a:r>
            <a:endParaRPr sz="2500" dirty="0">
              <a:solidFill>
                <a:schemeClr val="tx1"/>
              </a:solidFill>
            </a:endParaRPr>
          </a:p>
          <a:p>
            <a:pPr marL="356235" marR="5080" indent="-342900">
              <a:lnSpc>
                <a:spcPct val="120000"/>
              </a:lnSpc>
              <a:spcBef>
                <a:spcPts val="650"/>
              </a:spcBef>
              <a:buChar char="•"/>
              <a:tabLst>
                <a:tab pos="355600" algn="l"/>
                <a:tab pos="356235" algn="l"/>
                <a:tab pos="942975" algn="l"/>
                <a:tab pos="1891030" algn="l"/>
                <a:tab pos="2689860" algn="l"/>
                <a:tab pos="3467100" algn="l"/>
                <a:tab pos="4110354" algn="l"/>
                <a:tab pos="4582795" algn="l"/>
                <a:tab pos="5416550" algn="l"/>
                <a:tab pos="7184390" algn="l"/>
              </a:tabLst>
            </a:pPr>
            <a:r>
              <a:rPr sz="2500" spc="-5" dirty="0">
                <a:solidFill>
                  <a:schemeClr val="tx1"/>
                </a:solidFill>
              </a:rPr>
              <a:t>K</a:t>
            </a:r>
            <a:r>
              <a:rPr sz="2500" dirty="0">
                <a:solidFill>
                  <a:schemeClr val="tx1"/>
                </a:solidFill>
              </a:rPr>
              <a:t>ỹ	thuật	</a:t>
            </a:r>
            <a:r>
              <a:rPr sz="2500" spc="-5" dirty="0">
                <a:solidFill>
                  <a:schemeClr val="tx1"/>
                </a:solidFill>
              </a:rPr>
              <a:t>dự</a:t>
            </a:r>
            <a:r>
              <a:rPr sz="2500" dirty="0">
                <a:solidFill>
                  <a:schemeClr val="tx1"/>
                </a:solidFill>
              </a:rPr>
              <a:t>a	trên	</a:t>
            </a:r>
            <a:r>
              <a:rPr sz="2500" spc="-5" dirty="0">
                <a:solidFill>
                  <a:schemeClr val="tx1"/>
                </a:solidFill>
              </a:rPr>
              <a:t>gi</a:t>
            </a:r>
            <a:r>
              <a:rPr sz="2500" dirty="0">
                <a:solidFill>
                  <a:schemeClr val="tx1"/>
                </a:solidFill>
              </a:rPr>
              <a:t>á	trị	</a:t>
            </a:r>
            <a:r>
              <a:rPr sz="2500" spc="-15" dirty="0">
                <a:solidFill>
                  <a:schemeClr val="tx1"/>
                </a:solidFill>
              </a:rPr>
              <a:t>b</a:t>
            </a:r>
            <a:r>
              <a:rPr sz="2500" spc="-5" dirty="0">
                <a:solidFill>
                  <a:schemeClr val="tx1"/>
                </a:solidFill>
              </a:rPr>
              <a:t>iê</a:t>
            </a:r>
            <a:r>
              <a:rPr sz="2500" dirty="0">
                <a:solidFill>
                  <a:schemeClr val="tx1"/>
                </a:solidFill>
              </a:rPr>
              <a:t>n	</a:t>
            </a:r>
            <a:r>
              <a:rPr sz="2500" spc="-5" dirty="0">
                <a:solidFill>
                  <a:schemeClr val="tx1"/>
                </a:solidFill>
              </a:rPr>
              <a:t>(Bou</a:t>
            </a:r>
            <a:r>
              <a:rPr sz="2500" spc="-25" dirty="0">
                <a:solidFill>
                  <a:schemeClr val="tx1"/>
                </a:solidFill>
              </a:rPr>
              <a:t>n</a:t>
            </a:r>
            <a:r>
              <a:rPr sz="2500" spc="-5" dirty="0">
                <a:solidFill>
                  <a:schemeClr val="tx1"/>
                </a:solidFill>
              </a:rPr>
              <a:t>dary</a:t>
            </a:r>
            <a:r>
              <a:rPr sz="2500" dirty="0">
                <a:solidFill>
                  <a:schemeClr val="tx1"/>
                </a:solidFill>
              </a:rPr>
              <a:t>	</a:t>
            </a:r>
            <a:r>
              <a:rPr sz="2500" spc="-5" dirty="0">
                <a:solidFill>
                  <a:schemeClr val="tx1"/>
                </a:solidFill>
              </a:rPr>
              <a:t>Val</a:t>
            </a:r>
            <a:r>
              <a:rPr sz="2500" spc="-20" dirty="0">
                <a:solidFill>
                  <a:schemeClr val="tx1"/>
                </a:solidFill>
              </a:rPr>
              <a:t>u</a:t>
            </a:r>
            <a:r>
              <a:rPr sz="2500" spc="-5" dirty="0">
                <a:solidFill>
                  <a:schemeClr val="tx1"/>
                </a:solidFill>
              </a:rPr>
              <a:t>e  Testing)</a:t>
            </a:r>
            <a:endParaRPr sz="2500" dirty="0">
              <a:solidFill>
                <a:schemeClr val="tx1"/>
              </a:solidFill>
            </a:endParaRPr>
          </a:p>
          <a:p>
            <a:pPr marL="356235" marR="5080" indent="-342900">
              <a:lnSpc>
                <a:spcPct val="120000"/>
              </a:lnSpc>
              <a:spcBef>
                <a:spcPts val="650"/>
              </a:spcBef>
              <a:buChar char="•"/>
              <a:tabLst>
                <a:tab pos="355600" algn="l"/>
                <a:tab pos="356235" algn="l"/>
                <a:tab pos="994410" algn="l"/>
                <a:tab pos="1992630" algn="l"/>
                <a:tab pos="2842260" algn="l"/>
                <a:tab pos="3669665" algn="l"/>
                <a:tab pos="4669790" algn="l"/>
                <a:tab pos="5747385" algn="l"/>
                <a:tab pos="6631305" algn="l"/>
              </a:tabLst>
            </a:pPr>
            <a:r>
              <a:rPr sz="2500" spc="-5" dirty="0">
                <a:solidFill>
                  <a:schemeClr val="tx1"/>
                </a:solidFill>
              </a:rPr>
              <a:t>K</a:t>
            </a:r>
            <a:r>
              <a:rPr sz="2500" dirty="0">
                <a:solidFill>
                  <a:schemeClr val="tx1"/>
                </a:solidFill>
              </a:rPr>
              <a:t>ỹ	thu</a:t>
            </a:r>
            <a:r>
              <a:rPr sz="2500" spc="-20" dirty="0">
                <a:solidFill>
                  <a:schemeClr val="tx1"/>
                </a:solidFill>
              </a:rPr>
              <a:t>ậ</a:t>
            </a:r>
            <a:r>
              <a:rPr sz="2500" dirty="0">
                <a:solidFill>
                  <a:schemeClr val="tx1"/>
                </a:solidFill>
              </a:rPr>
              <a:t>t	</a:t>
            </a:r>
            <a:r>
              <a:rPr sz="2500" spc="-5" dirty="0">
                <a:solidFill>
                  <a:schemeClr val="tx1"/>
                </a:solidFill>
              </a:rPr>
              <a:t>dự</a:t>
            </a:r>
            <a:r>
              <a:rPr sz="2500" dirty="0">
                <a:solidFill>
                  <a:schemeClr val="tx1"/>
                </a:solidFill>
              </a:rPr>
              <a:t>a	tr</a:t>
            </a:r>
            <a:r>
              <a:rPr sz="2500" spc="-15" dirty="0">
                <a:solidFill>
                  <a:schemeClr val="tx1"/>
                </a:solidFill>
              </a:rPr>
              <a:t>ê</a:t>
            </a:r>
            <a:r>
              <a:rPr sz="2500" dirty="0">
                <a:solidFill>
                  <a:schemeClr val="tx1"/>
                </a:solidFill>
              </a:rPr>
              <a:t>n	</a:t>
            </a:r>
            <a:r>
              <a:rPr sz="2500" spc="-5" dirty="0">
                <a:solidFill>
                  <a:schemeClr val="tx1"/>
                </a:solidFill>
              </a:rPr>
              <a:t>bản</a:t>
            </a:r>
            <a:r>
              <a:rPr sz="2500" dirty="0">
                <a:solidFill>
                  <a:schemeClr val="tx1"/>
                </a:solidFill>
              </a:rPr>
              <a:t>g	</a:t>
            </a:r>
            <a:r>
              <a:rPr sz="2500" spc="-5" dirty="0">
                <a:solidFill>
                  <a:schemeClr val="tx1"/>
                </a:solidFill>
              </a:rPr>
              <a:t>quyế</a:t>
            </a:r>
            <a:r>
              <a:rPr sz="2500" dirty="0">
                <a:solidFill>
                  <a:schemeClr val="tx1"/>
                </a:solidFill>
              </a:rPr>
              <a:t>t	</a:t>
            </a:r>
            <a:r>
              <a:rPr sz="2500" spc="-5" dirty="0">
                <a:solidFill>
                  <a:schemeClr val="tx1"/>
                </a:solidFill>
              </a:rPr>
              <a:t>đị</a:t>
            </a:r>
            <a:r>
              <a:rPr sz="2500" spc="-20" dirty="0">
                <a:solidFill>
                  <a:schemeClr val="tx1"/>
                </a:solidFill>
              </a:rPr>
              <a:t>n</a:t>
            </a:r>
            <a:r>
              <a:rPr sz="2500" dirty="0">
                <a:solidFill>
                  <a:schemeClr val="tx1"/>
                </a:solidFill>
              </a:rPr>
              <a:t>h	(D</a:t>
            </a:r>
            <a:r>
              <a:rPr sz="2500" spc="-15" dirty="0">
                <a:solidFill>
                  <a:schemeClr val="tx1"/>
                </a:solidFill>
              </a:rPr>
              <a:t>e</a:t>
            </a:r>
            <a:r>
              <a:rPr sz="2500" dirty="0">
                <a:solidFill>
                  <a:schemeClr val="tx1"/>
                </a:solidFill>
              </a:rPr>
              <a:t>ci</a:t>
            </a:r>
            <a:r>
              <a:rPr sz="2500" spc="5" dirty="0">
                <a:solidFill>
                  <a:schemeClr val="tx1"/>
                </a:solidFill>
              </a:rPr>
              <a:t>s</a:t>
            </a:r>
            <a:r>
              <a:rPr sz="2500" spc="-15" dirty="0">
                <a:solidFill>
                  <a:schemeClr val="tx1"/>
                </a:solidFill>
              </a:rPr>
              <a:t>i</a:t>
            </a:r>
            <a:r>
              <a:rPr sz="2500" dirty="0">
                <a:solidFill>
                  <a:schemeClr val="tx1"/>
                </a:solidFill>
              </a:rPr>
              <a:t>on  </a:t>
            </a:r>
            <a:r>
              <a:rPr sz="2500" spc="-5" dirty="0">
                <a:solidFill>
                  <a:schemeClr val="tx1"/>
                </a:solidFill>
              </a:rPr>
              <a:t>Table-Based</a:t>
            </a:r>
            <a:r>
              <a:rPr sz="2500" spc="5" dirty="0">
                <a:solidFill>
                  <a:schemeClr val="tx1"/>
                </a:solidFill>
              </a:rPr>
              <a:t> </a:t>
            </a:r>
            <a:r>
              <a:rPr sz="2500" dirty="0">
                <a:solidFill>
                  <a:schemeClr val="tx1"/>
                </a:solidFill>
              </a:rPr>
              <a:t>Testing)</a:t>
            </a:r>
          </a:p>
          <a:p>
            <a:pPr marL="356235" marR="6350" indent="-342900">
              <a:lnSpc>
                <a:spcPct val="120100"/>
              </a:lnSpc>
              <a:spcBef>
                <a:spcPts val="645"/>
              </a:spcBef>
              <a:buChar char="•"/>
              <a:tabLst>
                <a:tab pos="355600" algn="l"/>
                <a:tab pos="356235" algn="l"/>
                <a:tab pos="906144" algn="l"/>
                <a:tab pos="1816100" algn="l"/>
                <a:tab pos="2576830" algn="l"/>
                <a:tab pos="3315970" algn="l"/>
                <a:tab pos="3846195" algn="l"/>
                <a:tab pos="4358640" algn="l"/>
                <a:tab pos="5631180" algn="l"/>
                <a:tab pos="6541770" algn="l"/>
                <a:tab pos="6881495" algn="l"/>
                <a:tab pos="7487920" algn="l"/>
              </a:tabLst>
            </a:pPr>
            <a:r>
              <a:rPr sz="2500" spc="-5" dirty="0">
                <a:solidFill>
                  <a:schemeClr val="tx1"/>
                </a:solidFill>
              </a:rPr>
              <a:t>K</a:t>
            </a:r>
            <a:r>
              <a:rPr sz="2500" dirty="0">
                <a:solidFill>
                  <a:schemeClr val="tx1"/>
                </a:solidFill>
              </a:rPr>
              <a:t>ỹ	thu</a:t>
            </a:r>
            <a:r>
              <a:rPr sz="2500" spc="-15" dirty="0">
                <a:solidFill>
                  <a:schemeClr val="tx1"/>
                </a:solidFill>
              </a:rPr>
              <a:t>ậ</a:t>
            </a:r>
            <a:r>
              <a:rPr sz="2500" dirty="0">
                <a:solidFill>
                  <a:schemeClr val="tx1"/>
                </a:solidFill>
              </a:rPr>
              <a:t>t	</a:t>
            </a:r>
            <a:r>
              <a:rPr sz="2500" spc="-5" dirty="0">
                <a:solidFill>
                  <a:schemeClr val="tx1"/>
                </a:solidFill>
              </a:rPr>
              <a:t>dự</a:t>
            </a:r>
            <a:r>
              <a:rPr sz="2500" dirty="0">
                <a:solidFill>
                  <a:schemeClr val="tx1"/>
                </a:solidFill>
              </a:rPr>
              <a:t>a	trên	</a:t>
            </a:r>
            <a:r>
              <a:rPr sz="2500" spc="-5" dirty="0">
                <a:solidFill>
                  <a:schemeClr val="tx1"/>
                </a:solidFill>
              </a:rPr>
              <a:t>đ</a:t>
            </a:r>
            <a:r>
              <a:rPr sz="2500" dirty="0">
                <a:solidFill>
                  <a:schemeClr val="tx1"/>
                </a:solidFill>
              </a:rPr>
              <a:t>ồ	thị	</a:t>
            </a:r>
            <a:r>
              <a:rPr sz="2500" spc="-5" dirty="0">
                <a:solidFill>
                  <a:schemeClr val="tx1"/>
                </a:solidFill>
              </a:rPr>
              <a:t>n</a:t>
            </a:r>
            <a:r>
              <a:rPr sz="2500" spc="-15" dirty="0">
                <a:solidFill>
                  <a:schemeClr val="tx1"/>
                </a:solidFill>
              </a:rPr>
              <a:t>g</a:t>
            </a:r>
            <a:r>
              <a:rPr sz="2500" spc="-5" dirty="0">
                <a:solidFill>
                  <a:schemeClr val="tx1"/>
                </a:solidFill>
              </a:rPr>
              <a:t>uyê</a:t>
            </a:r>
            <a:r>
              <a:rPr sz="2500" dirty="0">
                <a:solidFill>
                  <a:schemeClr val="tx1"/>
                </a:solidFill>
              </a:rPr>
              <a:t>n	</a:t>
            </a:r>
            <a:r>
              <a:rPr sz="2500" spc="-5" dirty="0">
                <a:solidFill>
                  <a:schemeClr val="tx1"/>
                </a:solidFill>
              </a:rPr>
              <a:t>nh</a:t>
            </a:r>
            <a:r>
              <a:rPr sz="2500" spc="-20" dirty="0">
                <a:solidFill>
                  <a:schemeClr val="tx1"/>
                </a:solidFill>
              </a:rPr>
              <a:t>â</a:t>
            </a:r>
            <a:r>
              <a:rPr sz="2500" dirty="0">
                <a:solidFill>
                  <a:schemeClr val="tx1"/>
                </a:solidFill>
              </a:rPr>
              <a:t>n	–	kết	</a:t>
            </a:r>
            <a:r>
              <a:rPr sz="2500" spc="-15" dirty="0">
                <a:solidFill>
                  <a:schemeClr val="tx1"/>
                </a:solidFill>
              </a:rPr>
              <a:t>q</a:t>
            </a:r>
            <a:r>
              <a:rPr sz="2500" spc="-5" dirty="0">
                <a:solidFill>
                  <a:schemeClr val="tx1"/>
                </a:solidFill>
              </a:rPr>
              <a:t>uả  </a:t>
            </a:r>
            <a:r>
              <a:rPr sz="2500" dirty="0">
                <a:solidFill>
                  <a:schemeClr val="tx1"/>
                </a:solidFill>
              </a:rPr>
              <a:t>(causes-effects)</a:t>
            </a:r>
          </a:p>
          <a:p>
            <a:pPr marL="356235" indent="-342900">
              <a:lnSpc>
                <a:spcPct val="100000"/>
              </a:lnSpc>
              <a:spcBef>
                <a:spcPts val="1295"/>
              </a:spcBef>
              <a:buChar char="•"/>
              <a:tabLst>
                <a:tab pos="355600" algn="l"/>
                <a:tab pos="356235" algn="l"/>
              </a:tabLst>
            </a:pPr>
            <a:r>
              <a:rPr sz="2500" dirty="0">
                <a:solidFill>
                  <a:schemeClr val="tx1"/>
                </a:solidFill>
              </a:rPr>
              <a:t>…</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lớp tương</a:t>
            </a:r>
            <a:r>
              <a:rPr spc="-160" dirty="0"/>
              <a:t> </a:t>
            </a:r>
            <a:r>
              <a:rPr dirty="0"/>
              <a:t>đương</a:t>
            </a:r>
            <a:endParaRPr/>
          </a:p>
        </p:txBody>
      </p:sp>
      <p:sp>
        <p:nvSpPr>
          <p:cNvPr id="10" name="object 10"/>
          <p:cNvSpPr txBox="1"/>
          <p:nvPr/>
        </p:nvSpPr>
        <p:spPr>
          <a:xfrm>
            <a:off x="2663686" y="1464055"/>
            <a:ext cx="7455673" cy="2733040"/>
          </a:xfrm>
          <a:prstGeom prst="rect">
            <a:avLst/>
          </a:prstGeom>
        </p:spPr>
        <p:txBody>
          <a:bodyPr vert="horz" wrap="square" lIns="0" tIns="12700" rIns="0" bIns="0" rtlCol="0">
            <a:spAutoFit/>
          </a:bodyPr>
          <a:lstStyle/>
          <a:p>
            <a:pPr marL="355600" marR="5080" indent="-342900">
              <a:spcBef>
                <a:spcPts val="100"/>
              </a:spcBef>
              <a:buChar char="•"/>
              <a:tabLst>
                <a:tab pos="354965" algn="l"/>
                <a:tab pos="355600" algn="l"/>
              </a:tabLst>
            </a:pPr>
            <a:r>
              <a:rPr sz="2400" dirty="0">
                <a:latin typeface="Arial"/>
                <a:cs typeface="Arial"/>
              </a:rPr>
              <a:t>Ý </a:t>
            </a:r>
            <a:r>
              <a:rPr sz="2400" spc="-5" dirty="0">
                <a:latin typeface="Arial"/>
                <a:cs typeface="Arial"/>
              </a:rPr>
              <a:t>tưởng: Chia </a:t>
            </a:r>
            <a:r>
              <a:rPr sz="2400" dirty="0">
                <a:latin typeface="Arial"/>
                <a:cs typeface="Arial"/>
              </a:rPr>
              <a:t>miền vào chương trình thành các </a:t>
            </a:r>
            <a:r>
              <a:rPr sz="2400" spc="-5" dirty="0">
                <a:latin typeface="Arial"/>
                <a:cs typeface="Arial"/>
              </a:rPr>
              <a:t>lớp dữ  liệu. Xác định đầu </a:t>
            </a:r>
            <a:r>
              <a:rPr sz="2400" dirty="0">
                <a:latin typeface="Arial"/>
                <a:cs typeface="Arial"/>
              </a:rPr>
              <a:t>vào </a:t>
            </a:r>
            <a:r>
              <a:rPr sz="2400" spc="-5" dirty="0">
                <a:latin typeface="Arial"/>
                <a:cs typeface="Arial"/>
              </a:rPr>
              <a:t>hợp lệ </a:t>
            </a:r>
            <a:r>
              <a:rPr sz="2400" dirty="0">
                <a:latin typeface="Arial"/>
                <a:cs typeface="Arial"/>
              </a:rPr>
              <a:t>và không </a:t>
            </a:r>
            <a:r>
              <a:rPr sz="2400" spc="-5" dirty="0">
                <a:latin typeface="Arial"/>
                <a:cs typeface="Arial"/>
              </a:rPr>
              <a:t>hợp lệ để lập </a:t>
            </a:r>
            <a:r>
              <a:rPr sz="2400" dirty="0">
                <a:latin typeface="Arial"/>
                <a:cs typeface="Arial"/>
              </a:rPr>
              <a:t>các  ca </a:t>
            </a:r>
            <a:r>
              <a:rPr sz="2400" spc="-5" dirty="0">
                <a:latin typeface="Arial"/>
                <a:cs typeface="Arial"/>
              </a:rPr>
              <a:t>kiểm </a:t>
            </a:r>
            <a:r>
              <a:rPr sz="2400" dirty="0">
                <a:latin typeface="Arial"/>
                <a:cs typeface="Arial"/>
              </a:rPr>
              <a:t>thử theo các </a:t>
            </a:r>
            <a:r>
              <a:rPr sz="2400" spc="-5" dirty="0">
                <a:latin typeface="Arial"/>
                <a:cs typeface="Arial"/>
              </a:rPr>
              <a:t>lớp</a:t>
            </a:r>
            <a:r>
              <a:rPr sz="2400" spc="-20" dirty="0">
                <a:latin typeface="Arial"/>
                <a:cs typeface="Arial"/>
              </a:rPr>
              <a:t> </a:t>
            </a:r>
            <a:r>
              <a:rPr sz="2400" spc="-5" dirty="0">
                <a:latin typeface="Arial"/>
                <a:cs typeface="Arial"/>
              </a:rPr>
              <a:t>đó</a:t>
            </a:r>
            <a:endParaRPr sz="2400" dirty="0">
              <a:latin typeface="Arial"/>
              <a:cs typeface="Arial"/>
            </a:endParaRPr>
          </a:p>
          <a:p>
            <a:pPr marL="355600" marR="683260" indent="-342900">
              <a:spcBef>
                <a:spcPts val="575"/>
              </a:spcBef>
              <a:buChar char="•"/>
              <a:tabLst>
                <a:tab pos="354965" algn="l"/>
                <a:tab pos="355600" algn="l"/>
              </a:tabLst>
            </a:pPr>
            <a:r>
              <a:rPr sz="2400" dirty="0">
                <a:latin typeface="Arial"/>
                <a:cs typeface="Arial"/>
              </a:rPr>
              <a:t>Mỗi </a:t>
            </a:r>
            <a:r>
              <a:rPr sz="2400" spc="-5" dirty="0">
                <a:latin typeface="Arial"/>
                <a:cs typeface="Arial"/>
              </a:rPr>
              <a:t>lớp dùng để kiểm </a:t>
            </a:r>
            <a:r>
              <a:rPr sz="2400" dirty="0">
                <a:latin typeface="Arial"/>
                <a:cs typeface="Arial"/>
              </a:rPr>
              <a:t>thử một chức </a:t>
            </a:r>
            <a:r>
              <a:rPr sz="2400" spc="-5" dirty="0">
                <a:latin typeface="Arial"/>
                <a:cs typeface="Arial"/>
              </a:rPr>
              <a:t>năng, gọi là lớp  </a:t>
            </a:r>
            <a:r>
              <a:rPr sz="2400" dirty="0">
                <a:latin typeface="Arial"/>
                <a:cs typeface="Arial"/>
              </a:rPr>
              <a:t>tương</a:t>
            </a:r>
            <a:r>
              <a:rPr sz="2400" spc="-5" dirty="0">
                <a:latin typeface="Arial"/>
                <a:cs typeface="Arial"/>
              </a:rPr>
              <a:t> đương.</a:t>
            </a:r>
            <a:endParaRPr sz="2400" dirty="0">
              <a:latin typeface="Arial"/>
              <a:cs typeface="Arial"/>
            </a:endParaRPr>
          </a:p>
          <a:p>
            <a:pPr marL="355600" marR="617220" indent="-342900">
              <a:spcBef>
                <a:spcPts val="580"/>
              </a:spcBef>
              <a:buChar char="•"/>
              <a:tabLst>
                <a:tab pos="354965" algn="l"/>
                <a:tab pos="355600" algn="l"/>
              </a:tabLst>
            </a:pPr>
            <a:r>
              <a:rPr sz="2400" spc="-5" dirty="0">
                <a:latin typeface="Arial"/>
                <a:cs typeface="Arial"/>
              </a:rPr>
              <a:t>Thay </a:t>
            </a:r>
            <a:r>
              <a:rPr sz="2400" dirty="0">
                <a:latin typeface="Arial"/>
                <a:cs typeface="Arial"/>
              </a:rPr>
              <a:t>vì </a:t>
            </a:r>
            <a:r>
              <a:rPr sz="2400" spc="-5" dirty="0">
                <a:latin typeface="Arial"/>
                <a:cs typeface="Arial"/>
              </a:rPr>
              <a:t>kiểm </a:t>
            </a:r>
            <a:r>
              <a:rPr sz="2400" dirty="0">
                <a:latin typeface="Arial"/>
                <a:cs typeface="Arial"/>
              </a:rPr>
              <a:t>tra tất cả các </a:t>
            </a:r>
            <a:r>
              <a:rPr sz="2400" spc="-5" dirty="0">
                <a:latin typeface="Arial"/>
                <a:cs typeface="Arial"/>
              </a:rPr>
              <a:t>giá </a:t>
            </a:r>
            <a:r>
              <a:rPr sz="2400" dirty="0">
                <a:latin typeface="Arial"/>
                <a:cs typeface="Arial"/>
              </a:rPr>
              <a:t>trị </a:t>
            </a:r>
            <a:r>
              <a:rPr sz="2400" spc="-5" dirty="0">
                <a:latin typeface="Arial"/>
                <a:cs typeface="Arial"/>
              </a:rPr>
              <a:t>đầu </a:t>
            </a:r>
            <a:r>
              <a:rPr sz="2400" dirty="0">
                <a:latin typeface="Arial"/>
                <a:cs typeface="Arial"/>
              </a:rPr>
              <a:t>vào, có thể</a:t>
            </a:r>
            <a:r>
              <a:rPr sz="2400" spc="-70" dirty="0">
                <a:latin typeface="Arial"/>
                <a:cs typeface="Arial"/>
              </a:rPr>
              <a:t> </a:t>
            </a:r>
            <a:r>
              <a:rPr sz="2400" spc="-10" dirty="0">
                <a:latin typeface="Arial"/>
                <a:cs typeface="Arial"/>
              </a:rPr>
              <a:t>lựa  </a:t>
            </a:r>
            <a:r>
              <a:rPr sz="2400" spc="-5" dirty="0">
                <a:latin typeface="Arial"/>
                <a:cs typeface="Arial"/>
              </a:rPr>
              <a:t>chọn </a:t>
            </a:r>
            <a:r>
              <a:rPr sz="2400" dirty="0">
                <a:latin typeface="Arial"/>
                <a:cs typeface="Arial"/>
              </a:rPr>
              <a:t>từ </a:t>
            </a:r>
            <a:r>
              <a:rPr sz="2400" spc="-5" dirty="0">
                <a:latin typeface="Arial"/>
                <a:cs typeface="Arial"/>
              </a:rPr>
              <a:t>đầu </a:t>
            </a:r>
            <a:r>
              <a:rPr sz="2400" dirty="0">
                <a:latin typeface="Arial"/>
                <a:cs typeface="Arial"/>
              </a:rPr>
              <a:t>vào cho </a:t>
            </a:r>
            <a:r>
              <a:rPr sz="2400" spc="-5" dirty="0">
                <a:latin typeface="Arial"/>
                <a:cs typeface="Arial"/>
              </a:rPr>
              <a:t>riêng </a:t>
            </a:r>
            <a:r>
              <a:rPr sz="2400" dirty="0">
                <a:latin typeface="Arial"/>
                <a:cs typeface="Arial"/>
              </a:rPr>
              <a:t>từng</a:t>
            </a:r>
            <a:r>
              <a:rPr sz="2400" spc="-5" dirty="0">
                <a:latin typeface="Arial"/>
                <a:cs typeface="Arial"/>
              </a:rPr>
              <a:t> lớp</a:t>
            </a:r>
            <a:endParaRPr sz="2400" dirty="0">
              <a:latin typeface="Arial"/>
              <a:cs typeface="Arial"/>
            </a:endParaRPr>
          </a:p>
        </p:txBody>
      </p:sp>
      <p:sp>
        <p:nvSpPr>
          <p:cNvPr id="11" name="object 11"/>
          <p:cNvSpPr/>
          <p:nvPr/>
        </p:nvSpPr>
        <p:spPr>
          <a:xfrm>
            <a:off x="9528314" y="2906457"/>
            <a:ext cx="2371725" cy="25812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lớp tương</a:t>
            </a:r>
            <a:r>
              <a:rPr spc="-160" dirty="0"/>
              <a:t> </a:t>
            </a:r>
            <a:r>
              <a:rPr dirty="0"/>
              <a:t>đương</a:t>
            </a:r>
          </a:p>
        </p:txBody>
      </p:sp>
      <p:pic>
        <p:nvPicPr>
          <p:cNvPr id="12" name="Picture 11"/>
          <p:cNvPicPr>
            <a:picLocks noChangeAspect="1"/>
          </p:cNvPicPr>
          <p:nvPr/>
        </p:nvPicPr>
        <p:blipFill>
          <a:blip r:embed="rId2"/>
          <a:stretch>
            <a:fillRect/>
          </a:stretch>
        </p:blipFill>
        <p:spPr>
          <a:xfrm>
            <a:off x="3342132" y="1663148"/>
            <a:ext cx="6400800" cy="3134598"/>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lớp tương</a:t>
            </a:r>
            <a:r>
              <a:rPr spc="-160" dirty="0"/>
              <a:t> </a:t>
            </a:r>
            <a:r>
              <a:rPr dirty="0"/>
              <a:t>đương</a:t>
            </a:r>
            <a:endParaRPr/>
          </a:p>
        </p:txBody>
      </p:sp>
      <p:pic>
        <p:nvPicPr>
          <p:cNvPr id="10" name="Picture 9"/>
          <p:cNvPicPr>
            <a:picLocks noChangeAspect="1"/>
          </p:cNvPicPr>
          <p:nvPr/>
        </p:nvPicPr>
        <p:blipFill>
          <a:blip r:embed="rId2"/>
          <a:stretch>
            <a:fillRect/>
          </a:stretch>
        </p:blipFill>
        <p:spPr>
          <a:xfrm>
            <a:off x="3373141" y="1670515"/>
            <a:ext cx="7487296" cy="4537329"/>
          </a:xfrm>
          <a:prstGeom prst="rect">
            <a:avLst/>
          </a:prstGeom>
        </p:spPr>
      </p:pic>
    </p:spTree>
    <p:extLst>
      <p:ext uri="{BB962C8B-B14F-4D97-AF65-F5344CB8AC3E}">
        <p14:creationId xmlns:p14="http://schemas.microsoft.com/office/powerpoint/2010/main" val="42536708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lớp tương</a:t>
            </a:r>
            <a:r>
              <a:rPr spc="-160" dirty="0"/>
              <a:t> </a:t>
            </a:r>
            <a:r>
              <a:rPr dirty="0"/>
              <a:t>đương</a:t>
            </a:r>
            <a:endParaRPr/>
          </a:p>
        </p:txBody>
      </p:sp>
      <p:pic>
        <p:nvPicPr>
          <p:cNvPr id="12" name="Picture 11"/>
          <p:cNvPicPr>
            <a:picLocks noChangeAspect="1"/>
          </p:cNvPicPr>
          <p:nvPr/>
        </p:nvPicPr>
        <p:blipFill>
          <a:blip r:embed="rId2"/>
          <a:stretch>
            <a:fillRect/>
          </a:stretch>
        </p:blipFill>
        <p:spPr>
          <a:xfrm>
            <a:off x="3303047" y="1719470"/>
            <a:ext cx="7696420" cy="3906078"/>
          </a:xfrm>
          <a:prstGeom prst="rect">
            <a:avLst/>
          </a:prstGeom>
        </p:spPr>
      </p:pic>
    </p:spTree>
    <p:extLst>
      <p:ext uri="{BB962C8B-B14F-4D97-AF65-F5344CB8AC3E}">
        <p14:creationId xmlns:p14="http://schemas.microsoft.com/office/powerpoint/2010/main" val="8435549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lớp tương</a:t>
            </a:r>
            <a:r>
              <a:rPr spc="-160" dirty="0"/>
              <a:t> </a:t>
            </a:r>
            <a:r>
              <a:rPr dirty="0"/>
              <a:t>đương</a:t>
            </a:r>
            <a:endParaRPr/>
          </a:p>
        </p:txBody>
      </p:sp>
      <p:pic>
        <p:nvPicPr>
          <p:cNvPr id="13" name="Picture 12"/>
          <p:cNvPicPr>
            <a:picLocks noChangeAspect="1"/>
          </p:cNvPicPr>
          <p:nvPr/>
        </p:nvPicPr>
        <p:blipFill>
          <a:blip r:embed="rId2"/>
          <a:stretch>
            <a:fillRect/>
          </a:stretch>
        </p:blipFill>
        <p:spPr>
          <a:xfrm>
            <a:off x="3920987" y="1905000"/>
            <a:ext cx="5880034" cy="2461965"/>
          </a:xfrm>
          <a:prstGeom prst="rect">
            <a:avLst/>
          </a:prstGeom>
        </p:spPr>
      </p:pic>
    </p:spTree>
    <p:extLst>
      <p:ext uri="{BB962C8B-B14F-4D97-AF65-F5344CB8AC3E}">
        <p14:creationId xmlns:p14="http://schemas.microsoft.com/office/powerpoint/2010/main" val="3315480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spc="-5" dirty="0"/>
              <a:t>1.1.3 </a:t>
            </a:r>
            <a:r>
              <a:rPr sz="3200" dirty="0"/>
              <a:t>Các </a:t>
            </a:r>
            <a:r>
              <a:rPr sz="3200" spc="-5" dirty="0"/>
              <a:t>nguyên </a:t>
            </a:r>
            <a:r>
              <a:rPr sz="3200" dirty="0"/>
              <a:t>nhân gây </a:t>
            </a:r>
            <a:r>
              <a:rPr sz="3200" spc="-5" dirty="0"/>
              <a:t>ra </a:t>
            </a:r>
            <a:r>
              <a:rPr sz="3200" spc="-114" dirty="0"/>
              <a:t>lỗi </a:t>
            </a:r>
            <a:r>
              <a:rPr sz="3200" spc="-5" dirty="0"/>
              <a:t>phần</a:t>
            </a:r>
            <a:r>
              <a:rPr sz="3200" spc="395" dirty="0"/>
              <a:t> </a:t>
            </a:r>
            <a:r>
              <a:rPr sz="3200" spc="-5" dirty="0"/>
              <a:t>mềm</a:t>
            </a:r>
            <a:endParaRPr sz="3200"/>
          </a:p>
        </p:txBody>
      </p:sp>
      <p:sp>
        <p:nvSpPr>
          <p:cNvPr id="3" name="object 3"/>
          <p:cNvSpPr txBox="1"/>
          <p:nvPr/>
        </p:nvSpPr>
        <p:spPr>
          <a:xfrm>
            <a:off x="3386814" y="1165075"/>
            <a:ext cx="7364730" cy="4995598"/>
          </a:xfrm>
          <a:prstGeom prst="rect">
            <a:avLst/>
          </a:prstGeom>
        </p:spPr>
        <p:txBody>
          <a:bodyPr vert="horz" wrap="square" lIns="0" tIns="85725" rIns="0" bIns="0" rtlCol="0">
            <a:spAutoFit/>
          </a:bodyPr>
          <a:lstStyle/>
          <a:p>
            <a:pPr marL="12700">
              <a:spcBef>
                <a:spcPts val="675"/>
              </a:spcBef>
              <a:tabLst>
                <a:tab pos="354965" algn="l"/>
                <a:tab pos="355600" algn="l"/>
              </a:tabLst>
            </a:pPr>
            <a:r>
              <a:rPr sz="2200" b="1" spc="-5" dirty="0">
                <a:latin typeface="Arial"/>
                <a:cs typeface="Arial"/>
              </a:rPr>
              <a:t>5. </a:t>
            </a:r>
            <a:r>
              <a:rPr sz="2200" b="1" dirty="0">
                <a:latin typeface="Arial"/>
                <a:cs typeface="Arial"/>
              </a:rPr>
              <a:t>Lỗi </a:t>
            </a:r>
            <a:r>
              <a:rPr sz="2200" b="1" spc="-5" dirty="0">
                <a:latin typeface="Arial"/>
                <a:cs typeface="Arial"/>
              </a:rPr>
              <a:t>mã</a:t>
            </a:r>
            <a:r>
              <a:rPr sz="2200" b="1" spc="-10" dirty="0">
                <a:latin typeface="Arial"/>
                <a:cs typeface="Arial"/>
              </a:rPr>
              <a:t> </a:t>
            </a:r>
            <a:r>
              <a:rPr sz="2200" b="1" spc="-5" dirty="0">
                <a:latin typeface="Arial"/>
                <a:cs typeface="Arial"/>
              </a:rPr>
              <a:t>hóa</a:t>
            </a:r>
            <a:endParaRPr sz="2200" dirty="0">
              <a:latin typeface="Arial"/>
              <a:cs typeface="Arial"/>
            </a:endParaRPr>
          </a:p>
          <a:p>
            <a:pPr marL="756285" lvl="1" indent="-287020">
              <a:spcBef>
                <a:spcPts val="575"/>
              </a:spcBef>
              <a:buChar char="–"/>
              <a:tabLst>
                <a:tab pos="756920" algn="l"/>
              </a:tabLst>
            </a:pPr>
            <a:r>
              <a:rPr sz="2200" spc="-5" dirty="0">
                <a:latin typeface="Arial"/>
                <a:cs typeface="Arial"/>
              </a:rPr>
              <a:t>Lỗi</a:t>
            </a:r>
            <a:r>
              <a:rPr sz="2200" dirty="0">
                <a:latin typeface="Arial"/>
                <a:cs typeface="Arial"/>
              </a:rPr>
              <a:t> </a:t>
            </a:r>
            <a:r>
              <a:rPr sz="2200" spc="-5" dirty="0">
                <a:latin typeface="Arial"/>
                <a:cs typeface="Arial"/>
              </a:rPr>
              <a:t>logic</a:t>
            </a:r>
            <a:endParaRPr sz="2200" dirty="0">
              <a:latin typeface="Arial"/>
              <a:cs typeface="Arial"/>
            </a:endParaRPr>
          </a:p>
          <a:p>
            <a:pPr marL="756285" lvl="1" indent="-287020">
              <a:spcBef>
                <a:spcPts val="580"/>
              </a:spcBef>
              <a:buChar char="–"/>
              <a:tabLst>
                <a:tab pos="756920" algn="l"/>
              </a:tabLst>
            </a:pPr>
            <a:r>
              <a:rPr sz="2200" spc="-5" dirty="0">
                <a:latin typeface="Arial"/>
                <a:cs typeface="Arial"/>
              </a:rPr>
              <a:t>Lỗi </a:t>
            </a:r>
            <a:r>
              <a:rPr sz="2200" dirty="0">
                <a:latin typeface="Arial"/>
                <a:cs typeface="Arial"/>
              </a:rPr>
              <a:t>cú</a:t>
            </a:r>
            <a:r>
              <a:rPr sz="2200" spc="10" dirty="0">
                <a:latin typeface="Arial"/>
                <a:cs typeface="Arial"/>
              </a:rPr>
              <a:t> </a:t>
            </a:r>
            <a:r>
              <a:rPr sz="2200" spc="-5" dirty="0">
                <a:latin typeface="Arial"/>
                <a:cs typeface="Arial"/>
              </a:rPr>
              <a:t>pháp</a:t>
            </a:r>
            <a:endParaRPr sz="2200" dirty="0">
              <a:latin typeface="Arial"/>
              <a:cs typeface="Arial"/>
            </a:endParaRPr>
          </a:p>
          <a:p>
            <a:pPr marL="756285" lvl="1" indent="-287020">
              <a:spcBef>
                <a:spcPts val="575"/>
              </a:spcBef>
              <a:buChar char="–"/>
              <a:tabLst>
                <a:tab pos="756920" algn="l"/>
              </a:tabLst>
            </a:pPr>
            <a:r>
              <a:rPr sz="2200" spc="-5" dirty="0">
                <a:latin typeface="Arial"/>
                <a:cs typeface="Arial"/>
              </a:rPr>
              <a:t>Lỗi </a:t>
            </a:r>
            <a:r>
              <a:rPr sz="2200" dirty="0">
                <a:latin typeface="Arial"/>
                <a:cs typeface="Arial"/>
              </a:rPr>
              <a:t>thời </a:t>
            </a:r>
            <a:r>
              <a:rPr sz="2200" spc="-5" dirty="0">
                <a:latin typeface="Arial"/>
                <a:cs typeface="Arial"/>
              </a:rPr>
              <a:t>gian</a:t>
            </a:r>
            <a:r>
              <a:rPr sz="2200" spc="5" dirty="0">
                <a:latin typeface="Arial"/>
                <a:cs typeface="Arial"/>
              </a:rPr>
              <a:t> </a:t>
            </a:r>
            <a:r>
              <a:rPr sz="2200" dirty="0">
                <a:latin typeface="Arial"/>
                <a:cs typeface="Arial"/>
              </a:rPr>
              <a:t>chạy</a:t>
            </a:r>
          </a:p>
          <a:p>
            <a:pPr marL="12700">
              <a:spcBef>
                <a:spcPts val="575"/>
              </a:spcBef>
              <a:tabLst>
                <a:tab pos="354965" algn="l"/>
                <a:tab pos="355600" algn="l"/>
              </a:tabLst>
            </a:pPr>
            <a:r>
              <a:rPr sz="2200" b="1" spc="-5" dirty="0">
                <a:latin typeface="Arial"/>
                <a:cs typeface="Arial"/>
              </a:rPr>
              <a:t>6. Không </a:t>
            </a:r>
            <a:r>
              <a:rPr sz="2200" b="1" dirty="0">
                <a:latin typeface="Arial"/>
                <a:cs typeface="Arial"/>
              </a:rPr>
              <a:t>tuân theo </a:t>
            </a:r>
            <a:r>
              <a:rPr sz="2200" b="1" spc="-5" dirty="0">
                <a:latin typeface="Arial"/>
                <a:cs typeface="Arial"/>
              </a:rPr>
              <a:t>các </a:t>
            </a:r>
            <a:r>
              <a:rPr sz="2200" b="1" dirty="0">
                <a:latin typeface="Arial"/>
                <a:cs typeface="Arial"/>
              </a:rPr>
              <a:t>tài liệu </a:t>
            </a:r>
            <a:r>
              <a:rPr sz="2200" b="1" spc="-5" dirty="0">
                <a:latin typeface="Arial"/>
                <a:cs typeface="Arial"/>
              </a:rPr>
              <a:t>và cấu </a:t>
            </a:r>
            <a:r>
              <a:rPr sz="2200" b="1" dirty="0">
                <a:latin typeface="Arial"/>
                <a:cs typeface="Arial"/>
              </a:rPr>
              <a:t>trúc</a:t>
            </a:r>
            <a:r>
              <a:rPr sz="2200" b="1" spc="-75" dirty="0">
                <a:latin typeface="Arial"/>
                <a:cs typeface="Arial"/>
              </a:rPr>
              <a:t> </a:t>
            </a:r>
            <a:r>
              <a:rPr sz="2200" b="1" spc="-5" dirty="0">
                <a:latin typeface="Arial"/>
                <a:cs typeface="Arial"/>
              </a:rPr>
              <a:t>code</a:t>
            </a:r>
            <a:endParaRPr sz="2200" dirty="0">
              <a:latin typeface="Arial"/>
              <a:cs typeface="Arial"/>
            </a:endParaRPr>
          </a:p>
          <a:p>
            <a:pPr marL="756285" lvl="1" indent="-287020">
              <a:spcBef>
                <a:spcPts val="580"/>
              </a:spcBef>
              <a:buChar char="–"/>
              <a:tabLst>
                <a:tab pos="756920" algn="l"/>
              </a:tabLst>
            </a:pPr>
            <a:r>
              <a:rPr sz="2200" spc="-5" dirty="0">
                <a:latin typeface="Arial"/>
                <a:cs typeface="Arial"/>
              </a:rPr>
              <a:t>Không </a:t>
            </a:r>
            <a:r>
              <a:rPr sz="2200" dirty="0">
                <a:latin typeface="Arial"/>
                <a:cs typeface="Arial"/>
              </a:rPr>
              <a:t>tuân theo các </a:t>
            </a:r>
            <a:r>
              <a:rPr sz="2200" spc="-5" dirty="0">
                <a:latin typeface="Arial"/>
                <a:cs typeface="Arial"/>
              </a:rPr>
              <a:t>chuẩn </a:t>
            </a:r>
            <a:r>
              <a:rPr sz="2200" dirty="0">
                <a:latin typeface="Arial"/>
                <a:cs typeface="Arial"/>
              </a:rPr>
              <a:t>tài </a:t>
            </a:r>
            <a:r>
              <a:rPr sz="2200" spc="-5" dirty="0">
                <a:latin typeface="Arial"/>
                <a:cs typeface="Arial"/>
              </a:rPr>
              <a:t>liệu</a:t>
            </a:r>
            <a:r>
              <a:rPr sz="2200" spc="-20" dirty="0">
                <a:latin typeface="Arial"/>
                <a:cs typeface="Arial"/>
              </a:rPr>
              <a:t> </a:t>
            </a:r>
            <a:r>
              <a:rPr sz="2200" spc="-5" dirty="0">
                <a:latin typeface="Arial"/>
                <a:cs typeface="Arial"/>
              </a:rPr>
              <a:t>(templates…)</a:t>
            </a:r>
            <a:endParaRPr sz="2200" dirty="0">
              <a:latin typeface="Arial"/>
              <a:cs typeface="Arial"/>
            </a:endParaRPr>
          </a:p>
          <a:p>
            <a:pPr marL="756285" lvl="1" indent="-287020">
              <a:spcBef>
                <a:spcPts val="575"/>
              </a:spcBef>
              <a:buChar char="–"/>
              <a:tabLst>
                <a:tab pos="756920" algn="l"/>
              </a:tabLst>
            </a:pPr>
            <a:r>
              <a:rPr sz="2200" spc="-5" dirty="0">
                <a:latin typeface="Arial"/>
                <a:cs typeface="Arial"/>
              </a:rPr>
              <a:t>Không </a:t>
            </a:r>
            <a:r>
              <a:rPr sz="2200" dirty="0">
                <a:latin typeface="Arial"/>
                <a:cs typeface="Arial"/>
              </a:rPr>
              <a:t>tuân </a:t>
            </a:r>
            <a:r>
              <a:rPr sz="2200" spc="-5" dirty="0">
                <a:latin typeface="Arial"/>
                <a:cs typeface="Arial"/>
              </a:rPr>
              <a:t>theo </a:t>
            </a:r>
            <a:r>
              <a:rPr sz="2200" dirty="0">
                <a:latin typeface="Arial"/>
                <a:cs typeface="Arial"/>
              </a:rPr>
              <a:t>các cấu trúc mã</a:t>
            </a:r>
            <a:r>
              <a:rPr sz="2200" spc="-25" dirty="0">
                <a:latin typeface="Arial"/>
                <a:cs typeface="Arial"/>
              </a:rPr>
              <a:t> </a:t>
            </a:r>
            <a:r>
              <a:rPr sz="2200" spc="-5" dirty="0">
                <a:latin typeface="Arial"/>
                <a:cs typeface="Arial"/>
              </a:rPr>
              <a:t>hóa</a:t>
            </a:r>
            <a:endParaRPr sz="2200" dirty="0">
              <a:latin typeface="Arial"/>
              <a:cs typeface="Arial"/>
            </a:endParaRPr>
          </a:p>
          <a:p>
            <a:pPr marL="12700">
              <a:spcBef>
                <a:spcPts val="575"/>
              </a:spcBef>
              <a:tabLst>
                <a:tab pos="354965" algn="l"/>
                <a:tab pos="355600" algn="l"/>
              </a:tabLst>
            </a:pPr>
            <a:r>
              <a:rPr sz="2200" b="1" spc="-5" dirty="0">
                <a:latin typeface="Arial"/>
                <a:cs typeface="Arial"/>
              </a:rPr>
              <a:t>7. Rút ngắn </a:t>
            </a:r>
            <a:r>
              <a:rPr sz="2200" b="1" dirty="0">
                <a:latin typeface="Arial"/>
                <a:cs typeface="Arial"/>
              </a:rPr>
              <a:t>quá trình </a:t>
            </a:r>
            <a:r>
              <a:rPr sz="2200" b="1" spc="-5" dirty="0">
                <a:latin typeface="Arial"/>
                <a:cs typeface="Arial"/>
              </a:rPr>
              <a:t>kiểm </a:t>
            </a:r>
            <a:r>
              <a:rPr sz="2200" b="1" dirty="0">
                <a:latin typeface="Arial"/>
                <a:cs typeface="Arial"/>
              </a:rPr>
              <a:t>thử </a:t>
            </a:r>
            <a:r>
              <a:rPr sz="2200" b="1" spc="-5" dirty="0">
                <a:latin typeface="Arial"/>
                <a:cs typeface="Arial"/>
              </a:rPr>
              <a:t>phần</a:t>
            </a:r>
            <a:r>
              <a:rPr sz="2200" b="1" spc="-80" dirty="0">
                <a:latin typeface="Arial"/>
                <a:cs typeface="Arial"/>
              </a:rPr>
              <a:t> </a:t>
            </a:r>
            <a:r>
              <a:rPr sz="2200" b="1" spc="-5" dirty="0">
                <a:latin typeface="Arial"/>
                <a:cs typeface="Arial"/>
              </a:rPr>
              <a:t>mềm</a:t>
            </a:r>
            <a:endParaRPr sz="2200" dirty="0">
              <a:latin typeface="Arial"/>
              <a:cs typeface="Arial"/>
            </a:endParaRPr>
          </a:p>
          <a:p>
            <a:pPr marL="756285" lvl="1" indent="-287020">
              <a:spcBef>
                <a:spcPts val="580"/>
              </a:spcBef>
              <a:buChar char="–"/>
              <a:tabLst>
                <a:tab pos="756920" algn="l"/>
              </a:tabLst>
            </a:pPr>
            <a:r>
              <a:rPr sz="2200" spc="-5" dirty="0">
                <a:latin typeface="Arial"/>
                <a:cs typeface="Arial"/>
              </a:rPr>
              <a:t>Do áp lực </a:t>
            </a:r>
            <a:r>
              <a:rPr sz="2200" dirty="0">
                <a:latin typeface="Arial"/>
                <a:cs typeface="Arial"/>
              </a:rPr>
              <a:t>về </a:t>
            </a:r>
            <a:r>
              <a:rPr sz="2200" spc="-5" dirty="0">
                <a:latin typeface="Arial"/>
                <a:cs typeface="Arial"/>
              </a:rPr>
              <a:t>thời gian, </a:t>
            </a:r>
            <a:r>
              <a:rPr sz="2200" dirty="0">
                <a:latin typeface="Arial"/>
                <a:cs typeface="Arial"/>
              </a:rPr>
              <a:t>tiến </a:t>
            </a:r>
            <a:r>
              <a:rPr sz="2200" spc="-5" dirty="0">
                <a:latin typeface="Arial"/>
                <a:cs typeface="Arial"/>
              </a:rPr>
              <a:t>độ hoàn </a:t>
            </a:r>
            <a:r>
              <a:rPr sz="2200" dirty="0">
                <a:latin typeface="Arial"/>
                <a:cs typeface="Arial"/>
              </a:rPr>
              <a:t>thành </a:t>
            </a:r>
            <a:r>
              <a:rPr sz="2200" spc="-5" dirty="0">
                <a:latin typeface="Arial"/>
                <a:cs typeface="Arial"/>
              </a:rPr>
              <a:t>dự</a:t>
            </a:r>
            <a:r>
              <a:rPr sz="2200" dirty="0">
                <a:latin typeface="Arial"/>
                <a:cs typeface="Arial"/>
              </a:rPr>
              <a:t> </a:t>
            </a:r>
            <a:r>
              <a:rPr sz="2200" spc="-5" dirty="0">
                <a:latin typeface="Arial"/>
                <a:cs typeface="Arial"/>
              </a:rPr>
              <a:t>án</a:t>
            </a:r>
            <a:endParaRPr sz="2200" dirty="0">
              <a:latin typeface="Arial"/>
              <a:cs typeface="Arial"/>
            </a:endParaRPr>
          </a:p>
          <a:p>
            <a:pPr marL="756285" lvl="1" indent="-287020">
              <a:spcBef>
                <a:spcPts val="575"/>
              </a:spcBef>
              <a:buChar char="–"/>
              <a:tabLst>
                <a:tab pos="756920" algn="l"/>
              </a:tabLst>
            </a:pPr>
            <a:r>
              <a:rPr sz="2200" spc="-5" dirty="0">
                <a:latin typeface="Arial"/>
                <a:cs typeface="Arial"/>
              </a:rPr>
              <a:t>Lập </a:t>
            </a:r>
            <a:r>
              <a:rPr sz="2200" dirty="0">
                <a:latin typeface="Arial"/>
                <a:cs typeface="Arial"/>
              </a:rPr>
              <a:t>kế </a:t>
            </a:r>
            <a:r>
              <a:rPr sz="2200" spc="-5" dirty="0">
                <a:latin typeface="Arial"/>
                <a:cs typeface="Arial"/>
              </a:rPr>
              <a:t>hoạch </a:t>
            </a:r>
            <a:r>
              <a:rPr sz="2200" dirty="0">
                <a:latin typeface="Arial"/>
                <a:cs typeface="Arial"/>
              </a:rPr>
              <a:t>kiểm thử </a:t>
            </a:r>
            <a:r>
              <a:rPr sz="2200" spc="-5" dirty="0">
                <a:latin typeface="Arial"/>
                <a:cs typeface="Arial"/>
              </a:rPr>
              <a:t>không đầy</a:t>
            </a:r>
            <a:r>
              <a:rPr sz="2200" spc="30" dirty="0">
                <a:latin typeface="Arial"/>
                <a:cs typeface="Arial"/>
              </a:rPr>
              <a:t> </a:t>
            </a:r>
            <a:r>
              <a:rPr sz="2200" spc="-5" dirty="0">
                <a:latin typeface="Arial"/>
                <a:cs typeface="Arial"/>
              </a:rPr>
              <a:t>đủ</a:t>
            </a:r>
            <a:endParaRPr sz="2200" dirty="0">
              <a:latin typeface="Arial"/>
              <a:cs typeface="Arial"/>
            </a:endParaRPr>
          </a:p>
          <a:p>
            <a:pPr marL="756285" lvl="1" indent="-287020">
              <a:spcBef>
                <a:spcPts val="575"/>
              </a:spcBef>
              <a:buChar char="–"/>
              <a:tabLst>
                <a:tab pos="756920" algn="l"/>
              </a:tabLst>
            </a:pPr>
            <a:r>
              <a:rPr sz="2200" spc="-5" dirty="0">
                <a:latin typeface="Arial"/>
                <a:cs typeface="Arial"/>
              </a:rPr>
              <a:t>Không báo </a:t>
            </a:r>
            <a:r>
              <a:rPr sz="2200" dirty="0">
                <a:latin typeface="Arial"/>
                <a:cs typeface="Arial"/>
              </a:rPr>
              <a:t>cáo </a:t>
            </a:r>
            <a:r>
              <a:rPr sz="2200" spc="-5" dirty="0">
                <a:latin typeface="Arial"/>
                <a:cs typeface="Arial"/>
              </a:rPr>
              <a:t>đầy đủ </a:t>
            </a:r>
            <a:r>
              <a:rPr sz="2200" dirty="0">
                <a:latin typeface="Arial"/>
                <a:cs typeface="Arial"/>
              </a:rPr>
              <a:t>các</a:t>
            </a:r>
            <a:r>
              <a:rPr sz="2200" spc="5" dirty="0">
                <a:latin typeface="Arial"/>
                <a:cs typeface="Arial"/>
              </a:rPr>
              <a:t> </a:t>
            </a:r>
            <a:r>
              <a:rPr sz="2200" spc="-5" dirty="0">
                <a:latin typeface="Arial"/>
                <a:cs typeface="Arial"/>
              </a:rPr>
              <a:t>lỗi</a:t>
            </a:r>
            <a:endParaRPr sz="2200" dirty="0">
              <a:latin typeface="Arial"/>
              <a:cs typeface="Arial"/>
            </a:endParaRPr>
          </a:p>
          <a:p>
            <a:pPr marL="756285" lvl="1" indent="-287020">
              <a:spcBef>
                <a:spcPts val="580"/>
              </a:spcBef>
              <a:buChar char="–"/>
              <a:tabLst>
                <a:tab pos="756920" algn="l"/>
              </a:tabLst>
            </a:pPr>
            <a:r>
              <a:rPr sz="2200" dirty="0">
                <a:latin typeface="Arial"/>
                <a:cs typeface="Arial"/>
              </a:rPr>
              <a:t>Báo cáo </a:t>
            </a:r>
            <a:r>
              <a:rPr sz="2200" spc="-5" dirty="0">
                <a:latin typeface="Arial"/>
                <a:cs typeface="Arial"/>
              </a:rPr>
              <a:t>không </a:t>
            </a:r>
            <a:r>
              <a:rPr sz="2200" dirty="0">
                <a:latin typeface="Arial"/>
                <a:cs typeface="Arial"/>
              </a:rPr>
              <a:t>chính </a:t>
            </a:r>
            <a:r>
              <a:rPr sz="2200" spc="-10" dirty="0">
                <a:latin typeface="Arial"/>
                <a:cs typeface="Arial"/>
              </a:rPr>
              <a:t>xác</a:t>
            </a:r>
            <a:r>
              <a:rPr sz="2200" spc="15" dirty="0">
                <a:latin typeface="Arial"/>
                <a:cs typeface="Arial"/>
              </a:rPr>
              <a:t> </a:t>
            </a:r>
            <a:r>
              <a:rPr sz="2200" spc="-5" dirty="0">
                <a:latin typeface="Arial"/>
                <a:cs typeface="Arial"/>
              </a:rPr>
              <a:t>lỗi</a:t>
            </a:r>
            <a:endParaRPr sz="2200" dirty="0">
              <a:latin typeface="Arial"/>
              <a:cs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lớp tương</a:t>
            </a:r>
            <a:r>
              <a:rPr spc="-160" dirty="0"/>
              <a:t> </a:t>
            </a:r>
            <a:r>
              <a:rPr dirty="0"/>
              <a:t>đương</a:t>
            </a:r>
            <a:endParaRPr/>
          </a:p>
        </p:txBody>
      </p:sp>
      <p:pic>
        <p:nvPicPr>
          <p:cNvPr id="14" name="Picture 13"/>
          <p:cNvPicPr>
            <a:picLocks noChangeAspect="1"/>
          </p:cNvPicPr>
          <p:nvPr/>
        </p:nvPicPr>
        <p:blipFill>
          <a:blip r:embed="rId2"/>
          <a:stretch>
            <a:fillRect/>
          </a:stretch>
        </p:blipFill>
        <p:spPr>
          <a:xfrm>
            <a:off x="4319755" y="1924879"/>
            <a:ext cx="5348605" cy="3243469"/>
          </a:xfrm>
          <a:prstGeom prst="rect">
            <a:avLst/>
          </a:prstGeom>
        </p:spPr>
      </p:pic>
    </p:spTree>
    <p:extLst>
      <p:ext uri="{BB962C8B-B14F-4D97-AF65-F5344CB8AC3E}">
        <p14:creationId xmlns:p14="http://schemas.microsoft.com/office/powerpoint/2010/main" val="413705850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lớp tương</a:t>
            </a:r>
            <a:r>
              <a:rPr spc="-160" dirty="0"/>
              <a:t> </a:t>
            </a:r>
            <a:r>
              <a:rPr dirty="0"/>
              <a:t>đương</a:t>
            </a:r>
            <a:endParaRPr/>
          </a:p>
        </p:txBody>
      </p:sp>
      <p:pic>
        <p:nvPicPr>
          <p:cNvPr id="10" name="Picture 9"/>
          <p:cNvPicPr>
            <a:picLocks noChangeAspect="1"/>
          </p:cNvPicPr>
          <p:nvPr/>
        </p:nvPicPr>
        <p:blipFill>
          <a:blip r:embed="rId2"/>
          <a:stretch>
            <a:fillRect/>
          </a:stretch>
        </p:blipFill>
        <p:spPr>
          <a:xfrm>
            <a:off x="3313053" y="1262270"/>
            <a:ext cx="7605081" cy="4651513"/>
          </a:xfrm>
          <a:prstGeom prst="rect">
            <a:avLst/>
          </a:prstGeom>
        </p:spPr>
      </p:pic>
    </p:spTree>
    <p:extLst>
      <p:ext uri="{BB962C8B-B14F-4D97-AF65-F5344CB8AC3E}">
        <p14:creationId xmlns:p14="http://schemas.microsoft.com/office/powerpoint/2010/main" val="35697191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lớp tương</a:t>
            </a:r>
            <a:r>
              <a:rPr spc="-160" dirty="0"/>
              <a:t> </a:t>
            </a:r>
            <a:r>
              <a:rPr dirty="0"/>
              <a:t>đương</a:t>
            </a:r>
            <a:endParaRPr/>
          </a:p>
        </p:txBody>
      </p:sp>
      <p:pic>
        <p:nvPicPr>
          <p:cNvPr id="12" name="Picture 11"/>
          <p:cNvPicPr>
            <a:picLocks noChangeAspect="1"/>
          </p:cNvPicPr>
          <p:nvPr/>
        </p:nvPicPr>
        <p:blipFill>
          <a:blip r:embed="rId2"/>
          <a:stretch>
            <a:fillRect/>
          </a:stretch>
        </p:blipFill>
        <p:spPr>
          <a:xfrm>
            <a:off x="2993719" y="1479907"/>
            <a:ext cx="7976099" cy="4973145"/>
          </a:xfrm>
          <a:prstGeom prst="rect">
            <a:avLst/>
          </a:prstGeom>
        </p:spPr>
      </p:pic>
    </p:spTree>
    <p:extLst>
      <p:ext uri="{BB962C8B-B14F-4D97-AF65-F5344CB8AC3E}">
        <p14:creationId xmlns:p14="http://schemas.microsoft.com/office/powerpoint/2010/main" val="38682196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tích </a:t>
            </a:r>
            <a:r>
              <a:rPr spc="-5" dirty="0"/>
              <a:t>giá </a:t>
            </a:r>
            <a:r>
              <a:rPr dirty="0"/>
              <a:t>trị</a:t>
            </a:r>
            <a:r>
              <a:rPr spc="-140" dirty="0"/>
              <a:t> </a:t>
            </a:r>
            <a:r>
              <a:rPr spc="-5" dirty="0"/>
              <a:t>biên</a:t>
            </a:r>
            <a:endParaRPr dirty="0"/>
          </a:p>
        </p:txBody>
      </p:sp>
      <p:sp>
        <p:nvSpPr>
          <p:cNvPr id="11" name="object 11"/>
          <p:cNvSpPr txBox="1"/>
          <p:nvPr/>
        </p:nvSpPr>
        <p:spPr>
          <a:xfrm>
            <a:off x="2799588" y="1267332"/>
            <a:ext cx="8072755" cy="4490268"/>
          </a:xfrm>
          <a:prstGeom prst="rect">
            <a:avLst/>
          </a:prstGeom>
        </p:spPr>
        <p:txBody>
          <a:bodyPr vert="horz" wrap="square" lIns="0" tIns="183515" rIns="0" bIns="0" rtlCol="0">
            <a:spAutoFit/>
          </a:bodyPr>
          <a:lstStyle/>
          <a:p>
            <a:pPr marL="355600" indent="-342900" algn="just">
              <a:spcBef>
                <a:spcPts val="1445"/>
              </a:spcBef>
              <a:buChar char="•"/>
              <a:tabLst>
                <a:tab pos="355600" algn="l"/>
              </a:tabLst>
            </a:pPr>
            <a:r>
              <a:rPr sz="2500" spc="-5" dirty="0">
                <a:solidFill>
                  <a:srgbClr val="0000FF"/>
                </a:solidFill>
                <a:latin typeface="Arial"/>
                <a:cs typeface="Arial"/>
              </a:rPr>
              <a:t>Phân tích giá trị biên - </a:t>
            </a:r>
            <a:r>
              <a:rPr sz="2500" dirty="0">
                <a:solidFill>
                  <a:srgbClr val="FF0303"/>
                </a:solidFill>
                <a:latin typeface="Arial"/>
                <a:cs typeface="Arial"/>
              </a:rPr>
              <a:t>B</a:t>
            </a:r>
            <a:r>
              <a:rPr sz="2500" dirty="0">
                <a:solidFill>
                  <a:srgbClr val="0000FF"/>
                </a:solidFill>
                <a:latin typeface="Arial"/>
                <a:cs typeface="Arial"/>
              </a:rPr>
              <a:t>oundary </a:t>
            </a:r>
            <a:r>
              <a:rPr sz="2500" spc="-5" dirty="0">
                <a:solidFill>
                  <a:srgbClr val="FF0303"/>
                </a:solidFill>
                <a:latin typeface="Arial"/>
                <a:cs typeface="Arial"/>
              </a:rPr>
              <a:t>V</a:t>
            </a:r>
            <a:r>
              <a:rPr sz="2500" spc="-5" dirty="0">
                <a:solidFill>
                  <a:srgbClr val="0000FF"/>
                </a:solidFill>
                <a:latin typeface="Arial"/>
                <a:cs typeface="Arial"/>
              </a:rPr>
              <a:t>alue</a:t>
            </a:r>
            <a:r>
              <a:rPr sz="2500" spc="120" dirty="0">
                <a:solidFill>
                  <a:srgbClr val="0000FF"/>
                </a:solidFill>
                <a:latin typeface="Arial"/>
                <a:cs typeface="Arial"/>
              </a:rPr>
              <a:t> </a:t>
            </a:r>
            <a:r>
              <a:rPr sz="2500" spc="-5" dirty="0">
                <a:solidFill>
                  <a:srgbClr val="FF0303"/>
                </a:solidFill>
                <a:latin typeface="Arial"/>
                <a:cs typeface="Arial"/>
              </a:rPr>
              <a:t>A</a:t>
            </a:r>
            <a:r>
              <a:rPr sz="2500" spc="-5" dirty="0">
                <a:solidFill>
                  <a:srgbClr val="0000FF"/>
                </a:solidFill>
                <a:latin typeface="Arial"/>
                <a:cs typeface="Arial"/>
              </a:rPr>
              <a:t>nalysis</a:t>
            </a:r>
            <a:endParaRPr sz="2500" dirty="0">
              <a:latin typeface="Arial"/>
              <a:cs typeface="Arial"/>
            </a:endParaRPr>
          </a:p>
          <a:p>
            <a:pPr marL="355600" marR="6985" indent="-342900" algn="just">
              <a:lnSpc>
                <a:spcPct val="120000"/>
              </a:lnSpc>
              <a:spcBef>
                <a:spcPts val="675"/>
              </a:spcBef>
              <a:buChar char="•"/>
              <a:tabLst>
                <a:tab pos="355600" algn="l"/>
              </a:tabLst>
            </a:pPr>
            <a:r>
              <a:rPr sz="2500" dirty="0">
                <a:latin typeface="Arial"/>
                <a:cs typeface="Arial"/>
              </a:rPr>
              <a:t>Thường </a:t>
            </a:r>
            <a:r>
              <a:rPr sz="2500" spc="-5" dirty="0">
                <a:latin typeface="Arial"/>
                <a:cs typeface="Arial"/>
              </a:rPr>
              <a:t>được </a:t>
            </a:r>
            <a:r>
              <a:rPr sz="2500" dirty="0">
                <a:latin typeface="Arial"/>
                <a:cs typeface="Arial"/>
              </a:rPr>
              <a:t>áp dụng đối </a:t>
            </a:r>
            <a:r>
              <a:rPr sz="2500" spc="-5" dirty="0">
                <a:latin typeface="Arial"/>
                <a:cs typeface="Arial"/>
              </a:rPr>
              <a:t>với </a:t>
            </a:r>
            <a:r>
              <a:rPr sz="2500" dirty="0">
                <a:latin typeface="Arial"/>
                <a:cs typeface="Arial"/>
              </a:rPr>
              <a:t>các đối số </a:t>
            </a:r>
            <a:r>
              <a:rPr sz="2500" spc="-5" dirty="0">
                <a:latin typeface="Arial"/>
                <a:cs typeface="Arial"/>
              </a:rPr>
              <a:t>của  một phương</a:t>
            </a:r>
            <a:r>
              <a:rPr sz="2500" spc="40" dirty="0">
                <a:latin typeface="Arial"/>
                <a:cs typeface="Arial"/>
              </a:rPr>
              <a:t> </a:t>
            </a:r>
            <a:r>
              <a:rPr sz="2500" spc="-5" dirty="0">
                <a:latin typeface="Arial"/>
                <a:cs typeface="Arial"/>
              </a:rPr>
              <a:t>thức</a:t>
            </a:r>
            <a:endParaRPr sz="2500" dirty="0">
              <a:latin typeface="Arial"/>
              <a:cs typeface="Arial"/>
            </a:endParaRPr>
          </a:p>
          <a:p>
            <a:pPr marL="355600" marR="6350" indent="-342900" algn="just">
              <a:lnSpc>
                <a:spcPct val="120000"/>
              </a:lnSpc>
              <a:spcBef>
                <a:spcPts val="675"/>
              </a:spcBef>
              <a:buChar char="•"/>
              <a:tabLst>
                <a:tab pos="355600" algn="l"/>
              </a:tabLst>
            </a:pPr>
            <a:r>
              <a:rPr sz="2500" spc="-5" dirty="0">
                <a:latin typeface="Arial"/>
                <a:cs typeface="Arial"/>
              </a:rPr>
              <a:t>Tập </a:t>
            </a:r>
            <a:r>
              <a:rPr sz="2500" dirty="0">
                <a:latin typeface="Arial"/>
                <a:cs typeface="Arial"/>
              </a:rPr>
              <a:t>trung vào </a:t>
            </a:r>
            <a:r>
              <a:rPr sz="2500" spc="-5" dirty="0">
                <a:latin typeface="Arial"/>
                <a:cs typeface="Arial"/>
              </a:rPr>
              <a:t>việc kiểm thử </a:t>
            </a:r>
            <a:r>
              <a:rPr sz="2500" dirty="0">
                <a:latin typeface="Arial"/>
                <a:cs typeface="Arial"/>
              </a:rPr>
              <a:t>các </a:t>
            </a:r>
            <a:r>
              <a:rPr sz="2500" spc="-5" dirty="0">
                <a:latin typeface="Arial"/>
                <a:cs typeface="Arial"/>
              </a:rPr>
              <a:t>giá trị biên </a:t>
            </a:r>
            <a:r>
              <a:rPr sz="2500" dirty="0">
                <a:latin typeface="Arial"/>
                <a:cs typeface="Arial"/>
              </a:rPr>
              <a:t>của  </a:t>
            </a:r>
            <a:r>
              <a:rPr sz="2500" spc="-5" dirty="0">
                <a:latin typeface="Arial"/>
                <a:cs typeface="Arial"/>
              </a:rPr>
              <a:t>miền giá trị inputs để thiết kế test case do </a:t>
            </a:r>
            <a:r>
              <a:rPr sz="2500" spc="-5" dirty="0">
                <a:solidFill>
                  <a:srgbClr val="0000FF"/>
                </a:solidFill>
                <a:latin typeface="Arial"/>
                <a:cs typeface="Arial"/>
              </a:rPr>
              <a:t>“lỗi  thường tiềm </a:t>
            </a:r>
            <a:r>
              <a:rPr sz="2500" dirty="0">
                <a:solidFill>
                  <a:srgbClr val="0000FF"/>
                </a:solidFill>
                <a:latin typeface="Arial"/>
                <a:cs typeface="Arial"/>
              </a:rPr>
              <a:t>ẩn lại các ngõ ngách và </a:t>
            </a:r>
            <a:r>
              <a:rPr sz="2500" spc="-5" dirty="0">
                <a:solidFill>
                  <a:srgbClr val="0000FF"/>
                </a:solidFill>
                <a:latin typeface="Arial"/>
                <a:cs typeface="Arial"/>
              </a:rPr>
              <a:t>tập </a:t>
            </a:r>
            <a:r>
              <a:rPr sz="2500" spc="-10" dirty="0">
                <a:solidFill>
                  <a:srgbClr val="0000FF"/>
                </a:solidFill>
                <a:latin typeface="Arial"/>
                <a:cs typeface="Arial"/>
              </a:rPr>
              <a:t>hợp </a:t>
            </a:r>
            <a:r>
              <a:rPr sz="2500" spc="-5" dirty="0">
                <a:solidFill>
                  <a:srgbClr val="0000FF"/>
                </a:solidFill>
                <a:latin typeface="Arial"/>
                <a:cs typeface="Arial"/>
              </a:rPr>
              <a:t>tại  </a:t>
            </a:r>
            <a:r>
              <a:rPr sz="2500" dirty="0">
                <a:solidFill>
                  <a:srgbClr val="0000FF"/>
                </a:solidFill>
                <a:latin typeface="Arial"/>
                <a:cs typeface="Arial"/>
              </a:rPr>
              <a:t>biên” </a:t>
            </a:r>
            <a:r>
              <a:rPr sz="2500" spc="-5" dirty="0">
                <a:latin typeface="Arial"/>
                <a:cs typeface="Arial"/>
              </a:rPr>
              <a:t>( Beizer</a:t>
            </a:r>
            <a:r>
              <a:rPr sz="2500" spc="25" dirty="0">
                <a:latin typeface="Arial"/>
                <a:cs typeface="Arial"/>
              </a:rPr>
              <a:t> </a:t>
            </a:r>
            <a:r>
              <a:rPr sz="2500" spc="-5" dirty="0">
                <a:latin typeface="Arial"/>
                <a:cs typeface="Arial"/>
              </a:rPr>
              <a:t>)</a:t>
            </a:r>
            <a:endParaRPr sz="2500" dirty="0">
              <a:latin typeface="Arial"/>
              <a:cs typeface="Arial"/>
            </a:endParaRPr>
          </a:p>
          <a:p>
            <a:pPr marL="355600" marR="5080" indent="-342900" algn="just">
              <a:lnSpc>
                <a:spcPct val="120000"/>
              </a:lnSpc>
              <a:spcBef>
                <a:spcPts val="675"/>
              </a:spcBef>
              <a:buChar char="•"/>
              <a:tabLst>
                <a:tab pos="355600" algn="l"/>
              </a:tabLst>
            </a:pPr>
            <a:r>
              <a:rPr sz="2500" spc="-10" dirty="0">
                <a:latin typeface="Arial"/>
                <a:cs typeface="Arial"/>
              </a:rPr>
              <a:t>BVA </a:t>
            </a:r>
            <a:r>
              <a:rPr sz="2500" spc="-5" dirty="0">
                <a:latin typeface="Arial"/>
                <a:cs typeface="Arial"/>
              </a:rPr>
              <a:t>hiệu quả nhất </a:t>
            </a:r>
            <a:r>
              <a:rPr sz="2500" dirty="0">
                <a:latin typeface="Arial"/>
                <a:cs typeface="Arial"/>
              </a:rPr>
              <a:t>trong trường </a:t>
            </a:r>
            <a:r>
              <a:rPr sz="2500" spc="-5" dirty="0">
                <a:latin typeface="Arial"/>
                <a:cs typeface="Arial"/>
              </a:rPr>
              <a:t>hợp “các đối số  </a:t>
            </a:r>
            <a:r>
              <a:rPr sz="2500" dirty="0">
                <a:latin typeface="Arial"/>
                <a:cs typeface="Arial"/>
              </a:rPr>
              <a:t>đầu vào (input variables) độc </a:t>
            </a:r>
            <a:r>
              <a:rPr sz="2500" spc="-5" dirty="0">
                <a:latin typeface="Arial"/>
                <a:cs typeface="Arial"/>
              </a:rPr>
              <a:t>lập với </a:t>
            </a:r>
            <a:r>
              <a:rPr sz="2500" dirty="0">
                <a:latin typeface="Arial"/>
                <a:cs typeface="Arial"/>
              </a:rPr>
              <a:t>nhau và  </a:t>
            </a:r>
            <a:r>
              <a:rPr sz="2500" spc="-5" dirty="0">
                <a:latin typeface="Arial"/>
                <a:cs typeface="Arial"/>
              </a:rPr>
              <a:t>mỗi </a:t>
            </a:r>
            <a:r>
              <a:rPr sz="2500" dirty="0">
                <a:latin typeface="Arial"/>
                <a:cs typeface="Arial"/>
              </a:rPr>
              <a:t>đối số đều có </a:t>
            </a:r>
            <a:r>
              <a:rPr sz="2500" spc="-5" dirty="0">
                <a:latin typeface="Arial"/>
                <a:cs typeface="Arial"/>
              </a:rPr>
              <a:t>một miền giá trị </a:t>
            </a:r>
            <a:r>
              <a:rPr sz="2500" spc="-10" dirty="0">
                <a:latin typeface="Arial"/>
                <a:cs typeface="Arial"/>
              </a:rPr>
              <a:t>hữu</a:t>
            </a:r>
            <a:r>
              <a:rPr sz="2500" spc="105" dirty="0">
                <a:latin typeface="Arial"/>
                <a:cs typeface="Arial"/>
              </a:rPr>
              <a:t> </a:t>
            </a:r>
            <a:r>
              <a:rPr sz="2500" dirty="0">
                <a:latin typeface="Arial"/>
                <a:cs typeface="Arial"/>
              </a:rPr>
              <a:t>hạn”</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tích </a:t>
            </a:r>
            <a:r>
              <a:rPr spc="-5" dirty="0"/>
              <a:t>giá </a:t>
            </a:r>
            <a:r>
              <a:rPr dirty="0"/>
              <a:t>trị</a:t>
            </a:r>
            <a:r>
              <a:rPr spc="-140" dirty="0"/>
              <a:t> </a:t>
            </a:r>
            <a:r>
              <a:rPr spc="-5" dirty="0"/>
              <a:t>biên</a:t>
            </a:r>
            <a:endParaRPr dirty="0"/>
          </a:p>
        </p:txBody>
      </p:sp>
      <p:sp>
        <p:nvSpPr>
          <p:cNvPr id="11" name="object 11"/>
          <p:cNvSpPr txBox="1"/>
          <p:nvPr/>
        </p:nvSpPr>
        <p:spPr>
          <a:xfrm>
            <a:off x="3347058" y="1280120"/>
            <a:ext cx="6407785" cy="2159635"/>
          </a:xfrm>
          <a:prstGeom prst="rect">
            <a:avLst/>
          </a:prstGeom>
        </p:spPr>
        <p:txBody>
          <a:bodyPr vert="horz" wrap="square" lIns="0" tIns="165100" rIns="0" bIns="0" rtlCol="0">
            <a:spAutoFit/>
          </a:bodyPr>
          <a:lstStyle/>
          <a:p>
            <a:pPr marL="355600" indent="-342900">
              <a:spcBef>
                <a:spcPts val="1300"/>
              </a:spcBef>
              <a:buChar char="•"/>
              <a:tabLst>
                <a:tab pos="354965" algn="l"/>
                <a:tab pos="355600" algn="l"/>
              </a:tabLst>
            </a:pPr>
            <a:r>
              <a:rPr sz="2500" spc="-5" dirty="0">
                <a:latin typeface="Arial"/>
                <a:cs typeface="Arial"/>
              </a:rPr>
              <a:t>Giả sử hàm F có hai </a:t>
            </a:r>
            <a:r>
              <a:rPr sz="2500" spc="-10" dirty="0">
                <a:latin typeface="Arial"/>
                <a:cs typeface="Arial"/>
              </a:rPr>
              <a:t>biến X1, </a:t>
            </a:r>
            <a:r>
              <a:rPr sz="2500" spc="-20" dirty="0">
                <a:latin typeface="Arial"/>
                <a:cs typeface="Arial"/>
              </a:rPr>
              <a:t>X2 </a:t>
            </a:r>
            <a:r>
              <a:rPr sz="2500" spc="-5" dirty="0">
                <a:latin typeface="Arial"/>
                <a:cs typeface="Arial"/>
              </a:rPr>
              <a:t>như</a:t>
            </a:r>
            <a:r>
              <a:rPr sz="2500" spc="105" dirty="0">
                <a:latin typeface="Arial"/>
                <a:cs typeface="Arial"/>
              </a:rPr>
              <a:t> </a:t>
            </a:r>
            <a:r>
              <a:rPr sz="2500" dirty="0">
                <a:latin typeface="Arial"/>
                <a:cs typeface="Arial"/>
              </a:rPr>
              <a:t>sau:</a:t>
            </a:r>
          </a:p>
          <a:p>
            <a:pPr marL="756285" lvl="1" indent="-287020">
              <a:spcBef>
                <a:spcPts val="1200"/>
              </a:spcBef>
              <a:buChar char="–"/>
              <a:tabLst>
                <a:tab pos="756920" algn="l"/>
              </a:tabLst>
            </a:pPr>
            <a:r>
              <a:rPr sz="2500" spc="-5" dirty="0">
                <a:latin typeface="Arial"/>
                <a:cs typeface="Arial"/>
              </a:rPr>
              <a:t>a ≤ </a:t>
            </a:r>
            <a:r>
              <a:rPr sz="2500" spc="-20" dirty="0">
                <a:latin typeface="Arial"/>
                <a:cs typeface="Arial"/>
              </a:rPr>
              <a:t>X1 </a:t>
            </a:r>
            <a:r>
              <a:rPr sz="2500" spc="-5" dirty="0">
                <a:latin typeface="Arial"/>
                <a:cs typeface="Arial"/>
              </a:rPr>
              <a:t>≤</a:t>
            </a:r>
            <a:r>
              <a:rPr sz="2500" spc="-10" dirty="0">
                <a:latin typeface="Arial"/>
                <a:cs typeface="Arial"/>
              </a:rPr>
              <a:t> </a:t>
            </a:r>
            <a:r>
              <a:rPr sz="2500" spc="-5" dirty="0">
                <a:latin typeface="Arial"/>
                <a:cs typeface="Arial"/>
              </a:rPr>
              <a:t>b</a:t>
            </a:r>
            <a:endParaRPr sz="2500" dirty="0">
              <a:latin typeface="Arial"/>
              <a:cs typeface="Arial"/>
            </a:endParaRPr>
          </a:p>
          <a:p>
            <a:pPr marL="756285" lvl="1" indent="-287020">
              <a:spcBef>
                <a:spcPts val="1200"/>
              </a:spcBef>
              <a:buChar char="–"/>
              <a:tabLst>
                <a:tab pos="756920" algn="l"/>
              </a:tabLst>
            </a:pPr>
            <a:r>
              <a:rPr sz="2500" spc="-5" dirty="0">
                <a:latin typeface="Arial"/>
                <a:cs typeface="Arial"/>
              </a:rPr>
              <a:t>c ≤ </a:t>
            </a:r>
            <a:r>
              <a:rPr sz="2500" spc="-15" dirty="0">
                <a:latin typeface="Arial"/>
                <a:cs typeface="Arial"/>
              </a:rPr>
              <a:t>X2 </a:t>
            </a:r>
            <a:r>
              <a:rPr sz="2500" spc="-5" dirty="0">
                <a:latin typeface="Arial"/>
                <a:cs typeface="Arial"/>
              </a:rPr>
              <a:t>≤</a:t>
            </a:r>
            <a:r>
              <a:rPr sz="2500" spc="-15" dirty="0">
                <a:latin typeface="Arial"/>
                <a:cs typeface="Arial"/>
              </a:rPr>
              <a:t> </a:t>
            </a:r>
            <a:r>
              <a:rPr sz="2500" spc="-5" dirty="0">
                <a:latin typeface="Arial"/>
                <a:cs typeface="Arial"/>
              </a:rPr>
              <a:t>d</a:t>
            </a:r>
            <a:endParaRPr sz="2500" dirty="0">
              <a:latin typeface="Arial"/>
              <a:cs typeface="Arial"/>
            </a:endParaRPr>
          </a:p>
          <a:p>
            <a:pPr marL="355600" indent="-342900">
              <a:spcBef>
                <a:spcPts val="1200"/>
              </a:spcBef>
              <a:buChar char="•"/>
              <a:tabLst>
                <a:tab pos="354965" algn="l"/>
                <a:tab pos="355600" algn="l"/>
              </a:tabLst>
            </a:pPr>
            <a:r>
              <a:rPr sz="2500" spc="-5" dirty="0">
                <a:latin typeface="Arial"/>
                <a:cs typeface="Arial"/>
              </a:rPr>
              <a:t>Input domain of a function of two</a:t>
            </a:r>
            <a:r>
              <a:rPr sz="2500" spc="105" dirty="0">
                <a:latin typeface="Arial"/>
                <a:cs typeface="Arial"/>
              </a:rPr>
              <a:t> </a:t>
            </a:r>
            <a:r>
              <a:rPr sz="2500" spc="-5" dirty="0">
                <a:latin typeface="Arial"/>
                <a:cs typeface="Arial"/>
              </a:rPr>
              <a:t>variables:</a:t>
            </a:r>
            <a:endParaRPr sz="2500" dirty="0">
              <a:latin typeface="Arial"/>
              <a:cs typeface="Arial"/>
            </a:endParaRPr>
          </a:p>
        </p:txBody>
      </p:sp>
      <p:sp>
        <p:nvSpPr>
          <p:cNvPr id="12" name="object 12"/>
          <p:cNvSpPr txBox="1"/>
          <p:nvPr/>
        </p:nvSpPr>
        <p:spPr>
          <a:xfrm>
            <a:off x="7774304" y="4223767"/>
            <a:ext cx="2435860" cy="1123315"/>
          </a:xfrm>
          <a:prstGeom prst="rect">
            <a:avLst/>
          </a:prstGeom>
        </p:spPr>
        <p:txBody>
          <a:bodyPr vert="horz" wrap="square" lIns="0" tIns="12700" rIns="0" bIns="0" rtlCol="0">
            <a:spAutoFit/>
          </a:bodyPr>
          <a:lstStyle/>
          <a:p>
            <a:pPr marL="12700" marR="5080" algn="just">
              <a:spcBef>
                <a:spcPts val="100"/>
              </a:spcBef>
            </a:pPr>
            <a:r>
              <a:rPr sz="2400" spc="-5" dirty="0">
                <a:solidFill>
                  <a:srgbClr val="1A3E54"/>
                </a:solidFill>
                <a:latin typeface="Times New Roman"/>
                <a:cs typeface="Times New Roman"/>
              </a:rPr>
              <a:t>Set </a:t>
            </a:r>
            <a:r>
              <a:rPr sz="2400" dirty="0">
                <a:solidFill>
                  <a:srgbClr val="1A3E54"/>
                </a:solidFill>
                <a:latin typeface="Times New Roman"/>
                <a:cs typeface="Times New Roman"/>
              </a:rPr>
              <a:t>of </a:t>
            </a:r>
            <a:r>
              <a:rPr sz="2400" spc="-5" dirty="0">
                <a:solidFill>
                  <a:srgbClr val="1A3E54"/>
                </a:solidFill>
                <a:latin typeface="Times New Roman"/>
                <a:cs typeface="Times New Roman"/>
              </a:rPr>
              <a:t>legitimate  inputs for </a:t>
            </a:r>
            <a:r>
              <a:rPr sz="2400" dirty="0">
                <a:solidFill>
                  <a:srgbClr val="1A3E54"/>
                </a:solidFill>
                <a:latin typeface="Times New Roman"/>
                <a:cs typeface="Times New Roman"/>
              </a:rPr>
              <a:t>function  </a:t>
            </a:r>
            <a:r>
              <a:rPr sz="2400" spc="-5" dirty="0">
                <a:solidFill>
                  <a:srgbClr val="1A3E54"/>
                </a:solidFill>
                <a:latin typeface="Times New Roman"/>
                <a:cs typeface="Times New Roman"/>
              </a:rPr>
              <a:t>F</a:t>
            </a:r>
            <a:endParaRPr sz="2400">
              <a:latin typeface="Times New Roman"/>
              <a:cs typeface="Times New Roman"/>
            </a:endParaRPr>
          </a:p>
        </p:txBody>
      </p:sp>
      <p:grpSp>
        <p:nvGrpSpPr>
          <p:cNvPr id="13" name="object 13"/>
          <p:cNvGrpSpPr/>
          <p:nvPr/>
        </p:nvGrpSpPr>
        <p:grpSpPr>
          <a:xfrm>
            <a:off x="3190876" y="3532123"/>
            <a:ext cx="5184775" cy="3097530"/>
            <a:chOff x="1666875" y="3532123"/>
            <a:chExt cx="5184775" cy="3097530"/>
          </a:xfrm>
        </p:grpSpPr>
        <p:sp>
          <p:nvSpPr>
            <p:cNvPr id="14" name="object 14"/>
            <p:cNvSpPr/>
            <p:nvPr/>
          </p:nvSpPr>
          <p:spPr>
            <a:xfrm>
              <a:off x="1666875" y="3532123"/>
              <a:ext cx="5184775" cy="3097530"/>
            </a:xfrm>
            <a:custGeom>
              <a:avLst/>
              <a:gdLst/>
              <a:ahLst/>
              <a:cxnLst/>
              <a:rect l="l" t="t" r="r" b="b"/>
              <a:pathLst>
                <a:path w="5184775" h="3097529">
                  <a:moveTo>
                    <a:pt x="5184775" y="2684526"/>
                  </a:moveTo>
                  <a:lnTo>
                    <a:pt x="5175250" y="2679763"/>
                  </a:lnTo>
                  <a:lnTo>
                    <a:pt x="5108575" y="2646426"/>
                  </a:lnTo>
                  <a:lnTo>
                    <a:pt x="5108575" y="2679763"/>
                  </a:lnTo>
                  <a:lnTo>
                    <a:pt x="76200" y="2679763"/>
                  </a:lnTo>
                  <a:lnTo>
                    <a:pt x="76200" y="76200"/>
                  </a:lnTo>
                  <a:lnTo>
                    <a:pt x="109601" y="76200"/>
                  </a:lnTo>
                  <a:lnTo>
                    <a:pt x="103251" y="63500"/>
                  </a:lnTo>
                  <a:lnTo>
                    <a:pt x="71501" y="0"/>
                  </a:lnTo>
                  <a:lnTo>
                    <a:pt x="33401" y="76200"/>
                  </a:lnTo>
                  <a:lnTo>
                    <a:pt x="66675" y="76200"/>
                  </a:lnTo>
                  <a:lnTo>
                    <a:pt x="66675" y="2679763"/>
                  </a:lnTo>
                  <a:lnTo>
                    <a:pt x="0" y="2679763"/>
                  </a:lnTo>
                  <a:lnTo>
                    <a:pt x="0" y="2689288"/>
                  </a:lnTo>
                  <a:lnTo>
                    <a:pt x="66675" y="2689288"/>
                  </a:lnTo>
                  <a:lnTo>
                    <a:pt x="66675" y="3097276"/>
                  </a:lnTo>
                  <a:lnTo>
                    <a:pt x="76200" y="3097276"/>
                  </a:lnTo>
                  <a:lnTo>
                    <a:pt x="76200" y="2689288"/>
                  </a:lnTo>
                  <a:lnTo>
                    <a:pt x="5108575" y="2689288"/>
                  </a:lnTo>
                  <a:lnTo>
                    <a:pt x="5108575" y="2722626"/>
                  </a:lnTo>
                  <a:lnTo>
                    <a:pt x="5175250" y="2689288"/>
                  </a:lnTo>
                  <a:lnTo>
                    <a:pt x="5184775" y="2684526"/>
                  </a:lnTo>
                  <a:close/>
                </a:path>
              </a:pathLst>
            </a:custGeom>
            <a:solidFill>
              <a:srgbClr val="9BD2E4"/>
            </a:solidFill>
          </p:spPr>
          <p:txBody>
            <a:bodyPr wrap="square" lIns="0" tIns="0" rIns="0" bIns="0" rtlCol="0"/>
            <a:lstStyle/>
            <a:p>
              <a:endParaRPr/>
            </a:p>
          </p:txBody>
        </p:sp>
        <p:sp>
          <p:nvSpPr>
            <p:cNvPr id="15" name="object 15"/>
            <p:cNvSpPr/>
            <p:nvPr/>
          </p:nvSpPr>
          <p:spPr>
            <a:xfrm>
              <a:off x="1738376" y="3638549"/>
              <a:ext cx="4105275" cy="2593975"/>
            </a:xfrm>
            <a:custGeom>
              <a:avLst/>
              <a:gdLst/>
              <a:ahLst/>
              <a:cxnLst/>
              <a:rect l="l" t="t" r="r" b="b"/>
              <a:pathLst>
                <a:path w="4105275" h="2593975">
                  <a:moveTo>
                    <a:pt x="649224" y="0"/>
                  </a:moveTo>
                  <a:lnTo>
                    <a:pt x="638175" y="2593975"/>
                  </a:lnTo>
                </a:path>
                <a:path w="4105275" h="2593975">
                  <a:moveTo>
                    <a:pt x="3528949" y="19050"/>
                  </a:moveTo>
                  <a:lnTo>
                    <a:pt x="3528949" y="2578100"/>
                  </a:lnTo>
                </a:path>
                <a:path w="4105275" h="2593975">
                  <a:moveTo>
                    <a:pt x="0" y="417575"/>
                  </a:moveTo>
                  <a:lnTo>
                    <a:pt x="4105275" y="417575"/>
                  </a:lnTo>
                </a:path>
                <a:path w="4105275" h="2593975">
                  <a:moveTo>
                    <a:pt x="0" y="1928876"/>
                  </a:moveTo>
                  <a:lnTo>
                    <a:pt x="4105275" y="1928876"/>
                  </a:lnTo>
                </a:path>
              </a:pathLst>
            </a:custGeom>
            <a:ln w="9525">
              <a:solidFill>
                <a:srgbClr val="9BD2E4"/>
              </a:solidFill>
              <a:prstDash val="sysDash"/>
            </a:ln>
          </p:spPr>
          <p:txBody>
            <a:bodyPr wrap="square" lIns="0" tIns="0" rIns="0" bIns="0" rtlCol="0"/>
            <a:lstStyle/>
            <a:p>
              <a:endParaRPr/>
            </a:p>
          </p:txBody>
        </p:sp>
      </p:grpSp>
      <p:sp>
        <p:nvSpPr>
          <p:cNvPr id="16" name="object 16"/>
          <p:cNvSpPr txBox="1"/>
          <p:nvPr/>
        </p:nvSpPr>
        <p:spPr>
          <a:xfrm>
            <a:off x="8600693" y="6095796"/>
            <a:ext cx="397510" cy="391160"/>
          </a:xfrm>
          <a:prstGeom prst="rect">
            <a:avLst/>
          </a:prstGeom>
        </p:spPr>
        <p:txBody>
          <a:bodyPr vert="horz" wrap="square" lIns="0" tIns="12700" rIns="0" bIns="0" rtlCol="0">
            <a:spAutoFit/>
          </a:bodyPr>
          <a:lstStyle/>
          <a:p>
            <a:pPr marL="12700">
              <a:spcBef>
                <a:spcPts val="100"/>
              </a:spcBef>
            </a:pPr>
            <a:r>
              <a:rPr sz="2400" spc="-10" dirty="0">
                <a:solidFill>
                  <a:srgbClr val="1A3E54"/>
                </a:solidFill>
                <a:latin typeface="Times New Roman"/>
                <a:cs typeface="Times New Roman"/>
              </a:rPr>
              <a:t>X</a:t>
            </a:r>
            <a:r>
              <a:rPr sz="2400" dirty="0">
                <a:solidFill>
                  <a:srgbClr val="1A3E54"/>
                </a:solidFill>
                <a:latin typeface="Times New Roman"/>
                <a:cs typeface="Times New Roman"/>
              </a:rPr>
              <a:t>1</a:t>
            </a:r>
            <a:endParaRPr sz="2400">
              <a:latin typeface="Times New Roman"/>
              <a:cs typeface="Times New Roman"/>
            </a:endParaRPr>
          </a:p>
        </p:txBody>
      </p:sp>
      <p:sp>
        <p:nvSpPr>
          <p:cNvPr id="17" name="object 17"/>
          <p:cNvSpPr txBox="1"/>
          <p:nvPr/>
        </p:nvSpPr>
        <p:spPr>
          <a:xfrm>
            <a:off x="3775329" y="6195772"/>
            <a:ext cx="161290" cy="391795"/>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a</a:t>
            </a:r>
            <a:endParaRPr sz="2400">
              <a:latin typeface="Times New Roman"/>
              <a:cs typeface="Times New Roman"/>
            </a:endParaRPr>
          </a:p>
        </p:txBody>
      </p:sp>
      <p:sp>
        <p:nvSpPr>
          <p:cNvPr id="18" name="object 18"/>
          <p:cNvSpPr txBox="1"/>
          <p:nvPr/>
        </p:nvSpPr>
        <p:spPr>
          <a:xfrm>
            <a:off x="6785865" y="6195772"/>
            <a:ext cx="178435" cy="391795"/>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b</a:t>
            </a:r>
            <a:endParaRPr sz="2400">
              <a:latin typeface="Times New Roman"/>
              <a:cs typeface="Times New Roman"/>
            </a:endParaRPr>
          </a:p>
        </p:txBody>
      </p:sp>
      <p:sp>
        <p:nvSpPr>
          <p:cNvPr id="19" name="object 19"/>
          <p:cNvSpPr txBox="1"/>
          <p:nvPr/>
        </p:nvSpPr>
        <p:spPr>
          <a:xfrm>
            <a:off x="2793366" y="3239464"/>
            <a:ext cx="397510" cy="1092835"/>
          </a:xfrm>
          <a:prstGeom prst="rect">
            <a:avLst/>
          </a:prstGeom>
        </p:spPr>
        <p:txBody>
          <a:bodyPr vert="horz" wrap="square" lIns="0" tIns="180340" rIns="0" bIns="0" rtlCol="0">
            <a:spAutoFit/>
          </a:bodyPr>
          <a:lstStyle/>
          <a:p>
            <a:pPr marL="12700">
              <a:spcBef>
                <a:spcPts val="1420"/>
              </a:spcBef>
            </a:pPr>
            <a:r>
              <a:rPr sz="2400" spc="-10" dirty="0">
                <a:solidFill>
                  <a:srgbClr val="1A3E54"/>
                </a:solidFill>
                <a:latin typeface="Times New Roman"/>
                <a:cs typeface="Times New Roman"/>
              </a:rPr>
              <a:t>X</a:t>
            </a:r>
            <a:r>
              <a:rPr sz="2400" dirty="0">
                <a:solidFill>
                  <a:srgbClr val="1A3E54"/>
                </a:solidFill>
                <a:latin typeface="Times New Roman"/>
                <a:cs typeface="Times New Roman"/>
              </a:rPr>
              <a:t>2</a:t>
            </a:r>
            <a:endParaRPr sz="2400">
              <a:latin typeface="Times New Roman"/>
              <a:cs typeface="Times New Roman"/>
            </a:endParaRPr>
          </a:p>
          <a:p>
            <a:pPr marL="41275">
              <a:spcBef>
                <a:spcPts val="1320"/>
              </a:spcBef>
            </a:pPr>
            <a:r>
              <a:rPr sz="2400" dirty="0">
                <a:solidFill>
                  <a:srgbClr val="1A3E54"/>
                </a:solidFill>
                <a:latin typeface="Times New Roman"/>
                <a:cs typeface="Times New Roman"/>
              </a:rPr>
              <a:t>d</a:t>
            </a:r>
            <a:endParaRPr sz="2400">
              <a:latin typeface="Times New Roman"/>
              <a:cs typeface="Times New Roman"/>
            </a:endParaRPr>
          </a:p>
        </p:txBody>
      </p:sp>
      <p:sp>
        <p:nvSpPr>
          <p:cNvPr id="20" name="object 20"/>
          <p:cNvSpPr txBox="1"/>
          <p:nvPr/>
        </p:nvSpPr>
        <p:spPr>
          <a:xfrm>
            <a:off x="2884677" y="5324044"/>
            <a:ext cx="161290" cy="391795"/>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c</a:t>
            </a:r>
            <a:endParaRPr sz="2400">
              <a:latin typeface="Times New Roman"/>
              <a:cs typeface="Times New Roman"/>
            </a:endParaRPr>
          </a:p>
        </p:txBody>
      </p:sp>
      <p:grpSp>
        <p:nvGrpSpPr>
          <p:cNvPr id="21" name="object 21"/>
          <p:cNvGrpSpPr/>
          <p:nvPr/>
        </p:nvGrpSpPr>
        <p:grpSpPr>
          <a:xfrm>
            <a:off x="3944937" y="4083114"/>
            <a:ext cx="3875404" cy="1449705"/>
            <a:chOff x="2420937" y="4083113"/>
            <a:chExt cx="3875404" cy="1449705"/>
          </a:xfrm>
        </p:grpSpPr>
        <p:sp>
          <p:nvSpPr>
            <p:cNvPr id="22" name="object 22"/>
            <p:cNvSpPr/>
            <p:nvPr/>
          </p:nvSpPr>
          <p:spPr>
            <a:xfrm>
              <a:off x="2425700" y="4087876"/>
              <a:ext cx="2808605" cy="1440180"/>
            </a:xfrm>
            <a:custGeom>
              <a:avLst/>
              <a:gdLst/>
              <a:ahLst/>
              <a:cxnLst/>
              <a:rect l="l" t="t" r="r" b="b"/>
              <a:pathLst>
                <a:path w="2808604" h="1440179">
                  <a:moveTo>
                    <a:pt x="2808351" y="0"/>
                  </a:moveTo>
                  <a:lnTo>
                    <a:pt x="0" y="0"/>
                  </a:lnTo>
                  <a:lnTo>
                    <a:pt x="0" y="1439799"/>
                  </a:lnTo>
                  <a:lnTo>
                    <a:pt x="2808351" y="1439799"/>
                  </a:lnTo>
                  <a:lnTo>
                    <a:pt x="2808351" y="0"/>
                  </a:lnTo>
                  <a:close/>
                </a:path>
              </a:pathLst>
            </a:custGeom>
            <a:solidFill>
              <a:srgbClr val="959595">
                <a:alpha val="61175"/>
              </a:srgbClr>
            </a:solidFill>
          </p:spPr>
          <p:txBody>
            <a:bodyPr wrap="square" lIns="0" tIns="0" rIns="0" bIns="0" rtlCol="0"/>
            <a:lstStyle/>
            <a:p>
              <a:endParaRPr/>
            </a:p>
          </p:txBody>
        </p:sp>
        <p:sp>
          <p:nvSpPr>
            <p:cNvPr id="23" name="object 23"/>
            <p:cNvSpPr/>
            <p:nvPr/>
          </p:nvSpPr>
          <p:spPr>
            <a:xfrm>
              <a:off x="2425700" y="4087876"/>
              <a:ext cx="2808605" cy="1440180"/>
            </a:xfrm>
            <a:custGeom>
              <a:avLst/>
              <a:gdLst/>
              <a:ahLst/>
              <a:cxnLst/>
              <a:rect l="l" t="t" r="r" b="b"/>
              <a:pathLst>
                <a:path w="2808604" h="1440179">
                  <a:moveTo>
                    <a:pt x="0" y="1439799"/>
                  </a:moveTo>
                  <a:lnTo>
                    <a:pt x="2808351" y="1439799"/>
                  </a:lnTo>
                  <a:lnTo>
                    <a:pt x="2808351" y="0"/>
                  </a:lnTo>
                  <a:lnTo>
                    <a:pt x="0" y="0"/>
                  </a:lnTo>
                  <a:lnTo>
                    <a:pt x="0" y="1439799"/>
                  </a:lnTo>
                  <a:close/>
                </a:path>
              </a:pathLst>
            </a:custGeom>
            <a:ln w="9525">
              <a:solidFill>
                <a:srgbClr val="9BD2E4"/>
              </a:solidFill>
            </a:ln>
          </p:spPr>
          <p:txBody>
            <a:bodyPr wrap="square" lIns="0" tIns="0" rIns="0" bIns="0" rtlCol="0"/>
            <a:lstStyle/>
            <a:p>
              <a:endParaRPr/>
            </a:p>
          </p:txBody>
        </p:sp>
        <p:sp>
          <p:nvSpPr>
            <p:cNvPr id="24" name="object 24"/>
            <p:cNvSpPr/>
            <p:nvPr/>
          </p:nvSpPr>
          <p:spPr>
            <a:xfrm>
              <a:off x="4495800" y="4610100"/>
              <a:ext cx="1800225" cy="76200"/>
            </a:xfrm>
            <a:custGeom>
              <a:avLst/>
              <a:gdLst/>
              <a:ahLst/>
              <a:cxnLst/>
              <a:rect l="l" t="t" r="r" b="b"/>
              <a:pathLst>
                <a:path w="1800225" h="76200">
                  <a:moveTo>
                    <a:pt x="76200" y="0"/>
                  </a:moveTo>
                  <a:lnTo>
                    <a:pt x="0" y="38100"/>
                  </a:lnTo>
                  <a:lnTo>
                    <a:pt x="76200" y="76200"/>
                  </a:lnTo>
                  <a:lnTo>
                    <a:pt x="76200" y="42799"/>
                  </a:lnTo>
                  <a:lnTo>
                    <a:pt x="63500" y="42799"/>
                  </a:lnTo>
                  <a:lnTo>
                    <a:pt x="63500" y="33274"/>
                  </a:lnTo>
                  <a:lnTo>
                    <a:pt x="76200" y="33274"/>
                  </a:lnTo>
                  <a:lnTo>
                    <a:pt x="76200" y="0"/>
                  </a:lnTo>
                  <a:close/>
                </a:path>
                <a:path w="1800225" h="76200">
                  <a:moveTo>
                    <a:pt x="76200" y="33274"/>
                  </a:moveTo>
                  <a:lnTo>
                    <a:pt x="63500" y="33274"/>
                  </a:lnTo>
                  <a:lnTo>
                    <a:pt x="63500" y="42799"/>
                  </a:lnTo>
                  <a:lnTo>
                    <a:pt x="76200" y="42799"/>
                  </a:lnTo>
                  <a:lnTo>
                    <a:pt x="76200" y="33274"/>
                  </a:lnTo>
                  <a:close/>
                </a:path>
                <a:path w="1800225" h="76200">
                  <a:moveTo>
                    <a:pt x="1800225" y="33274"/>
                  </a:moveTo>
                  <a:lnTo>
                    <a:pt x="76200" y="33274"/>
                  </a:lnTo>
                  <a:lnTo>
                    <a:pt x="76200" y="42799"/>
                  </a:lnTo>
                  <a:lnTo>
                    <a:pt x="1800225" y="42799"/>
                  </a:lnTo>
                  <a:lnTo>
                    <a:pt x="1800225" y="33274"/>
                  </a:lnTo>
                  <a:close/>
                </a:path>
              </a:pathLst>
            </a:custGeom>
            <a:solidFill>
              <a:srgbClr val="9BD2E4"/>
            </a:solidFill>
          </p:spPr>
          <p:txBody>
            <a:bodyPr wrap="square" lIns="0" tIns="0" rIns="0" bIns="0" rtlCol="0"/>
            <a:lstStyle/>
            <a:p>
              <a:endParaRPr/>
            </a:p>
          </p:txBody>
        </p:sp>
      </p:gr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2763199" y="2082434"/>
            <a:ext cx="8369300" cy="2560316"/>
          </a:xfrm>
          <a:prstGeom prst="rect">
            <a:avLst/>
          </a:prstGeom>
        </p:spPr>
        <p:txBody>
          <a:bodyPr vert="horz" wrap="square" lIns="0" tIns="13335" rIns="0" bIns="0" rtlCol="0">
            <a:spAutoFit/>
          </a:bodyPr>
          <a:lstStyle/>
          <a:p>
            <a:pPr marL="660400" indent="-342900">
              <a:spcBef>
                <a:spcPts val="1540"/>
              </a:spcBef>
              <a:buFontTx/>
              <a:buChar char="•"/>
              <a:tabLst>
                <a:tab pos="659765" algn="l"/>
                <a:tab pos="660400" algn="l"/>
              </a:tabLst>
            </a:pPr>
            <a:r>
              <a:rPr lang="en-US" sz="3200" spc="-5" dirty="0">
                <a:latin typeface="Arial"/>
                <a:cs typeface="Arial"/>
              </a:rPr>
              <a:t>Standard BVA ( Boundary Value Analysis )</a:t>
            </a:r>
          </a:p>
          <a:p>
            <a:pPr marL="660400" indent="-342900">
              <a:spcBef>
                <a:spcPts val="1540"/>
              </a:spcBef>
              <a:buFontTx/>
              <a:buChar char="•"/>
              <a:tabLst>
                <a:tab pos="659765" algn="l"/>
                <a:tab pos="660400" algn="l"/>
              </a:tabLst>
            </a:pPr>
            <a:r>
              <a:rPr lang="en-US" sz="3200" spc="-5" dirty="0">
                <a:latin typeface="Arial"/>
                <a:cs typeface="Arial"/>
              </a:rPr>
              <a:t>Robustness testing</a:t>
            </a:r>
          </a:p>
          <a:p>
            <a:pPr marL="660400" indent="-342900">
              <a:spcBef>
                <a:spcPts val="1535"/>
              </a:spcBef>
              <a:buChar char="•"/>
              <a:tabLst>
                <a:tab pos="659765" algn="l"/>
                <a:tab pos="660400" algn="l"/>
              </a:tabLst>
            </a:pPr>
            <a:r>
              <a:rPr sz="3200" spc="-5" dirty="0">
                <a:latin typeface="Arial"/>
                <a:cs typeface="Arial"/>
              </a:rPr>
              <a:t>Worst-case testing</a:t>
            </a:r>
          </a:p>
          <a:p>
            <a:pPr marL="660400" indent="-342900">
              <a:spcBef>
                <a:spcPts val="1535"/>
              </a:spcBef>
              <a:buChar char="•"/>
              <a:tabLst>
                <a:tab pos="659765" algn="l"/>
                <a:tab pos="660400" algn="l"/>
              </a:tabLst>
            </a:pPr>
            <a:r>
              <a:rPr sz="3200" spc="-5" dirty="0">
                <a:latin typeface="Arial"/>
                <a:cs typeface="Arial"/>
              </a:rPr>
              <a:t>Robust worst-case testing</a:t>
            </a:r>
          </a:p>
        </p:txBody>
      </p:sp>
      <p:sp>
        <p:nvSpPr>
          <p:cNvPr id="16" name="object 10">
            <a:extLst>
              <a:ext uri="{FF2B5EF4-FFF2-40B4-BE49-F238E27FC236}">
                <a16:creationId xmlns:a16="http://schemas.microsoft.com/office/drawing/2014/main" id="{47D5A7B3-D31B-4B41-9040-BA2EF46472E4}"/>
              </a:ext>
            </a:extLst>
          </p:cNvPr>
          <p:cNvSpPr txBox="1">
            <a:spLocks noGrp="1"/>
          </p:cNvSpPr>
          <p:nvPr>
            <p:ph type="title"/>
          </p:nvPr>
        </p:nvSpPr>
        <p:spPr>
          <a:xfrm>
            <a:off x="1627451" y="365125"/>
            <a:ext cx="9726349" cy="747683"/>
          </a:xfrm>
          <a:prstGeom prst="rect">
            <a:avLst/>
          </a:prstGeom>
        </p:spPr>
        <p:txBody>
          <a:bodyPr vert="horz" wrap="square" lIns="0" tIns="13335" rIns="0" bIns="0" rtlCol="0" anchor="ctr">
            <a:spAutoFit/>
          </a:bodyPr>
          <a:lstStyle/>
          <a:p>
            <a:pPr marL="12700">
              <a:lnSpc>
                <a:spcPct val="100000"/>
              </a:lnSpc>
              <a:spcBef>
                <a:spcPts val="105"/>
              </a:spcBef>
            </a:pPr>
            <a:r>
              <a:rPr dirty="0"/>
              <a:t>Kỹ thuật phân tích </a:t>
            </a:r>
            <a:r>
              <a:rPr spc="-5" dirty="0"/>
              <a:t>giá </a:t>
            </a:r>
            <a:r>
              <a:rPr dirty="0"/>
              <a:t>trị</a:t>
            </a:r>
            <a:r>
              <a:rPr spc="-140" dirty="0"/>
              <a:t> </a:t>
            </a:r>
            <a:r>
              <a:rPr spc="-5" dirty="0"/>
              <a:t>biên</a:t>
            </a:r>
            <a:endParaRPr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Standard</a:t>
            </a:r>
            <a:r>
              <a:rPr spc="229" dirty="0"/>
              <a:t> </a:t>
            </a:r>
            <a:r>
              <a:rPr sz="4400" dirty="0"/>
              <a:t>BVA</a:t>
            </a:r>
            <a:endParaRPr sz="4400"/>
          </a:p>
        </p:txBody>
      </p:sp>
      <p:sp>
        <p:nvSpPr>
          <p:cNvPr id="6" name="object 6"/>
          <p:cNvSpPr txBox="1"/>
          <p:nvPr/>
        </p:nvSpPr>
        <p:spPr>
          <a:xfrm>
            <a:off x="2860676" y="1316735"/>
            <a:ext cx="7296784" cy="1391920"/>
          </a:xfrm>
          <a:prstGeom prst="rect">
            <a:avLst/>
          </a:prstGeom>
        </p:spPr>
        <p:txBody>
          <a:bodyPr vert="horz" wrap="square" lIns="0" tIns="207645" rIns="0" bIns="0" rtlCol="0">
            <a:spAutoFit/>
          </a:bodyPr>
          <a:lstStyle/>
          <a:p>
            <a:pPr marL="355600" indent="-342900">
              <a:spcBef>
                <a:spcPts val="1635"/>
              </a:spcBef>
              <a:buChar char="•"/>
              <a:tabLst>
                <a:tab pos="354965" algn="l"/>
                <a:tab pos="355600" algn="l"/>
              </a:tabLst>
            </a:pPr>
            <a:r>
              <a:rPr sz="3200" dirty="0">
                <a:latin typeface="Arial"/>
                <a:cs typeface="Arial"/>
              </a:rPr>
              <a:t>Giả sử </a:t>
            </a:r>
            <a:r>
              <a:rPr sz="3200" spc="-5" dirty="0">
                <a:latin typeface="Arial"/>
                <a:cs typeface="Arial"/>
              </a:rPr>
              <a:t>biến </a:t>
            </a:r>
            <a:r>
              <a:rPr sz="3200" dirty="0">
                <a:latin typeface="Arial"/>
                <a:cs typeface="Arial"/>
              </a:rPr>
              <a:t>x có </a:t>
            </a:r>
            <a:r>
              <a:rPr sz="3200" spc="-5" dirty="0">
                <a:solidFill>
                  <a:srgbClr val="0000FF"/>
                </a:solidFill>
                <a:latin typeface="Arial"/>
                <a:cs typeface="Arial"/>
              </a:rPr>
              <a:t>miền giá </a:t>
            </a:r>
            <a:r>
              <a:rPr sz="3200" dirty="0">
                <a:solidFill>
                  <a:srgbClr val="0000FF"/>
                </a:solidFill>
                <a:latin typeface="Arial"/>
                <a:cs typeface="Arial"/>
              </a:rPr>
              <a:t>trị</a:t>
            </a:r>
            <a:r>
              <a:rPr sz="3200" spc="-100" dirty="0">
                <a:solidFill>
                  <a:srgbClr val="0000FF"/>
                </a:solidFill>
                <a:latin typeface="Arial"/>
                <a:cs typeface="Arial"/>
              </a:rPr>
              <a:t> </a:t>
            </a:r>
            <a:r>
              <a:rPr sz="3200" spc="-5" dirty="0">
                <a:solidFill>
                  <a:srgbClr val="0000FF"/>
                </a:solidFill>
                <a:latin typeface="Arial"/>
                <a:cs typeface="Arial"/>
              </a:rPr>
              <a:t>[min,max]</a:t>
            </a:r>
            <a:endParaRPr sz="3200" dirty="0">
              <a:latin typeface="Arial"/>
              <a:cs typeface="Arial"/>
            </a:endParaRPr>
          </a:p>
          <a:p>
            <a:pPr marL="355600">
              <a:spcBef>
                <a:spcPts val="1540"/>
              </a:spcBef>
            </a:pPr>
            <a:r>
              <a:rPr sz="3200" dirty="0">
                <a:latin typeface="Wingdings"/>
                <a:cs typeface="Wingdings"/>
              </a:rPr>
              <a:t></a:t>
            </a:r>
            <a:r>
              <a:rPr sz="3200" dirty="0">
                <a:latin typeface="Times New Roman"/>
                <a:cs typeface="Times New Roman"/>
              </a:rPr>
              <a:t> </a:t>
            </a:r>
            <a:r>
              <a:rPr sz="3200" spc="-5" dirty="0">
                <a:latin typeface="Arial"/>
                <a:cs typeface="Arial"/>
              </a:rPr>
              <a:t>Các giá </a:t>
            </a:r>
            <a:r>
              <a:rPr sz="3200" dirty="0">
                <a:latin typeface="Arial"/>
                <a:cs typeface="Arial"/>
              </a:rPr>
              <a:t>trị </a:t>
            </a:r>
            <a:r>
              <a:rPr sz="3200" spc="-5" dirty="0">
                <a:latin typeface="Arial"/>
                <a:cs typeface="Arial"/>
              </a:rPr>
              <a:t>được </a:t>
            </a:r>
            <a:r>
              <a:rPr sz="3200" dirty="0">
                <a:latin typeface="Arial"/>
                <a:cs typeface="Arial"/>
              </a:rPr>
              <a:t>chọn </a:t>
            </a:r>
            <a:r>
              <a:rPr sz="3200" spc="-5" dirty="0">
                <a:latin typeface="Arial"/>
                <a:cs typeface="Arial"/>
              </a:rPr>
              <a:t>để </a:t>
            </a:r>
            <a:r>
              <a:rPr sz="3200" dirty="0">
                <a:latin typeface="Arial"/>
                <a:cs typeface="Arial"/>
              </a:rPr>
              <a:t>kiểm</a:t>
            </a:r>
            <a:r>
              <a:rPr sz="3200" spc="-25" dirty="0">
                <a:latin typeface="Arial"/>
                <a:cs typeface="Arial"/>
              </a:rPr>
              <a:t> </a:t>
            </a:r>
            <a:r>
              <a:rPr sz="3200" dirty="0">
                <a:latin typeface="Arial"/>
                <a:cs typeface="Arial"/>
              </a:rPr>
              <a:t>tra</a:t>
            </a:r>
          </a:p>
        </p:txBody>
      </p:sp>
      <p:sp>
        <p:nvSpPr>
          <p:cNvPr id="7" name="object 7"/>
          <p:cNvSpPr txBox="1"/>
          <p:nvPr/>
        </p:nvSpPr>
        <p:spPr>
          <a:xfrm>
            <a:off x="3564637" y="2708655"/>
            <a:ext cx="1102360" cy="3013710"/>
          </a:xfrm>
          <a:prstGeom prst="rect">
            <a:avLst/>
          </a:prstGeom>
        </p:spPr>
        <p:txBody>
          <a:bodyPr vert="horz" wrap="square" lIns="0" tIns="183515" rIns="0" bIns="0" rtlCol="0">
            <a:spAutoFit/>
          </a:bodyPr>
          <a:lstStyle/>
          <a:p>
            <a:pPr marL="299085" indent="-287020">
              <a:spcBef>
                <a:spcPts val="1445"/>
              </a:spcBef>
              <a:buChar char="–"/>
              <a:tabLst>
                <a:tab pos="299720" algn="l"/>
              </a:tabLst>
            </a:pPr>
            <a:r>
              <a:rPr sz="2800" spc="-5" dirty="0">
                <a:latin typeface="Arial"/>
                <a:cs typeface="Arial"/>
              </a:rPr>
              <a:t>Min</a:t>
            </a:r>
            <a:endParaRPr sz="2800">
              <a:latin typeface="Arial"/>
              <a:cs typeface="Arial"/>
            </a:endParaRPr>
          </a:p>
          <a:p>
            <a:pPr marL="299085" indent="-287020">
              <a:spcBef>
                <a:spcPts val="1340"/>
              </a:spcBef>
              <a:buChar char="–"/>
              <a:tabLst>
                <a:tab pos="299720" algn="l"/>
              </a:tabLst>
            </a:pPr>
            <a:r>
              <a:rPr sz="2800" spc="-5" dirty="0">
                <a:latin typeface="Arial"/>
                <a:cs typeface="Arial"/>
              </a:rPr>
              <a:t>Min+</a:t>
            </a:r>
            <a:endParaRPr sz="2800">
              <a:latin typeface="Arial"/>
              <a:cs typeface="Arial"/>
            </a:endParaRPr>
          </a:p>
          <a:p>
            <a:pPr marL="299085" indent="-287020">
              <a:spcBef>
                <a:spcPts val="1350"/>
              </a:spcBef>
              <a:buChar char="–"/>
              <a:tabLst>
                <a:tab pos="299720" algn="l"/>
              </a:tabLst>
            </a:pPr>
            <a:r>
              <a:rPr sz="2800" spc="-5" dirty="0">
                <a:latin typeface="Arial"/>
                <a:cs typeface="Arial"/>
              </a:rPr>
              <a:t>Nom</a:t>
            </a:r>
            <a:endParaRPr sz="2800">
              <a:latin typeface="Arial"/>
              <a:cs typeface="Arial"/>
            </a:endParaRPr>
          </a:p>
          <a:p>
            <a:pPr marL="299085" indent="-287020">
              <a:spcBef>
                <a:spcPts val="1345"/>
              </a:spcBef>
              <a:buChar char="–"/>
              <a:tabLst>
                <a:tab pos="299720" algn="l"/>
              </a:tabLst>
            </a:pPr>
            <a:r>
              <a:rPr sz="2800" spc="-5" dirty="0">
                <a:latin typeface="Arial"/>
                <a:cs typeface="Arial"/>
              </a:rPr>
              <a:t>Ma</a:t>
            </a:r>
            <a:r>
              <a:rPr sz="2800" spc="5" dirty="0">
                <a:latin typeface="Arial"/>
                <a:cs typeface="Arial"/>
              </a:rPr>
              <a:t>x</a:t>
            </a:r>
            <a:r>
              <a:rPr sz="2800" spc="-5" dirty="0">
                <a:latin typeface="Arial"/>
                <a:cs typeface="Arial"/>
              </a:rPr>
              <a:t>-</a:t>
            </a:r>
            <a:endParaRPr sz="2800">
              <a:latin typeface="Arial"/>
              <a:cs typeface="Arial"/>
            </a:endParaRPr>
          </a:p>
          <a:p>
            <a:pPr marL="299085" indent="-287020">
              <a:spcBef>
                <a:spcPts val="1345"/>
              </a:spcBef>
              <a:buChar char="–"/>
              <a:tabLst>
                <a:tab pos="299720" algn="l"/>
              </a:tabLst>
            </a:pPr>
            <a:r>
              <a:rPr sz="2800" spc="-5" dirty="0">
                <a:latin typeface="Arial"/>
                <a:cs typeface="Arial"/>
              </a:rPr>
              <a:t>Max</a:t>
            </a:r>
            <a:endParaRPr sz="2800">
              <a:latin typeface="Arial"/>
              <a:cs typeface="Arial"/>
            </a:endParaRPr>
          </a:p>
        </p:txBody>
      </p:sp>
      <p:sp>
        <p:nvSpPr>
          <p:cNvPr id="8" name="object 8"/>
          <p:cNvSpPr txBox="1"/>
          <p:nvPr/>
        </p:nvSpPr>
        <p:spPr>
          <a:xfrm>
            <a:off x="5850969" y="2708655"/>
            <a:ext cx="4261485" cy="3013710"/>
          </a:xfrm>
          <a:prstGeom prst="rect">
            <a:avLst/>
          </a:prstGeom>
        </p:spPr>
        <p:txBody>
          <a:bodyPr vert="horz" wrap="square" lIns="0" tIns="183515" rIns="0" bIns="0" rtlCol="0">
            <a:spAutoFit/>
          </a:bodyPr>
          <a:lstStyle/>
          <a:p>
            <a:pPr marL="927100" indent="-914400">
              <a:spcBef>
                <a:spcPts val="1445"/>
              </a:spcBef>
              <a:buChar char="-"/>
              <a:tabLst>
                <a:tab pos="926465" algn="l"/>
                <a:tab pos="927100" algn="l"/>
              </a:tabLst>
            </a:pPr>
            <a:r>
              <a:rPr sz="2800" spc="-5" dirty="0">
                <a:latin typeface="Arial"/>
                <a:cs typeface="Arial"/>
              </a:rPr>
              <a:t>Minimal</a:t>
            </a:r>
            <a:endParaRPr sz="2800" dirty="0">
              <a:latin typeface="Arial"/>
              <a:cs typeface="Arial"/>
            </a:endParaRPr>
          </a:p>
          <a:p>
            <a:pPr marL="927100" indent="-914400">
              <a:spcBef>
                <a:spcPts val="1340"/>
              </a:spcBef>
              <a:buChar char="-"/>
              <a:tabLst>
                <a:tab pos="926465" algn="l"/>
                <a:tab pos="927100" algn="l"/>
              </a:tabLst>
            </a:pPr>
            <a:r>
              <a:rPr sz="2800" dirty="0">
                <a:latin typeface="Arial"/>
                <a:cs typeface="Arial"/>
              </a:rPr>
              <a:t>Just above</a:t>
            </a:r>
            <a:r>
              <a:rPr sz="2800" spc="-30" dirty="0">
                <a:latin typeface="Arial"/>
                <a:cs typeface="Arial"/>
              </a:rPr>
              <a:t> </a:t>
            </a:r>
            <a:r>
              <a:rPr sz="2800" spc="-5" dirty="0">
                <a:latin typeface="Arial"/>
                <a:cs typeface="Arial"/>
              </a:rPr>
              <a:t>Minimal</a:t>
            </a:r>
            <a:endParaRPr sz="2800" dirty="0">
              <a:latin typeface="Arial"/>
              <a:cs typeface="Arial"/>
            </a:endParaRPr>
          </a:p>
          <a:p>
            <a:pPr marL="927100" indent="-914400">
              <a:spcBef>
                <a:spcPts val="1350"/>
              </a:spcBef>
              <a:buChar char="-"/>
              <a:tabLst>
                <a:tab pos="926465" algn="l"/>
                <a:tab pos="927100" algn="l"/>
              </a:tabLst>
            </a:pPr>
            <a:r>
              <a:rPr sz="2800" spc="-5" dirty="0">
                <a:latin typeface="Arial"/>
                <a:cs typeface="Arial"/>
              </a:rPr>
              <a:t>Average</a:t>
            </a:r>
            <a:endParaRPr sz="2800" dirty="0">
              <a:latin typeface="Arial"/>
              <a:cs typeface="Arial"/>
            </a:endParaRPr>
          </a:p>
          <a:p>
            <a:pPr marL="927100" indent="-914400">
              <a:spcBef>
                <a:spcPts val="1345"/>
              </a:spcBef>
              <a:buChar char="-"/>
              <a:tabLst>
                <a:tab pos="926465" algn="l"/>
                <a:tab pos="927100" algn="l"/>
              </a:tabLst>
            </a:pPr>
            <a:r>
              <a:rPr sz="2800" dirty="0">
                <a:latin typeface="Arial"/>
                <a:cs typeface="Arial"/>
              </a:rPr>
              <a:t>Just </a:t>
            </a:r>
            <a:r>
              <a:rPr sz="2800" spc="-5" dirty="0">
                <a:latin typeface="Arial"/>
                <a:cs typeface="Arial"/>
              </a:rPr>
              <a:t>below</a:t>
            </a:r>
            <a:r>
              <a:rPr sz="2800" spc="-40" dirty="0">
                <a:latin typeface="Arial"/>
                <a:cs typeface="Arial"/>
              </a:rPr>
              <a:t> </a:t>
            </a:r>
            <a:r>
              <a:rPr sz="2800" spc="-5" dirty="0">
                <a:latin typeface="Arial"/>
                <a:cs typeface="Arial"/>
              </a:rPr>
              <a:t>Maximum</a:t>
            </a:r>
            <a:endParaRPr sz="2800" dirty="0">
              <a:latin typeface="Arial"/>
              <a:cs typeface="Arial"/>
            </a:endParaRPr>
          </a:p>
          <a:p>
            <a:pPr marL="927100" indent="-914400">
              <a:spcBef>
                <a:spcPts val="1345"/>
              </a:spcBef>
              <a:buChar char="-"/>
              <a:tabLst>
                <a:tab pos="926465" algn="l"/>
                <a:tab pos="927100" algn="l"/>
              </a:tabLst>
            </a:pPr>
            <a:r>
              <a:rPr sz="2800" spc="-5" dirty="0">
                <a:latin typeface="Arial"/>
                <a:cs typeface="Arial"/>
              </a:rPr>
              <a:t>Maximum</a:t>
            </a:r>
            <a:endParaRPr sz="2800" dirty="0">
              <a:latin typeface="Arial"/>
              <a:cs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53410" y="1364930"/>
            <a:ext cx="7004050" cy="436880"/>
          </a:xfrm>
          <a:prstGeom prst="rect">
            <a:avLst/>
          </a:prstGeom>
        </p:spPr>
        <p:txBody>
          <a:bodyPr vert="horz" wrap="square" lIns="0" tIns="12700" rIns="0" bIns="0" rtlCol="0">
            <a:spAutoFit/>
          </a:bodyPr>
          <a:lstStyle/>
          <a:p>
            <a:pPr marL="355600" indent="-342900">
              <a:spcBef>
                <a:spcPts val="100"/>
              </a:spcBef>
              <a:buChar char="•"/>
              <a:tabLst>
                <a:tab pos="354965" algn="l"/>
                <a:tab pos="355600" algn="l"/>
              </a:tabLst>
            </a:pPr>
            <a:r>
              <a:rPr sz="2700" spc="-5" dirty="0">
                <a:latin typeface="Arial"/>
                <a:cs typeface="Arial"/>
              </a:rPr>
              <a:t>Số </a:t>
            </a:r>
            <a:r>
              <a:rPr sz="2700" dirty="0">
                <a:latin typeface="Arial"/>
                <a:cs typeface="Arial"/>
              </a:rPr>
              <a:t>test case là </a:t>
            </a:r>
            <a:r>
              <a:rPr sz="2700" spc="-5" dirty="0">
                <a:latin typeface="Arial"/>
                <a:cs typeface="Arial"/>
              </a:rPr>
              <a:t>4n+1, </a:t>
            </a:r>
            <a:r>
              <a:rPr sz="2700" dirty="0">
                <a:latin typeface="Arial"/>
                <a:cs typeface="Arial"/>
              </a:rPr>
              <a:t>với </a:t>
            </a:r>
            <a:r>
              <a:rPr sz="2700" spc="-5" dirty="0">
                <a:latin typeface="Arial"/>
                <a:cs typeface="Arial"/>
              </a:rPr>
              <a:t>n </a:t>
            </a:r>
            <a:r>
              <a:rPr sz="2700" dirty="0">
                <a:latin typeface="Arial"/>
                <a:cs typeface="Arial"/>
              </a:rPr>
              <a:t>là số </a:t>
            </a:r>
            <a:r>
              <a:rPr sz="2700" spc="-5" dirty="0">
                <a:latin typeface="Arial"/>
                <a:cs typeface="Arial"/>
              </a:rPr>
              <a:t>lượng</a:t>
            </a:r>
            <a:r>
              <a:rPr sz="2700" spc="-95" dirty="0">
                <a:latin typeface="Arial"/>
                <a:cs typeface="Arial"/>
              </a:rPr>
              <a:t> </a:t>
            </a:r>
            <a:r>
              <a:rPr sz="2700" spc="-5" dirty="0">
                <a:latin typeface="Arial"/>
                <a:cs typeface="Arial"/>
              </a:rPr>
              <a:t>biến</a:t>
            </a:r>
            <a:endParaRPr sz="2700">
              <a:latin typeface="Arial"/>
              <a:cs typeface="Arial"/>
            </a:endParaRPr>
          </a:p>
        </p:txBody>
      </p:sp>
      <p:sp>
        <p:nvSpPr>
          <p:cNvPr id="12" name="object 1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t>Kỹ thuật phân tích trên giá trị</a:t>
            </a:r>
            <a:r>
              <a:rPr spc="-190" dirty="0"/>
              <a:t> </a:t>
            </a:r>
            <a:r>
              <a:rPr dirty="0"/>
              <a:t>biên</a:t>
            </a:r>
            <a:endParaRPr/>
          </a:p>
        </p:txBody>
      </p:sp>
      <p:grpSp>
        <p:nvGrpSpPr>
          <p:cNvPr id="13" name="object 13"/>
          <p:cNvGrpSpPr/>
          <p:nvPr/>
        </p:nvGrpSpPr>
        <p:grpSpPr>
          <a:xfrm>
            <a:off x="3812857" y="2383534"/>
            <a:ext cx="5688330" cy="3429635"/>
            <a:chOff x="1195387" y="2517711"/>
            <a:chExt cx="5688330" cy="3429635"/>
          </a:xfrm>
        </p:grpSpPr>
        <p:sp>
          <p:nvSpPr>
            <p:cNvPr id="14" name="object 14"/>
            <p:cNvSpPr/>
            <p:nvPr/>
          </p:nvSpPr>
          <p:spPr>
            <a:xfrm>
              <a:off x="1195387" y="2706623"/>
              <a:ext cx="5688330" cy="3240405"/>
            </a:xfrm>
            <a:custGeom>
              <a:avLst/>
              <a:gdLst/>
              <a:ahLst/>
              <a:cxnLst/>
              <a:rect l="l" t="t" r="r" b="b"/>
              <a:pathLst>
                <a:path w="5688330" h="3240404">
                  <a:moveTo>
                    <a:pt x="5688012" y="3024251"/>
                  </a:moveTo>
                  <a:lnTo>
                    <a:pt x="5678487" y="3019488"/>
                  </a:lnTo>
                  <a:lnTo>
                    <a:pt x="5611812" y="2986151"/>
                  </a:lnTo>
                  <a:lnTo>
                    <a:pt x="5611812" y="3019488"/>
                  </a:lnTo>
                  <a:lnTo>
                    <a:pt x="76136" y="3019488"/>
                  </a:lnTo>
                  <a:lnTo>
                    <a:pt x="76250" y="76200"/>
                  </a:lnTo>
                  <a:lnTo>
                    <a:pt x="109537" y="76200"/>
                  </a:lnTo>
                  <a:lnTo>
                    <a:pt x="103187" y="63500"/>
                  </a:lnTo>
                  <a:lnTo>
                    <a:pt x="71437" y="0"/>
                  </a:lnTo>
                  <a:lnTo>
                    <a:pt x="33337" y="76200"/>
                  </a:lnTo>
                  <a:lnTo>
                    <a:pt x="66675" y="76200"/>
                  </a:lnTo>
                  <a:lnTo>
                    <a:pt x="66675" y="3019488"/>
                  </a:lnTo>
                  <a:lnTo>
                    <a:pt x="0" y="3019488"/>
                  </a:lnTo>
                  <a:lnTo>
                    <a:pt x="0" y="3029013"/>
                  </a:lnTo>
                  <a:lnTo>
                    <a:pt x="66675" y="3029013"/>
                  </a:lnTo>
                  <a:lnTo>
                    <a:pt x="66675" y="3240151"/>
                  </a:lnTo>
                  <a:lnTo>
                    <a:pt x="76136" y="3240151"/>
                  </a:lnTo>
                  <a:lnTo>
                    <a:pt x="76136" y="3029013"/>
                  </a:lnTo>
                  <a:lnTo>
                    <a:pt x="5611812" y="3029013"/>
                  </a:lnTo>
                  <a:lnTo>
                    <a:pt x="5611812" y="3062351"/>
                  </a:lnTo>
                  <a:lnTo>
                    <a:pt x="5678487" y="3029013"/>
                  </a:lnTo>
                  <a:lnTo>
                    <a:pt x="5688012" y="3024251"/>
                  </a:lnTo>
                  <a:close/>
                </a:path>
              </a:pathLst>
            </a:custGeom>
            <a:solidFill>
              <a:srgbClr val="9BD2E4"/>
            </a:solidFill>
          </p:spPr>
          <p:txBody>
            <a:bodyPr wrap="square" lIns="0" tIns="0" rIns="0" bIns="0" rtlCol="0"/>
            <a:lstStyle/>
            <a:p>
              <a:endParaRPr/>
            </a:p>
          </p:txBody>
        </p:sp>
        <p:sp>
          <p:nvSpPr>
            <p:cNvPr id="15" name="object 15"/>
            <p:cNvSpPr/>
            <p:nvPr/>
          </p:nvSpPr>
          <p:spPr>
            <a:xfrm>
              <a:off x="1266825" y="2522473"/>
              <a:ext cx="4105275" cy="3208655"/>
            </a:xfrm>
            <a:custGeom>
              <a:avLst/>
              <a:gdLst/>
              <a:ahLst/>
              <a:cxnLst/>
              <a:rect l="l" t="t" r="r" b="b"/>
              <a:pathLst>
                <a:path w="4105275" h="3208654">
                  <a:moveTo>
                    <a:pt x="649351" y="0"/>
                  </a:moveTo>
                  <a:lnTo>
                    <a:pt x="649351" y="3168713"/>
                  </a:lnTo>
                </a:path>
                <a:path w="4105275" h="3208654">
                  <a:moveTo>
                    <a:pt x="3600450" y="39750"/>
                  </a:moveTo>
                  <a:lnTo>
                    <a:pt x="3600450" y="3208401"/>
                  </a:lnTo>
                </a:path>
                <a:path w="4105275" h="3208654">
                  <a:moveTo>
                    <a:pt x="0" y="976376"/>
                  </a:moveTo>
                  <a:lnTo>
                    <a:pt x="4105275" y="976376"/>
                  </a:lnTo>
                </a:path>
                <a:path w="4105275" h="3208654">
                  <a:moveTo>
                    <a:pt x="0" y="2559050"/>
                  </a:moveTo>
                  <a:lnTo>
                    <a:pt x="4105275" y="2559177"/>
                  </a:lnTo>
                </a:path>
              </a:pathLst>
            </a:custGeom>
            <a:ln w="9525">
              <a:solidFill>
                <a:srgbClr val="9BD2E4"/>
              </a:solidFill>
              <a:prstDash val="sysDash"/>
            </a:ln>
          </p:spPr>
          <p:txBody>
            <a:bodyPr wrap="square" lIns="0" tIns="0" rIns="0" bIns="0" rtlCol="0"/>
            <a:lstStyle/>
            <a:p>
              <a:endParaRPr/>
            </a:p>
          </p:txBody>
        </p:sp>
      </p:grpSp>
      <p:sp>
        <p:nvSpPr>
          <p:cNvPr id="16" name="object 16"/>
          <p:cNvSpPr txBox="1"/>
          <p:nvPr/>
        </p:nvSpPr>
        <p:spPr>
          <a:xfrm>
            <a:off x="9705339" y="5352018"/>
            <a:ext cx="330200" cy="391160"/>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x1</a:t>
            </a:r>
            <a:endParaRPr sz="2400">
              <a:latin typeface="Times New Roman"/>
              <a:cs typeface="Times New Roman"/>
            </a:endParaRPr>
          </a:p>
        </p:txBody>
      </p:sp>
      <p:sp>
        <p:nvSpPr>
          <p:cNvPr id="17" name="object 17"/>
          <p:cNvSpPr txBox="1"/>
          <p:nvPr/>
        </p:nvSpPr>
        <p:spPr>
          <a:xfrm>
            <a:off x="3728872" y="2111055"/>
            <a:ext cx="330200" cy="391160"/>
          </a:xfrm>
          <a:prstGeom prst="rect">
            <a:avLst/>
          </a:prstGeom>
        </p:spPr>
        <p:txBody>
          <a:bodyPr vert="horz" wrap="square" lIns="0" tIns="12700" rIns="0" bIns="0" rtlCol="0">
            <a:spAutoFit/>
          </a:bodyPr>
          <a:lstStyle/>
          <a:p>
            <a:pPr marL="12700">
              <a:spcBef>
                <a:spcPts val="100"/>
              </a:spcBef>
            </a:pPr>
            <a:r>
              <a:rPr sz="2400" spc="-5" dirty="0">
                <a:solidFill>
                  <a:srgbClr val="1A3E54"/>
                </a:solidFill>
                <a:latin typeface="Times New Roman"/>
                <a:cs typeface="Times New Roman"/>
              </a:rPr>
              <a:t>x</a:t>
            </a:r>
            <a:r>
              <a:rPr sz="2400" dirty="0">
                <a:solidFill>
                  <a:srgbClr val="1A3E54"/>
                </a:solidFill>
                <a:latin typeface="Times New Roman"/>
                <a:cs typeface="Times New Roman"/>
              </a:rPr>
              <a:t>2</a:t>
            </a:r>
            <a:endParaRPr sz="2400">
              <a:latin typeface="Times New Roman"/>
              <a:cs typeface="Times New Roman"/>
            </a:endParaRPr>
          </a:p>
        </p:txBody>
      </p:sp>
      <p:sp>
        <p:nvSpPr>
          <p:cNvPr id="18" name="object 18"/>
          <p:cNvSpPr txBox="1"/>
          <p:nvPr/>
        </p:nvSpPr>
        <p:spPr>
          <a:xfrm>
            <a:off x="4397247" y="5691870"/>
            <a:ext cx="161290" cy="391160"/>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a</a:t>
            </a:r>
            <a:endParaRPr sz="2400">
              <a:latin typeface="Times New Roman"/>
              <a:cs typeface="Times New Roman"/>
            </a:endParaRPr>
          </a:p>
        </p:txBody>
      </p:sp>
      <p:sp>
        <p:nvSpPr>
          <p:cNvPr id="19" name="object 19"/>
          <p:cNvSpPr txBox="1"/>
          <p:nvPr/>
        </p:nvSpPr>
        <p:spPr>
          <a:xfrm>
            <a:off x="7472679" y="5640969"/>
            <a:ext cx="17780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b</a:t>
            </a:r>
            <a:endParaRPr sz="2400">
              <a:latin typeface="Times New Roman"/>
              <a:cs typeface="Times New Roman"/>
            </a:endParaRPr>
          </a:p>
        </p:txBody>
      </p:sp>
      <p:sp>
        <p:nvSpPr>
          <p:cNvPr id="20" name="object 20"/>
          <p:cNvSpPr txBox="1"/>
          <p:nvPr/>
        </p:nvSpPr>
        <p:spPr>
          <a:xfrm>
            <a:off x="3368293" y="4704014"/>
            <a:ext cx="161290" cy="391160"/>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c</a:t>
            </a:r>
            <a:endParaRPr sz="2400">
              <a:latin typeface="Times New Roman"/>
              <a:cs typeface="Times New Roman"/>
            </a:endParaRPr>
          </a:p>
        </p:txBody>
      </p:sp>
      <p:sp>
        <p:nvSpPr>
          <p:cNvPr id="21" name="object 21"/>
          <p:cNvSpPr txBox="1"/>
          <p:nvPr/>
        </p:nvSpPr>
        <p:spPr>
          <a:xfrm>
            <a:off x="3439922" y="3119307"/>
            <a:ext cx="177800" cy="391160"/>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d</a:t>
            </a:r>
            <a:endParaRPr sz="2400">
              <a:latin typeface="Times New Roman"/>
              <a:cs typeface="Times New Roman"/>
            </a:endParaRPr>
          </a:p>
        </p:txBody>
      </p:sp>
      <p:grpSp>
        <p:nvGrpSpPr>
          <p:cNvPr id="22" name="object 22"/>
          <p:cNvGrpSpPr/>
          <p:nvPr/>
        </p:nvGrpSpPr>
        <p:grpSpPr>
          <a:xfrm>
            <a:off x="4528884" y="2496627"/>
            <a:ext cx="3104515" cy="2455545"/>
            <a:chOff x="1911413" y="2630804"/>
            <a:chExt cx="3104515" cy="2455545"/>
          </a:xfrm>
        </p:grpSpPr>
        <p:sp>
          <p:nvSpPr>
            <p:cNvPr id="23" name="object 23"/>
            <p:cNvSpPr/>
            <p:nvPr/>
          </p:nvSpPr>
          <p:spPr>
            <a:xfrm>
              <a:off x="2846387" y="4502213"/>
              <a:ext cx="82550" cy="80899"/>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2846387" y="3494087"/>
              <a:ext cx="82550" cy="80899"/>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2846387" y="3636962"/>
              <a:ext cx="82550" cy="80899"/>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2846387" y="5005387"/>
              <a:ext cx="82550" cy="80899"/>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2846387" y="4860988"/>
              <a:ext cx="82550" cy="80899"/>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4791138" y="4502213"/>
              <a:ext cx="82550" cy="80899"/>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4646612" y="4502213"/>
              <a:ext cx="82550" cy="80899"/>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2054288" y="4502213"/>
              <a:ext cx="82550" cy="80899"/>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1911413" y="4502213"/>
              <a:ext cx="82550" cy="80899"/>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4148074" y="2630804"/>
              <a:ext cx="868044" cy="1155700"/>
            </a:xfrm>
            <a:custGeom>
              <a:avLst/>
              <a:gdLst/>
              <a:ahLst/>
              <a:cxnLst/>
              <a:rect l="l" t="t" r="r" b="b"/>
              <a:pathLst>
                <a:path w="868045" h="1155700">
                  <a:moveTo>
                    <a:pt x="15239" y="1071499"/>
                  </a:moveTo>
                  <a:lnTo>
                    <a:pt x="0" y="1155319"/>
                  </a:lnTo>
                  <a:lnTo>
                    <a:pt x="76200" y="1117219"/>
                  </a:lnTo>
                  <a:lnTo>
                    <a:pt x="63161" y="1107440"/>
                  </a:lnTo>
                  <a:lnTo>
                    <a:pt x="41910" y="1107440"/>
                  </a:lnTo>
                  <a:lnTo>
                    <a:pt x="34289" y="1101725"/>
                  </a:lnTo>
                  <a:lnTo>
                    <a:pt x="41935" y="1091520"/>
                  </a:lnTo>
                  <a:lnTo>
                    <a:pt x="15239" y="1071499"/>
                  </a:lnTo>
                  <a:close/>
                </a:path>
                <a:path w="868045" h="1155700">
                  <a:moveTo>
                    <a:pt x="41935" y="1091520"/>
                  </a:moveTo>
                  <a:lnTo>
                    <a:pt x="34289" y="1101725"/>
                  </a:lnTo>
                  <a:lnTo>
                    <a:pt x="41910" y="1107440"/>
                  </a:lnTo>
                  <a:lnTo>
                    <a:pt x="49556" y="1097236"/>
                  </a:lnTo>
                  <a:lnTo>
                    <a:pt x="41935" y="1091520"/>
                  </a:lnTo>
                  <a:close/>
                </a:path>
                <a:path w="868045" h="1155700">
                  <a:moveTo>
                    <a:pt x="49556" y="1097236"/>
                  </a:moveTo>
                  <a:lnTo>
                    <a:pt x="41910" y="1107440"/>
                  </a:lnTo>
                  <a:lnTo>
                    <a:pt x="63161" y="1107440"/>
                  </a:lnTo>
                  <a:lnTo>
                    <a:pt x="49556" y="1097236"/>
                  </a:lnTo>
                  <a:close/>
                </a:path>
                <a:path w="868045" h="1155700">
                  <a:moveTo>
                    <a:pt x="859789" y="0"/>
                  </a:moveTo>
                  <a:lnTo>
                    <a:pt x="41935" y="1091520"/>
                  </a:lnTo>
                  <a:lnTo>
                    <a:pt x="49556" y="1097236"/>
                  </a:lnTo>
                  <a:lnTo>
                    <a:pt x="867537" y="5715"/>
                  </a:lnTo>
                  <a:lnTo>
                    <a:pt x="859789" y="0"/>
                  </a:lnTo>
                  <a:close/>
                </a:path>
              </a:pathLst>
            </a:custGeom>
            <a:solidFill>
              <a:srgbClr val="9BD2E4"/>
            </a:solidFill>
          </p:spPr>
          <p:txBody>
            <a:bodyPr wrap="square" lIns="0" tIns="0" rIns="0" bIns="0" rtlCol="0"/>
            <a:lstStyle/>
            <a:p>
              <a:endParaRPr/>
            </a:p>
          </p:txBody>
        </p:sp>
      </p:grpSp>
      <p:sp>
        <p:nvSpPr>
          <p:cNvPr id="33" name="object 33"/>
          <p:cNvSpPr txBox="1"/>
          <p:nvPr/>
        </p:nvSpPr>
        <p:spPr>
          <a:xfrm>
            <a:off x="7708900" y="1907793"/>
            <a:ext cx="3061335" cy="1343025"/>
          </a:xfrm>
          <a:prstGeom prst="rect">
            <a:avLst/>
          </a:prstGeom>
        </p:spPr>
        <p:txBody>
          <a:bodyPr vert="horz" wrap="square" lIns="0" tIns="12700" rIns="0" bIns="0" rtlCol="0">
            <a:spAutoFit/>
          </a:bodyPr>
          <a:lstStyle/>
          <a:p>
            <a:pPr marL="12700" marR="5080" algn="just">
              <a:lnSpc>
                <a:spcPct val="120000"/>
              </a:lnSpc>
              <a:spcBef>
                <a:spcPts val="100"/>
              </a:spcBef>
            </a:pPr>
            <a:r>
              <a:rPr sz="2400" spc="-5" dirty="0">
                <a:solidFill>
                  <a:srgbClr val="1A3E54"/>
                </a:solidFill>
                <a:latin typeface="Times New Roman"/>
                <a:cs typeface="Times New Roman"/>
              </a:rPr>
              <a:t>Boundary value analysis  test cases </a:t>
            </a:r>
            <a:r>
              <a:rPr sz="2400" dirty="0">
                <a:solidFill>
                  <a:srgbClr val="1A3E54"/>
                </a:solidFill>
                <a:latin typeface="Times New Roman"/>
                <a:cs typeface="Times New Roman"/>
              </a:rPr>
              <a:t>for a </a:t>
            </a:r>
            <a:r>
              <a:rPr sz="2400" spc="-5" dirty="0">
                <a:solidFill>
                  <a:srgbClr val="1A3E54"/>
                </a:solidFill>
                <a:latin typeface="Times New Roman"/>
                <a:cs typeface="Times New Roman"/>
              </a:rPr>
              <a:t>function  </a:t>
            </a:r>
            <a:r>
              <a:rPr sz="2400" dirty="0">
                <a:solidFill>
                  <a:srgbClr val="1A3E54"/>
                </a:solidFill>
                <a:latin typeface="Times New Roman"/>
                <a:cs typeface="Times New Roman"/>
              </a:rPr>
              <a:t>of </a:t>
            </a:r>
            <a:r>
              <a:rPr sz="2400" spc="-5" dirty="0">
                <a:solidFill>
                  <a:srgbClr val="1A3E54"/>
                </a:solidFill>
                <a:latin typeface="Times New Roman"/>
                <a:cs typeface="Times New Roman"/>
              </a:rPr>
              <a:t>two</a:t>
            </a:r>
            <a:r>
              <a:rPr sz="2400" spc="-10" dirty="0">
                <a:solidFill>
                  <a:srgbClr val="1A3E54"/>
                </a:solidFill>
                <a:latin typeface="Times New Roman"/>
                <a:cs typeface="Times New Roman"/>
              </a:rPr>
              <a:t> </a:t>
            </a:r>
            <a:r>
              <a:rPr sz="2400" dirty="0">
                <a:solidFill>
                  <a:srgbClr val="1A3E54"/>
                </a:solidFill>
                <a:latin typeface="Times New Roman"/>
                <a:cs typeface="Times New Roman"/>
              </a:rPr>
              <a:t>variables</a:t>
            </a:r>
            <a:endParaRPr sz="2400">
              <a:latin typeface="Times New Roman"/>
              <a:cs typeface="Times New Roman"/>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4400" dirty="0"/>
              <a:t>Robustness</a:t>
            </a:r>
            <a:r>
              <a:rPr sz="4400" spc="-85" dirty="0"/>
              <a:t> </a:t>
            </a:r>
            <a:r>
              <a:rPr sz="4400" dirty="0"/>
              <a:t>Testing</a:t>
            </a:r>
            <a:endParaRPr sz="4400"/>
          </a:p>
        </p:txBody>
      </p:sp>
      <p:sp>
        <p:nvSpPr>
          <p:cNvPr id="4" name="object 4"/>
          <p:cNvSpPr txBox="1"/>
          <p:nvPr/>
        </p:nvSpPr>
        <p:spPr>
          <a:xfrm>
            <a:off x="3148276" y="1373568"/>
            <a:ext cx="7955915" cy="4270977"/>
          </a:xfrm>
          <a:prstGeom prst="rect">
            <a:avLst/>
          </a:prstGeom>
        </p:spPr>
        <p:txBody>
          <a:bodyPr vert="horz" wrap="square" lIns="0" tIns="207645" rIns="0" bIns="0" rtlCol="0">
            <a:spAutoFit/>
          </a:bodyPr>
          <a:lstStyle/>
          <a:p>
            <a:pPr marL="355600" indent="-342900">
              <a:spcBef>
                <a:spcPts val="1635"/>
              </a:spcBef>
              <a:buChar char="•"/>
              <a:tabLst>
                <a:tab pos="354965" algn="l"/>
                <a:tab pos="355600" algn="l"/>
              </a:tabLst>
            </a:pPr>
            <a:r>
              <a:rPr sz="2500" dirty="0">
                <a:latin typeface="Arial"/>
                <a:cs typeface="Arial"/>
              </a:rPr>
              <a:t>Mở </a:t>
            </a:r>
            <a:r>
              <a:rPr sz="2500" spc="-5" dirty="0">
                <a:latin typeface="Arial"/>
                <a:cs typeface="Arial"/>
              </a:rPr>
              <a:t>rộng </a:t>
            </a:r>
            <a:r>
              <a:rPr sz="2500" dirty="0">
                <a:latin typeface="Arial"/>
                <a:cs typeface="Arial"/>
              </a:rPr>
              <a:t>của </a:t>
            </a:r>
            <a:r>
              <a:rPr sz="2500" spc="-5" dirty="0">
                <a:latin typeface="Arial"/>
                <a:cs typeface="Arial"/>
              </a:rPr>
              <a:t>Standard</a:t>
            </a:r>
            <a:r>
              <a:rPr sz="2500" spc="-70" dirty="0">
                <a:latin typeface="Arial"/>
                <a:cs typeface="Arial"/>
              </a:rPr>
              <a:t> </a:t>
            </a:r>
            <a:r>
              <a:rPr sz="2500" dirty="0">
                <a:latin typeface="Arial"/>
                <a:cs typeface="Arial"/>
              </a:rPr>
              <a:t>BVA</a:t>
            </a:r>
          </a:p>
          <a:p>
            <a:pPr marL="355600" indent="-342900">
              <a:spcBef>
                <a:spcPts val="1540"/>
              </a:spcBef>
              <a:buChar char="•"/>
              <a:tabLst>
                <a:tab pos="354965" algn="l"/>
                <a:tab pos="355600" algn="l"/>
              </a:tabLst>
            </a:pPr>
            <a:r>
              <a:rPr sz="2500" spc="-5" dirty="0">
                <a:latin typeface="Arial"/>
                <a:cs typeface="Arial"/>
              </a:rPr>
              <a:t>Kiểm thử </a:t>
            </a:r>
            <a:r>
              <a:rPr sz="2500" dirty="0">
                <a:latin typeface="Arial"/>
                <a:cs typeface="Arial"/>
              </a:rPr>
              <a:t>cả </a:t>
            </a:r>
            <a:r>
              <a:rPr sz="2500" spc="-5" dirty="0">
                <a:latin typeface="Arial"/>
                <a:cs typeface="Arial"/>
              </a:rPr>
              <a:t>hai </a:t>
            </a:r>
            <a:r>
              <a:rPr sz="2500" dirty="0">
                <a:latin typeface="Arial"/>
                <a:cs typeface="Arial"/>
              </a:rPr>
              <a:t>trường</a:t>
            </a:r>
            <a:r>
              <a:rPr sz="2500" spc="-65" dirty="0">
                <a:latin typeface="Arial"/>
                <a:cs typeface="Arial"/>
              </a:rPr>
              <a:t> </a:t>
            </a:r>
            <a:r>
              <a:rPr sz="2500" spc="-5" dirty="0">
                <a:latin typeface="Arial"/>
                <a:cs typeface="Arial"/>
              </a:rPr>
              <a:t>hợp:</a:t>
            </a:r>
            <a:endParaRPr sz="2500" dirty="0">
              <a:latin typeface="Arial"/>
              <a:cs typeface="Arial"/>
            </a:endParaRPr>
          </a:p>
          <a:p>
            <a:pPr marL="756285" lvl="1" indent="-287020">
              <a:spcBef>
                <a:spcPts val="1405"/>
              </a:spcBef>
              <a:buChar char="–"/>
              <a:tabLst>
                <a:tab pos="756920" algn="l"/>
              </a:tabLst>
            </a:pPr>
            <a:r>
              <a:rPr sz="2500" spc="-5" dirty="0">
                <a:solidFill>
                  <a:srgbClr val="0000FF"/>
                </a:solidFill>
                <a:latin typeface="Arial"/>
                <a:cs typeface="Arial"/>
              </a:rPr>
              <a:t>Input </a:t>
            </a:r>
            <a:r>
              <a:rPr sz="2500" dirty="0">
                <a:solidFill>
                  <a:srgbClr val="0000FF"/>
                </a:solidFill>
                <a:latin typeface="Arial"/>
                <a:cs typeface="Arial"/>
              </a:rPr>
              <a:t>variable </a:t>
            </a:r>
            <a:r>
              <a:rPr sz="2500" spc="-10" dirty="0">
                <a:solidFill>
                  <a:srgbClr val="0000FF"/>
                </a:solidFill>
                <a:latin typeface="Arial"/>
                <a:cs typeface="Arial"/>
              </a:rPr>
              <a:t>hợp </a:t>
            </a:r>
            <a:r>
              <a:rPr sz="2500" spc="-5" dirty="0">
                <a:solidFill>
                  <a:srgbClr val="0000FF"/>
                </a:solidFill>
                <a:latin typeface="Arial"/>
                <a:cs typeface="Arial"/>
              </a:rPr>
              <a:t>lệ (clean test</a:t>
            </a:r>
            <a:r>
              <a:rPr sz="2500" spc="35" dirty="0">
                <a:solidFill>
                  <a:srgbClr val="0000FF"/>
                </a:solidFill>
                <a:latin typeface="Arial"/>
                <a:cs typeface="Arial"/>
              </a:rPr>
              <a:t> </a:t>
            </a:r>
            <a:r>
              <a:rPr sz="2500" spc="-5" dirty="0">
                <a:solidFill>
                  <a:srgbClr val="0000FF"/>
                </a:solidFill>
                <a:latin typeface="Arial"/>
                <a:cs typeface="Arial"/>
              </a:rPr>
              <a:t>cases)</a:t>
            </a:r>
            <a:endParaRPr sz="2500" dirty="0">
              <a:latin typeface="Arial"/>
              <a:cs typeface="Arial"/>
            </a:endParaRPr>
          </a:p>
          <a:p>
            <a:pPr marL="756285" marR="5080">
              <a:lnSpc>
                <a:spcPct val="120100"/>
              </a:lnSpc>
              <a:spcBef>
                <a:spcPts val="670"/>
              </a:spcBef>
            </a:pPr>
            <a:r>
              <a:rPr sz="2500" spc="-5" dirty="0">
                <a:latin typeface="Wingdings"/>
                <a:cs typeface="Wingdings"/>
              </a:rPr>
              <a:t></a:t>
            </a:r>
            <a:r>
              <a:rPr sz="2500" spc="-5" dirty="0">
                <a:latin typeface="Times New Roman"/>
                <a:cs typeface="Times New Roman"/>
              </a:rPr>
              <a:t> </a:t>
            </a:r>
            <a:r>
              <a:rPr sz="2500" spc="-5" dirty="0">
                <a:latin typeface="Arial"/>
                <a:cs typeface="Arial"/>
              </a:rPr>
              <a:t>Kiểm thử tương </a:t>
            </a:r>
            <a:r>
              <a:rPr sz="2500" dirty="0">
                <a:latin typeface="Arial"/>
                <a:cs typeface="Arial"/>
              </a:rPr>
              <a:t>tự </a:t>
            </a:r>
            <a:r>
              <a:rPr sz="2500" spc="-5" dirty="0">
                <a:latin typeface="Arial"/>
                <a:cs typeface="Arial"/>
              </a:rPr>
              <a:t>như Standard BVA </a:t>
            </a:r>
            <a:r>
              <a:rPr sz="2500" dirty="0">
                <a:latin typeface="Arial"/>
                <a:cs typeface="Arial"/>
              </a:rPr>
              <a:t>trên  </a:t>
            </a:r>
            <a:r>
              <a:rPr sz="2500" spc="-5" dirty="0">
                <a:latin typeface="Arial"/>
                <a:cs typeface="Arial"/>
              </a:rPr>
              <a:t>các </a:t>
            </a:r>
            <a:r>
              <a:rPr sz="2500" spc="-10" dirty="0">
                <a:latin typeface="Arial"/>
                <a:cs typeface="Arial"/>
              </a:rPr>
              <a:t>giá </a:t>
            </a:r>
            <a:r>
              <a:rPr sz="2500" dirty="0">
                <a:latin typeface="Arial"/>
                <a:cs typeface="Arial"/>
              </a:rPr>
              <a:t>trị </a:t>
            </a:r>
            <a:r>
              <a:rPr sz="2500" spc="-5" dirty="0">
                <a:latin typeface="Arial"/>
                <a:cs typeface="Arial"/>
              </a:rPr>
              <a:t>(min, min+, average, </a:t>
            </a:r>
            <a:r>
              <a:rPr sz="2500" spc="5" dirty="0">
                <a:latin typeface="Arial"/>
                <a:cs typeface="Arial"/>
              </a:rPr>
              <a:t>max-,</a:t>
            </a:r>
            <a:r>
              <a:rPr sz="2500" spc="50" dirty="0">
                <a:latin typeface="Arial"/>
                <a:cs typeface="Arial"/>
              </a:rPr>
              <a:t> </a:t>
            </a:r>
            <a:r>
              <a:rPr sz="2500" spc="-5" dirty="0">
                <a:latin typeface="Arial"/>
                <a:cs typeface="Arial"/>
              </a:rPr>
              <a:t>max)</a:t>
            </a:r>
            <a:endParaRPr sz="2500" dirty="0">
              <a:latin typeface="Arial"/>
              <a:cs typeface="Arial"/>
            </a:endParaRPr>
          </a:p>
          <a:p>
            <a:pPr marL="756285" lvl="1" indent="-287020">
              <a:spcBef>
                <a:spcPts val="1345"/>
              </a:spcBef>
              <a:buChar char="–"/>
              <a:tabLst>
                <a:tab pos="756920" algn="l"/>
              </a:tabLst>
            </a:pPr>
            <a:r>
              <a:rPr sz="2500" spc="-5" dirty="0">
                <a:solidFill>
                  <a:srgbClr val="0000FF"/>
                </a:solidFill>
                <a:latin typeface="Arial"/>
                <a:cs typeface="Arial"/>
              </a:rPr>
              <a:t>Input </a:t>
            </a:r>
            <a:r>
              <a:rPr sz="2500" dirty="0">
                <a:solidFill>
                  <a:srgbClr val="0000FF"/>
                </a:solidFill>
                <a:latin typeface="Arial"/>
                <a:cs typeface="Arial"/>
              </a:rPr>
              <a:t>variable </a:t>
            </a:r>
            <a:r>
              <a:rPr sz="2500" spc="-5" dirty="0">
                <a:solidFill>
                  <a:srgbClr val="0000FF"/>
                </a:solidFill>
                <a:latin typeface="Arial"/>
                <a:cs typeface="Arial"/>
              </a:rPr>
              <a:t>không </a:t>
            </a:r>
            <a:r>
              <a:rPr sz="2500" dirty="0">
                <a:solidFill>
                  <a:srgbClr val="0000FF"/>
                </a:solidFill>
                <a:latin typeface="Arial"/>
                <a:cs typeface="Arial"/>
              </a:rPr>
              <a:t>hợp </a:t>
            </a:r>
            <a:r>
              <a:rPr sz="2500" spc="-5" dirty="0">
                <a:solidFill>
                  <a:srgbClr val="0000FF"/>
                </a:solidFill>
                <a:latin typeface="Arial"/>
                <a:cs typeface="Arial"/>
              </a:rPr>
              <a:t>lệ (dirty test</a:t>
            </a:r>
            <a:r>
              <a:rPr sz="2500" spc="35" dirty="0">
                <a:solidFill>
                  <a:srgbClr val="0000FF"/>
                </a:solidFill>
                <a:latin typeface="Arial"/>
                <a:cs typeface="Arial"/>
              </a:rPr>
              <a:t> </a:t>
            </a:r>
            <a:r>
              <a:rPr sz="2500" spc="-5" dirty="0">
                <a:solidFill>
                  <a:srgbClr val="0000FF"/>
                </a:solidFill>
                <a:latin typeface="Arial"/>
                <a:cs typeface="Arial"/>
              </a:rPr>
              <a:t>cases)</a:t>
            </a:r>
            <a:endParaRPr sz="2500" dirty="0">
              <a:latin typeface="Arial"/>
              <a:cs typeface="Arial"/>
            </a:endParaRPr>
          </a:p>
          <a:p>
            <a:pPr marL="756285" marR="346075">
              <a:lnSpc>
                <a:spcPct val="120000"/>
              </a:lnSpc>
              <a:spcBef>
                <a:spcPts val="675"/>
              </a:spcBef>
              <a:tabLst>
                <a:tab pos="6791325" algn="l"/>
              </a:tabLst>
            </a:pPr>
            <a:r>
              <a:rPr sz="2500" spc="-5" dirty="0">
                <a:latin typeface="Wingdings"/>
                <a:cs typeface="Wingdings"/>
              </a:rPr>
              <a:t></a:t>
            </a:r>
            <a:r>
              <a:rPr sz="2500" spc="75" dirty="0">
                <a:latin typeface="Times New Roman"/>
                <a:cs typeface="Times New Roman"/>
              </a:rPr>
              <a:t> </a:t>
            </a:r>
            <a:r>
              <a:rPr sz="2500" spc="-5" dirty="0">
                <a:latin typeface="Arial"/>
                <a:cs typeface="Arial"/>
              </a:rPr>
              <a:t>Kiểm</a:t>
            </a:r>
            <a:r>
              <a:rPr sz="2500" spc="10" dirty="0">
                <a:latin typeface="Arial"/>
                <a:cs typeface="Arial"/>
              </a:rPr>
              <a:t> </a:t>
            </a:r>
            <a:r>
              <a:rPr sz="2500" spc="-5" dirty="0">
                <a:latin typeface="Arial"/>
                <a:cs typeface="Arial"/>
              </a:rPr>
              <a:t>thử tr</a:t>
            </a:r>
            <a:r>
              <a:rPr sz="2500" spc="5" dirty="0">
                <a:latin typeface="Arial"/>
                <a:cs typeface="Arial"/>
              </a:rPr>
              <a:t>ê</a:t>
            </a:r>
            <a:r>
              <a:rPr sz="2500" spc="-5" dirty="0">
                <a:latin typeface="Arial"/>
                <a:cs typeface="Arial"/>
              </a:rPr>
              <a:t>n</a:t>
            </a:r>
            <a:r>
              <a:rPr sz="2500" spc="10" dirty="0">
                <a:latin typeface="Arial"/>
                <a:cs typeface="Arial"/>
              </a:rPr>
              <a:t> </a:t>
            </a:r>
            <a:r>
              <a:rPr sz="2500" spc="-5" dirty="0">
                <a:latin typeface="Arial"/>
                <a:cs typeface="Arial"/>
              </a:rPr>
              <a:t>2</a:t>
            </a:r>
            <a:r>
              <a:rPr sz="2500" spc="5" dirty="0">
                <a:latin typeface="Arial"/>
                <a:cs typeface="Arial"/>
              </a:rPr>
              <a:t> </a:t>
            </a:r>
            <a:r>
              <a:rPr sz="2500" spc="-10" dirty="0">
                <a:latin typeface="Arial"/>
                <a:cs typeface="Arial"/>
              </a:rPr>
              <a:t>g</a:t>
            </a:r>
            <a:r>
              <a:rPr sz="2500" dirty="0">
                <a:latin typeface="Arial"/>
                <a:cs typeface="Arial"/>
              </a:rPr>
              <a:t>i</a:t>
            </a:r>
            <a:r>
              <a:rPr sz="2500" spc="-5" dirty="0">
                <a:latin typeface="Arial"/>
                <a:cs typeface="Arial"/>
              </a:rPr>
              <a:t>á </a:t>
            </a:r>
            <a:r>
              <a:rPr sz="2500" dirty="0">
                <a:latin typeface="Arial"/>
                <a:cs typeface="Arial"/>
              </a:rPr>
              <a:t>t</a:t>
            </a:r>
            <a:r>
              <a:rPr sz="2500" spc="-5" dirty="0">
                <a:latin typeface="Arial"/>
                <a:cs typeface="Arial"/>
              </a:rPr>
              <a:t>rị: mi</a:t>
            </a:r>
            <a:r>
              <a:rPr sz="2500" spc="10" dirty="0">
                <a:latin typeface="Arial"/>
                <a:cs typeface="Arial"/>
              </a:rPr>
              <a:t>n</a:t>
            </a:r>
            <a:r>
              <a:rPr sz="2500" spc="-5" dirty="0">
                <a:latin typeface="Arial"/>
                <a:cs typeface="Arial"/>
              </a:rPr>
              <a:t>-,</a:t>
            </a:r>
            <a:r>
              <a:rPr sz="2500" dirty="0">
                <a:latin typeface="Arial"/>
                <a:cs typeface="Arial"/>
              </a:rPr>
              <a:t> </a:t>
            </a:r>
            <a:r>
              <a:rPr sz="2500" spc="-5" dirty="0">
                <a:latin typeface="Arial"/>
                <a:cs typeface="Arial"/>
              </a:rPr>
              <a:t>m</a:t>
            </a:r>
            <a:r>
              <a:rPr sz="2500" dirty="0">
                <a:latin typeface="Arial"/>
                <a:cs typeface="Arial"/>
              </a:rPr>
              <a:t>a</a:t>
            </a:r>
            <a:r>
              <a:rPr sz="2500" spc="-5" dirty="0">
                <a:latin typeface="Arial"/>
                <a:cs typeface="Arial"/>
              </a:rPr>
              <a:t>x+</a:t>
            </a:r>
            <a:r>
              <a:rPr sz="2500" dirty="0">
                <a:latin typeface="Arial"/>
                <a:cs typeface="Arial"/>
              </a:rPr>
              <a:t>	</a:t>
            </a:r>
            <a:r>
              <a:rPr sz="2500" spc="-5" dirty="0">
                <a:latin typeface="Arial"/>
                <a:cs typeface="Arial"/>
              </a:rPr>
              <a:t>(</a:t>
            </a:r>
            <a:r>
              <a:rPr sz="2500" dirty="0">
                <a:latin typeface="Arial"/>
                <a:cs typeface="Arial"/>
              </a:rPr>
              <a:t>n</a:t>
            </a:r>
            <a:r>
              <a:rPr sz="2500" spc="-10" dirty="0">
                <a:latin typeface="Arial"/>
                <a:cs typeface="Arial"/>
              </a:rPr>
              <a:t>ằm  </a:t>
            </a:r>
            <a:r>
              <a:rPr sz="2500" spc="-5" dirty="0">
                <a:latin typeface="Arial"/>
                <a:cs typeface="Arial"/>
              </a:rPr>
              <a:t>ngoài </a:t>
            </a:r>
            <a:r>
              <a:rPr sz="2500" dirty="0">
                <a:latin typeface="Arial"/>
                <a:cs typeface="Arial"/>
              </a:rPr>
              <a:t>miền </a:t>
            </a:r>
            <a:r>
              <a:rPr sz="2500" spc="-5" dirty="0">
                <a:latin typeface="Arial"/>
                <a:cs typeface="Arial"/>
              </a:rPr>
              <a:t>giá </a:t>
            </a:r>
            <a:r>
              <a:rPr sz="2500" dirty="0">
                <a:latin typeface="Arial"/>
                <a:cs typeface="Arial"/>
              </a:rPr>
              <a:t>trị </a:t>
            </a:r>
            <a:r>
              <a:rPr sz="2500" spc="-10" dirty="0">
                <a:latin typeface="Arial"/>
                <a:cs typeface="Arial"/>
              </a:rPr>
              <a:t>hợp</a:t>
            </a:r>
            <a:r>
              <a:rPr sz="2500" spc="20" dirty="0">
                <a:latin typeface="Arial"/>
                <a:cs typeface="Arial"/>
              </a:rPr>
              <a:t> </a:t>
            </a:r>
            <a:r>
              <a:rPr sz="2500" spc="-5" dirty="0">
                <a:latin typeface="Arial"/>
                <a:cs typeface="Arial"/>
              </a:rPr>
              <a:t>lệ)</a:t>
            </a:r>
            <a:endParaRPr sz="2500" dirty="0">
              <a:latin typeface="Arial"/>
              <a:cs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7541" y="1232408"/>
            <a:ext cx="7333615" cy="391160"/>
          </a:xfrm>
          <a:prstGeom prst="rect">
            <a:avLst/>
          </a:prstGeom>
        </p:spPr>
        <p:txBody>
          <a:bodyPr vert="horz" wrap="square" lIns="0" tIns="12700" rIns="0" bIns="0" rtlCol="0">
            <a:spAutoFit/>
          </a:bodyPr>
          <a:lstStyle/>
          <a:p>
            <a:pPr marL="355600" indent="-342900">
              <a:spcBef>
                <a:spcPts val="100"/>
              </a:spcBef>
              <a:buChar char="•"/>
              <a:tabLst>
                <a:tab pos="354965" algn="l"/>
                <a:tab pos="355600" algn="l"/>
              </a:tabLst>
            </a:pPr>
            <a:r>
              <a:rPr sz="2400" spc="-5" dirty="0">
                <a:latin typeface="Arial"/>
                <a:cs typeface="Arial"/>
              </a:rPr>
              <a:t>Số lượng </a:t>
            </a:r>
            <a:r>
              <a:rPr sz="2400" dirty="0">
                <a:latin typeface="Arial"/>
                <a:cs typeface="Arial"/>
              </a:rPr>
              <a:t>test </a:t>
            </a:r>
            <a:r>
              <a:rPr sz="2400" spc="-5" dirty="0">
                <a:latin typeface="Arial"/>
                <a:cs typeface="Arial"/>
              </a:rPr>
              <a:t>case là 6n </a:t>
            </a:r>
            <a:r>
              <a:rPr sz="2400" dirty="0">
                <a:latin typeface="Arial"/>
                <a:cs typeface="Arial"/>
              </a:rPr>
              <a:t>+ </a:t>
            </a:r>
            <a:r>
              <a:rPr sz="2400" spc="-5" dirty="0">
                <a:latin typeface="Arial"/>
                <a:cs typeface="Arial"/>
              </a:rPr>
              <a:t>1, </a:t>
            </a:r>
            <a:r>
              <a:rPr sz="2400" dirty="0">
                <a:latin typeface="Arial"/>
                <a:cs typeface="Arial"/>
              </a:rPr>
              <a:t>với </a:t>
            </a:r>
            <a:r>
              <a:rPr sz="2400" spc="-5" dirty="0">
                <a:latin typeface="Arial"/>
                <a:cs typeface="Arial"/>
              </a:rPr>
              <a:t>n là </a:t>
            </a:r>
            <a:r>
              <a:rPr sz="2400" dirty="0">
                <a:latin typeface="Arial"/>
                <a:cs typeface="Arial"/>
              </a:rPr>
              <a:t>số </a:t>
            </a:r>
            <a:r>
              <a:rPr sz="2400" spc="-5" dirty="0">
                <a:latin typeface="Arial"/>
                <a:cs typeface="Arial"/>
              </a:rPr>
              <a:t>lượng</a:t>
            </a:r>
            <a:r>
              <a:rPr sz="2400" spc="5" dirty="0">
                <a:latin typeface="Arial"/>
                <a:cs typeface="Arial"/>
              </a:rPr>
              <a:t> </a:t>
            </a:r>
            <a:r>
              <a:rPr sz="2400" spc="-5" dirty="0">
                <a:latin typeface="Arial"/>
                <a:cs typeface="Arial"/>
              </a:rPr>
              <a:t>biến</a:t>
            </a:r>
            <a:endParaRPr sz="2400">
              <a:latin typeface="Arial"/>
              <a:cs typeface="Arial"/>
            </a:endParaRPr>
          </a:p>
        </p:txBody>
      </p:sp>
      <p:sp>
        <p:nvSpPr>
          <p:cNvPr id="3" name="object 3"/>
          <p:cNvSpPr txBox="1"/>
          <p:nvPr/>
        </p:nvSpPr>
        <p:spPr>
          <a:xfrm>
            <a:off x="2807031" y="4970206"/>
            <a:ext cx="8073390" cy="903605"/>
          </a:xfrm>
          <a:prstGeom prst="rect">
            <a:avLst/>
          </a:prstGeom>
        </p:spPr>
        <p:txBody>
          <a:bodyPr vert="horz" wrap="square" lIns="0" tIns="85725" rIns="0" bIns="0" rtlCol="0">
            <a:spAutoFit/>
          </a:bodyPr>
          <a:lstStyle/>
          <a:p>
            <a:pPr marL="355600" indent="-342900">
              <a:spcBef>
                <a:spcPts val="675"/>
              </a:spcBef>
              <a:buChar char="•"/>
              <a:tabLst>
                <a:tab pos="354965" algn="l"/>
                <a:tab pos="355600" algn="l"/>
              </a:tabLst>
            </a:pPr>
            <a:r>
              <a:rPr sz="2400" spc="-5" dirty="0">
                <a:latin typeface="Arial"/>
                <a:cs typeface="Arial"/>
              </a:rPr>
              <a:t>Tập trung </a:t>
            </a:r>
            <a:r>
              <a:rPr sz="2400" dirty="0">
                <a:latin typeface="Arial"/>
                <a:cs typeface="Arial"/>
              </a:rPr>
              <a:t>vào việc kiểm thử trên các </a:t>
            </a:r>
            <a:r>
              <a:rPr sz="2400" spc="-5" dirty="0">
                <a:latin typeface="Arial"/>
                <a:cs typeface="Arial"/>
              </a:rPr>
              <a:t>giá </a:t>
            </a:r>
            <a:r>
              <a:rPr sz="2400" dirty="0">
                <a:latin typeface="Arial"/>
                <a:cs typeface="Arial"/>
              </a:rPr>
              <a:t>trị </a:t>
            </a:r>
            <a:r>
              <a:rPr sz="2400" spc="-5" dirty="0">
                <a:latin typeface="Arial"/>
                <a:cs typeface="Arial"/>
              </a:rPr>
              <a:t>không hợp</a:t>
            </a:r>
            <a:r>
              <a:rPr sz="2400" spc="445" dirty="0">
                <a:latin typeface="Arial"/>
                <a:cs typeface="Arial"/>
              </a:rPr>
              <a:t> </a:t>
            </a:r>
            <a:r>
              <a:rPr sz="2400" spc="5" dirty="0">
                <a:latin typeface="Arial"/>
                <a:cs typeface="Arial"/>
              </a:rPr>
              <a:t>lệ</a:t>
            </a:r>
            <a:endParaRPr sz="2400">
              <a:latin typeface="Arial"/>
              <a:cs typeface="Arial"/>
            </a:endParaRPr>
          </a:p>
          <a:p>
            <a:pPr marL="355600">
              <a:spcBef>
                <a:spcPts val="580"/>
              </a:spcBef>
            </a:pPr>
            <a:r>
              <a:rPr sz="2400" dirty="0">
                <a:latin typeface="Arial"/>
                <a:cs typeface="Arial"/>
              </a:rPr>
              <a:t>và </a:t>
            </a:r>
            <a:r>
              <a:rPr sz="2400" spc="-5" dirty="0">
                <a:latin typeface="Arial"/>
                <a:cs typeface="Arial"/>
              </a:rPr>
              <a:t>đòi hỏi ứng dụng phải </a:t>
            </a:r>
            <a:r>
              <a:rPr sz="2400" spc="-10" dirty="0">
                <a:latin typeface="Arial"/>
                <a:cs typeface="Arial"/>
              </a:rPr>
              <a:t>xử </a:t>
            </a:r>
            <a:r>
              <a:rPr sz="2400" spc="-5" dirty="0">
                <a:latin typeface="Arial"/>
                <a:cs typeface="Arial"/>
              </a:rPr>
              <a:t>lý ngoại lệ </a:t>
            </a:r>
            <a:r>
              <a:rPr sz="2400" dirty="0">
                <a:latin typeface="Arial"/>
                <a:cs typeface="Arial"/>
              </a:rPr>
              <a:t>một cách </a:t>
            </a:r>
            <a:r>
              <a:rPr sz="2400" spc="-5" dirty="0">
                <a:latin typeface="Arial"/>
                <a:cs typeface="Arial"/>
              </a:rPr>
              <a:t>đầy</a:t>
            </a:r>
            <a:r>
              <a:rPr sz="2400" spc="85" dirty="0">
                <a:latin typeface="Arial"/>
                <a:cs typeface="Arial"/>
              </a:rPr>
              <a:t> </a:t>
            </a:r>
            <a:r>
              <a:rPr sz="2400" spc="-5" dirty="0">
                <a:latin typeface="Arial"/>
                <a:cs typeface="Arial"/>
              </a:rPr>
              <a:t>đủ</a:t>
            </a:r>
            <a:endParaRPr sz="2400">
              <a:latin typeface="Arial"/>
              <a:cs typeface="Arial"/>
            </a:endParaRPr>
          </a:p>
        </p:txBody>
      </p:sp>
      <p:sp>
        <p:nvSpPr>
          <p:cNvPr id="5" name="object 5"/>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4400" dirty="0"/>
              <a:t>Robustness</a:t>
            </a:r>
            <a:r>
              <a:rPr sz="4400" spc="-85" dirty="0"/>
              <a:t> </a:t>
            </a:r>
            <a:r>
              <a:rPr sz="4400" dirty="0"/>
              <a:t>Testing</a:t>
            </a:r>
            <a:endParaRPr sz="4400"/>
          </a:p>
        </p:txBody>
      </p:sp>
      <p:sp>
        <p:nvSpPr>
          <p:cNvPr id="6" name="object 6"/>
          <p:cNvSpPr/>
          <p:nvPr/>
        </p:nvSpPr>
        <p:spPr>
          <a:xfrm>
            <a:off x="3861766" y="2192423"/>
            <a:ext cx="5688330" cy="2737485"/>
          </a:xfrm>
          <a:custGeom>
            <a:avLst/>
            <a:gdLst/>
            <a:ahLst/>
            <a:cxnLst/>
            <a:rect l="l" t="t" r="r" b="b"/>
            <a:pathLst>
              <a:path w="5688330" h="2737485">
                <a:moveTo>
                  <a:pt x="5687949" y="2554351"/>
                </a:moveTo>
                <a:lnTo>
                  <a:pt x="5678297" y="2549525"/>
                </a:lnTo>
                <a:lnTo>
                  <a:pt x="5611749" y="2516251"/>
                </a:lnTo>
                <a:lnTo>
                  <a:pt x="5611749" y="2549525"/>
                </a:lnTo>
                <a:lnTo>
                  <a:pt x="76200" y="2549525"/>
                </a:lnTo>
                <a:lnTo>
                  <a:pt x="76200" y="76200"/>
                </a:lnTo>
                <a:lnTo>
                  <a:pt x="109601" y="76200"/>
                </a:lnTo>
                <a:lnTo>
                  <a:pt x="103251" y="63500"/>
                </a:lnTo>
                <a:lnTo>
                  <a:pt x="71501" y="0"/>
                </a:lnTo>
                <a:lnTo>
                  <a:pt x="33401" y="76200"/>
                </a:lnTo>
                <a:lnTo>
                  <a:pt x="66675" y="76200"/>
                </a:lnTo>
                <a:lnTo>
                  <a:pt x="66675" y="2549525"/>
                </a:lnTo>
                <a:lnTo>
                  <a:pt x="0" y="2549525"/>
                </a:lnTo>
                <a:lnTo>
                  <a:pt x="0" y="2559050"/>
                </a:lnTo>
                <a:lnTo>
                  <a:pt x="66675" y="2559050"/>
                </a:lnTo>
                <a:lnTo>
                  <a:pt x="66675" y="2736977"/>
                </a:lnTo>
                <a:lnTo>
                  <a:pt x="76200" y="2736977"/>
                </a:lnTo>
                <a:lnTo>
                  <a:pt x="76200" y="2559050"/>
                </a:lnTo>
                <a:lnTo>
                  <a:pt x="5611749" y="2559050"/>
                </a:lnTo>
                <a:lnTo>
                  <a:pt x="5611749" y="2592451"/>
                </a:lnTo>
                <a:lnTo>
                  <a:pt x="5678551" y="2559050"/>
                </a:lnTo>
                <a:lnTo>
                  <a:pt x="5687949" y="2554351"/>
                </a:lnTo>
                <a:close/>
              </a:path>
            </a:pathLst>
          </a:custGeom>
          <a:solidFill>
            <a:srgbClr val="9BD2E4"/>
          </a:solidFill>
        </p:spPr>
        <p:txBody>
          <a:bodyPr wrap="square" lIns="0" tIns="0" rIns="0" bIns="0" rtlCol="0"/>
          <a:lstStyle/>
          <a:p>
            <a:endParaRPr/>
          </a:p>
        </p:txBody>
      </p:sp>
      <p:sp>
        <p:nvSpPr>
          <p:cNvPr id="7" name="object 7"/>
          <p:cNvSpPr txBox="1"/>
          <p:nvPr/>
        </p:nvSpPr>
        <p:spPr>
          <a:xfrm>
            <a:off x="9754312" y="4542889"/>
            <a:ext cx="330835" cy="391795"/>
          </a:xfrm>
          <a:prstGeom prst="rect">
            <a:avLst/>
          </a:prstGeom>
        </p:spPr>
        <p:txBody>
          <a:bodyPr vert="horz" wrap="square" lIns="0" tIns="12700" rIns="0" bIns="0" rtlCol="0">
            <a:spAutoFit/>
          </a:bodyPr>
          <a:lstStyle/>
          <a:p>
            <a:pPr marL="12700">
              <a:spcBef>
                <a:spcPts val="100"/>
              </a:spcBef>
            </a:pPr>
            <a:r>
              <a:rPr sz="2400" spc="-5" dirty="0">
                <a:solidFill>
                  <a:srgbClr val="1A3E54"/>
                </a:solidFill>
                <a:latin typeface="Times New Roman"/>
                <a:cs typeface="Times New Roman"/>
              </a:rPr>
              <a:t>x</a:t>
            </a:r>
            <a:r>
              <a:rPr sz="2400" dirty="0">
                <a:solidFill>
                  <a:srgbClr val="1A3E54"/>
                </a:solidFill>
                <a:latin typeface="Times New Roman"/>
                <a:cs typeface="Times New Roman"/>
              </a:rPr>
              <a:t>1</a:t>
            </a:r>
            <a:endParaRPr sz="2400">
              <a:latin typeface="Times New Roman"/>
              <a:cs typeface="Times New Roman"/>
            </a:endParaRPr>
          </a:p>
        </p:txBody>
      </p:sp>
      <p:sp>
        <p:nvSpPr>
          <p:cNvPr id="8" name="object 8"/>
          <p:cNvSpPr txBox="1"/>
          <p:nvPr/>
        </p:nvSpPr>
        <p:spPr>
          <a:xfrm>
            <a:off x="3777819" y="1805531"/>
            <a:ext cx="330835" cy="391795"/>
          </a:xfrm>
          <a:prstGeom prst="rect">
            <a:avLst/>
          </a:prstGeom>
        </p:spPr>
        <p:txBody>
          <a:bodyPr vert="horz" wrap="square" lIns="0" tIns="12700" rIns="0" bIns="0" rtlCol="0">
            <a:spAutoFit/>
          </a:bodyPr>
          <a:lstStyle/>
          <a:p>
            <a:pPr marL="12700">
              <a:spcBef>
                <a:spcPts val="100"/>
              </a:spcBef>
            </a:pPr>
            <a:r>
              <a:rPr sz="2400" spc="-5" dirty="0">
                <a:solidFill>
                  <a:srgbClr val="1A3E54"/>
                </a:solidFill>
                <a:latin typeface="Times New Roman"/>
                <a:cs typeface="Times New Roman"/>
              </a:rPr>
              <a:t>x</a:t>
            </a:r>
            <a:r>
              <a:rPr sz="2400" dirty="0">
                <a:solidFill>
                  <a:srgbClr val="1A3E54"/>
                </a:solidFill>
                <a:latin typeface="Times New Roman"/>
                <a:cs typeface="Times New Roman"/>
              </a:rPr>
              <a:t>2</a:t>
            </a:r>
            <a:endParaRPr sz="2400">
              <a:latin typeface="Times New Roman"/>
              <a:cs typeface="Times New Roman"/>
            </a:endParaRPr>
          </a:p>
        </p:txBody>
      </p:sp>
      <p:grpSp>
        <p:nvGrpSpPr>
          <p:cNvPr id="9" name="object 9"/>
          <p:cNvGrpSpPr/>
          <p:nvPr/>
        </p:nvGrpSpPr>
        <p:grpSpPr>
          <a:xfrm>
            <a:off x="3933267" y="2059201"/>
            <a:ext cx="4151629" cy="2687955"/>
            <a:chOff x="1509775" y="2052701"/>
            <a:chExt cx="4151629" cy="2687955"/>
          </a:xfrm>
        </p:grpSpPr>
        <p:sp>
          <p:nvSpPr>
            <p:cNvPr id="10" name="object 10"/>
            <p:cNvSpPr/>
            <p:nvPr/>
          </p:nvSpPr>
          <p:spPr>
            <a:xfrm>
              <a:off x="1509775" y="2052701"/>
              <a:ext cx="4105275" cy="2687955"/>
            </a:xfrm>
            <a:custGeom>
              <a:avLst/>
              <a:gdLst/>
              <a:ahLst/>
              <a:cxnLst/>
              <a:rect l="l" t="t" r="r" b="b"/>
              <a:pathLst>
                <a:path w="4105275" h="2687954">
                  <a:moveTo>
                    <a:pt x="649224" y="0"/>
                  </a:moveTo>
                  <a:lnTo>
                    <a:pt x="649224" y="2676398"/>
                  </a:lnTo>
                </a:path>
                <a:path w="4105275" h="2687954">
                  <a:moveTo>
                    <a:pt x="3600450" y="11049"/>
                  </a:moveTo>
                  <a:lnTo>
                    <a:pt x="3600450" y="2687574"/>
                  </a:lnTo>
                </a:path>
                <a:path w="4105275" h="2687954">
                  <a:moveTo>
                    <a:pt x="0" y="801624"/>
                  </a:moveTo>
                  <a:lnTo>
                    <a:pt x="4105275" y="801624"/>
                  </a:lnTo>
                </a:path>
                <a:path w="4105275" h="2687954">
                  <a:moveTo>
                    <a:pt x="0" y="2138299"/>
                  </a:moveTo>
                  <a:lnTo>
                    <a:pt x="4105275" y="2138299"/>
                  </a:lnTo>
                </a:path>
              </a:pathLst>
            </a:custGeom>
            <a:ln w="9525">
              <a:solidFill>
                <a:srgbClr val="9BD2E4"/>
              </a:solidFill>
              <a:prstDash val="sysDash"/>
            </a:ln>
          </p:spPr>
          <p:txBody>
            <a:bodyPr wrap="square" lIns="0" tIns="0" rIns="0" bIns="0" rtlCol="0"/>
            <a:lstStyle/>
            <a:p>
              <a:endParaRPr/>
            </a:p>
          </p:txBody>
        </p:sp>
        <p:sp>
          <p:nvSpPr>
            <p:cNvPr id="11" name="object 11"/>
            <p:cNvSpPr/>
            <p:nvPr/>
          </p:nvSpPr>
          <p:spPr>
            <a:xfrm>
              <a:off x="3089338" y="3716337"/>
              <a:ext cx="82550" cy="6985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3089338" y="2824162"/>
              <a:ext cx="82550" cy="69850"/>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3089338" y="2957512"/>
              <a:ext cx="82550" cy="69850"/>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3089338" y="4164012"/>
              <a:ext cx="82550" cy="69850"/>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3089338" y="4017962"/>
              <a:ext cx="82550" cy="6985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5072062" y="3702113"/>
              <a:ext cx="82550" cy="6985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940363" y="3702113"/>
              <a:ext cx="82550" cy="6985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2246312" y="3702113"/>
              <a:ext cx="82550" cy="6985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116137" y="3702113"/>
              <a:ext cx="82550" cy="69850"/>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1997138" y="3706812"/>
              <a:ext cx="82550" cy="69850"/>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3090862" y="2708211"/>
              <a:ext cx="82550" cy="69976"/>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3090862" y="4291012"/>
              <a:ext cx="82550" cy="69850"/>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5191188" y="3703637"/>
              <a:ext cx="82550" cy="69850"/>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4724399" y="2586482"/>
              <a:ext cx="937260" cy="438784"/>
            </a:xfrm>
            <a:custGeom>
              <a:avLst/>
              <a:gdLst/>
              <a:ahLst/>
              <a:cxnLst/>
              <a:rect l="l" t="t" r="r" b="b"/>
              <a:pathLst>
                <a:path w="937260" h="438785">
                  <a:moveTo>
                    <a:pt x="53212" y="369569"/>
                  </a:moveTo>
                  <a:lnTo>
                    <a:pt x="0" y="436117"/>
                  </a:lnTo>
                  <a:lnTo>
                    <a:pt x="85089" y="438784"/>
                  </a:lnTo>
                  <a:lnTo>
                    <a:pt x="73567" y="413765"/>
                  </a:lnTo>
                  <a:lnTo>
                    <a:pt x="59689" y="413765"/>
                  </a:lnTo>
                  <a:lnTo>
                    <a:pt x="55625" y="405129"/>
                  </a:lnTo>
                  <a:lnTo>
                    <a:pt x="67141" y="399813"/>
                  </a:lnTo>
                  <a:lnTo>
                    <a:pt x="53212" y="369569"/>
                  </a:lnTo>
                  <a:close/>
                </a:path>
                <a:path w="937260" h="438785">
                  <a:moveTo>
                    <a:pt x="67141" y="399813"/>
                  </a:moveTo>
                  <a:lnTo>
                    <a:pt x="55625" y="405129"/>
                  </a:lnTo>
                  <a:lnTo>
                    <a:pt x="59689" y="413765"/>
                  </a:lnTo>
                  <a:lnTo>
                    <a:pt x="71133" y="408481"/>
                  </a:lnTo>
                  <a:lnTo>
                    <a:pt x="67141" y="399813"/>
                  </a:lnTo>
                  <a:close/>
                </a:path>
                <a:path w="937260" h="438785">
                  <a:moveTo>
                    <a:pt x="71133" y="408481"/>
                  </a:moveTo>
                  <a:lnTo>
                    <a:pt x="59689" y="413765"/>
                  </a:lnTo>
                  <a:lnTo>
                    <a:pt x="73567" y="413765"/>
                  </a:lnTo>
                  <a:lnTo>
                    <a:pt x="71133" y="408481"/>
                  </a:lnTo>
                  <a:close/>
                </a:path>
                <a:path w="937260" h="438785">
                  <a:moveTo>
                    <a:pt x="933069" y="0"/>
                  </a:moveTo>
                  <a:lnTo>
                    <a:pt x="67141" y="399813"/>
                  </a:lnTo>
                  <a:lnTo>
                    <a:pt x="71133" y="408481"/>
                  </a:lnTo>
                  <a:lnTo>
                    <a:pt x="937005" y="8635"/>
                  </a:lnTo>
                  <a:lnTo>
                    <a:pt x="933069" y="0"/>
                  </a:lnTo>
                  <a:close/>
                </a:path>
              </a:pathLst>
            </a:custGeom>
            <a:solidFill>
              <a:srgbClr val="000000"/>
            </a:solidFill>
          </p:spPr>
          <p:txBody>
            <a:bodyPr wrap="square" lIns="0" tIns="0" rIns="0" bIns="0" rtlCol="0"/>
            <a:lstStyle/>
            <a:p>
              <a:endParaRPr/>
            </a:p>
          </p:txBody>
        </p:sp>
      </p:grpSp>
      <p:sp>
        <p:nvSpPr>
          <p:cNvPr id="25" name="object 25"/>
          <p:cNvSpPr txBox="1"/>
          <p:nvPr/>
        </p:nvSpPr>
        <p:spPr>
          <a:xfrm>
            <a:off x="4446220" y="4830417"/>
            <a:ext cx="161290" cy="391795"/>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a</a:t>
            </a:r>
            <a:endParaRPr sz="2400">
              <a:latin typeface="Times New Roman"/>
              <a:cs typeface="Times New Roman"/>
            </a:endParaRPr>
          </a:p>
        </p:txBody>
      </p:sp>
      <p:sp>
        <p:nvSpPr>
          <p:cNvPr id="26" name="object 26"/>
          <p:cNvSpPr txBox="1"/>
          <p:nvPr/>
        </p:nvSpPr>
        <p:spPr>
          <a:xfrm>
            <a:off x="7521651" y="4787668"/>
            <a:ext cx="177800" cy="391160"/>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b</a:t>
            </a:r>
            <a:endParaRPr sz="2400">
              <a:latin typeface="Times New Roman"/>
              <a:cs typeface="Times New Roman"/>
            </a:endParaRPr>
          </a:p>
        </p:txBody>
      </p:sp>
      <p:sp>
        <p:nvSpPr>
          <p:cNvPr id="27" name="object 27"/>
          <p:cNvSpPr txBox="1"/>
          <p:nvPr/>
        </p:nvSpPr>
        <p:spPr>
          <a:xfrm>
            <a:off x="3417240" y="3995188"/>
            <a:ext cx="161290" cy="391160"/>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c</a:t>
            </a:r>
            <a:endParaRPr sz="2400">
              <a:latin typeface="Times New Roman"/>
              <a:cs typeface="Times New Roman"/>
            </a:endParaRPr>
          </a:p>
        </p:txBody>
      </p:sp>
      <p:sp>
        <p:nvSpPr>
          <p:cNvPr id="28" name="object 28"/>
          <p:cNvSpPr txBox="1"/>
          <p:nvPr/>
        </p:nvSpPr>
        <p:spPr>
          <a:xfrm>
            <a:off x="3488868" y="2656862"/>
            <a:ext cx="177800" cy="391160"/>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d</a:t>
            </a:r>
            <a:endParaRPr sz="2400">
              <a:latin typeface="Times New Roman"/>
              <a:cs typeface="Times New Roman"/>
            </a:endParaRPr>
          </a:p>
        </p:txBody>
      </p:sp>
      <p:sp>
        <p:nvSpPr>
          <p:cNvPr id="29" name="object 29"/>
          <p:cNvSpPr txBox="1"/>
          <p:nvPr/>
        </p:nvSpPr>
        <p:spPr>
          <a:xfrm>
            <a:off x="8294320" y="1936238"/>
            <a:ext cx="2892425" cy="1122680"/>
          </a:xfrm>
          <a:prstGeom prst="rect">
            <a:avLst/>
          </a:prstGeom>
        </p:spPr>
        <p:txBody>
          <a:bodyPr vert="horz" wrap="square" lIns="0" tIns="12700" rIns="0" bIns="0" rtlCol="0">
            <a:spAutoFit/>
          </a:bodyPr>
          <a:lstStyle/>
          <a:p>
            <a:pPr marL="12700" marR="5080" algn="just">
              <a:lnSpc>
                <a:spcPct val="120000"/>
              </a:lnSpc>
              <a:spcBef>
                <a:spcPts val="100"/>
              </a:spcBef>
            </a:pPr>
            <a:r>
              <a:rPr sz="2000" dirty="0">
                <a:solidFill>
                  <a:srgbClr val="1A3E54"/>
                </a:solidFill>
                <a:latin typeface="Arial"/>
                <a:cs typeface="Arial"/>
              </a:rPr>
              <a:t>Robustness testing </a:t>
            </a:r>
            <a:r>
              <a:rPr sz="2000" spc="-5" dirty="0">
                <a:solidFill>
                  <a:srgbClr val="1A3E54"/>
                </a:solidFill>
                <a:latin typeface="Arial"/>
                <a:cs typeface="Arial"/>
              </a:rPr>
              <a:t>test  </a:t>
            </a:r>
            <a:r>
              <a:rPr sz="2000" dirty="0">
                <a:solidFill>
                  <a:srgbClr val="1A3E54"/>
                </a:solidFill>
                <a:latin typeface="Arial"/>
                <a:cs typeface="Arial"/>
              </a:rPr>
              <a:t>cases </a:t>
            </a:r>
            <a:r>
              <a:rPr sz="2000" spc="-10" dirty="0">
                <a:solidFill>
                  <a:srgbClr val="1A3E54"/>
                </a:solidFill>
                <a:latin typeface="Arial"/>
                <a:cs typeface="Arial"/>
              </a:rPr>
              <a:t>for </a:t>
            </a:r>
            <a:r>
              <a:rPr sz="2000" dirty="0">
                <a:solidFill>
                  <a:srgbClr val="1A3E54"/>
                </a:solidFill>
                <a:latin typeface="Arial"/>
                <a:cs typeface="Arial"/>
              </a:rPr>
              <a:t>a </a:t>
            </a:r>
            <a:r>
              <a:rPr sz="2000" spc="-5" dirty="0">
                <a:solidFill>
                  <a:srgbClr val="1A3E54"/>
                </a:solidFill>
                <a:latin typeface="Arial"/>
                <a:cs typeface="Arial"/>
              </a:rPr>
              <a:t>function </a:t>
            </a:r>
            <a:r>
              <a:rPr sz="2000" spc="-15" dirty="0">
                <a:solidFill>
                  <a:srgbClr val="1A3E54"/>
                </a:solidFill>
                <a:latin typeface="Arial"/>
                <a:cs typeface="Arial"/>
              </a:rPr>
              <a:t>of  </a:t>
            </a:r>
            <a:r>
              <a:rPr sz="2000" dirty="0">
                <a:solidFill>
                  <a:srgbClr val="1A3E54"/>
                </a:solidFill>
                <a:latin typeface="Arial"/>
                <a:cs typeface="Arial"/>
              </a:rPr>
              <a:t>two</a:t>
            </a:r>
            <a:r>
              <a:rPr sz="2000" spc="-20" dirty="0">
                <a:solidFill>
                  <a:srgbClr val="1A3E54"/>
                </a:solidFill>
                <a:latin typeface="Arial"/>
                <a:cs typeface="Arial"/>
              </a:rPr>
              <a:t> </a:t>
            </a:r>
            <a:r>
              <a:rPr sz="2000" dirty="0">
                <a:solidFill>
                  <a:srgbClr val="1A3E54"/>
                </a:solidFill>
                <a:latin typeface="Arial"/>
                <a:cs typeface="Arial"/>
              </a:rPr>
              <a:t>variables</a:t>
            </a:r>
            <a:endParaRPr sz="20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spc="-5" dirty="0"/>
              <a:t>1.1.3 </a:t>
            </a:r>
            <a:r>
              <a:rPr sz="3200" dirty="0"/>
              <a:t>Các </a:t>
            </a:r>
            <a:r>
              <a:rPr sz="3200" spc="-5" dirty="0"/>
              <a:t>nguyên </a:t>
            </a:r>
            <a:r>
              <a:rPr sz="3200" dirty="0"/>
              <a:t>nhân gây </a:t>
            </a:r>
            <a:r>
              <a:rPr sz="3200" spc="-5" dirty="0"/>
              <a:t>ra </a:t>
            </a:r>
            <a:r>
              <a:rPr sz="3200" spc="-114" dirty="0"/>
              <a:t>lỗi </a:t>
            </a:r>
            <a:r>
              <a:rPr sz="3200" spc="-5" dirty="0"/>
              <a:t>phần</a:t>
            </a:r>
            <a:r>
              <a:rPr sz="3200" spc="390" dirty="0"/>
              <a:t> </a:t>
            </a:r>
            <a:r>
              <a:rPr sz="3200" spc="-5" dirty="0"/>
              <a:t>mềm</a:t>
            </a:r>
            <a:endParaRPr sz="3200"/>
          </a:p>
        </p:txBody>
      </p:sp>
      <p:sp>
        <p:nvSpPr>
          <p:cNvPr id="3" name="object 3"/>
          <p:cNvSpPr txBox="1"/>
          <p:nvPr/>
        </p:nvSpPr>
        <p:spPr>
          <a:xfrm>
            <a:off x="3024037" y="1637184"/>
            <a:ext cx="7960995" cy="4195379"/>
          </a:xfrm>
          <a:prstGeom prst="rect">
            <a:avLst/>
          </a:prstGeom>
        </p:spPr>
        <p:txBody>
          <a:bodyPr vert="horz" wrap="square" lIns="0" tIns="85725" rIns="0" bIns="0" rtlCol="0">
            <a:spAutoFit/>
          </a:bodyPr>
          <a:lstStyle/>
          <a:p>
            <a:pPr marL="12700">
              <a:spcBef>
                <a:spcPts val="675"/>
              </a:spcBef>
              <a:tabLst>
                <a:tab pos="354965" algn="l"/>
                <a:tab pos="355600" algn="l"/>
              </a:tabLst>
            </a:pPr>
            <a:r>
              <a:rPr sz="2200" b="1" spc="-5" dirty="0">
                <a:latin typeface="Arial"/>
                <a:cs typeface="Arial"/>
              </a:rPr>
              <a:t>8. </a:t>
            </a:r>
            <a:r>
              <a:rPr sz="2200" b="1" dirty="0">
                <a:latin typeface="Arial"/>
                <a:cs typeface="Arial"/>
              </a:rPr>
              <a:t>Lỗi thủ</a:t>
            </a:r>
            <a:r>
              <a:rPr sz="2200" b="1" spc="-25" dirty="0">
                <a:latin typeface="Arial"/>
                <a:cs typeface="Arial"/>
              </a:rPr>
              <a:t> </a:t>
            </a:r>
            <a:r>
              <a:rPr sz="2200" b="1" dirty="0">
                <a:latin typeface="Arial"/>
                <a:cs typeface="Arial"/>
              </a:rPr>
              <a:t>tục</a:t>
            </a:r>
            <a:endParaRPr sz="2200" dirty="0">
              <a:latin typeface="Arial"/>
              <a:cs typeface="Arial"/>
            </a:endParaRPr>
          </a:p>
          <a:p>
            <a:pPr marL="469900" marR="179070" algn="just">
              <a:spcBef>
                <a:spcPts val="575"/>
              </a:spcBef>
            </a:pPr>
            <a:r>
              <a:rPr sz="2200" spc="-5" dirty="0">
                <a:latin typeface="Arial"/>
                <a:cs typeface="Arial"/>
              </a:rPr>
              <a:t>Chỉ dẫn </a:t>
            </a:r>
            <a:r>
              <a:rPr sz="2200" dirty="0">
                <a:latin typeface="Arial"/>
                <a:cs typeface="Arial"/>
              </a:rPr>
              <a:t>cho </a:t>
            </a:r>
            <a:r>
              <a:rPr sz="2200" spc="-5" dirty="0">
                <a:latin typeface="Arial"/>
                <a:cs typeface="Arial"/>
              </a:rPr>
              <a:t>người dùng những hoạt động </a:t>
            </a:r>
            <a:r>
              <a:rPr sz="2200" dirty="0">
                <a:latin typeface="Arial"/>
                <a:cs typeface="Arial"/>
              </a:rPr>
              <a:t>cần thiết ở  một </a:t>
            </a:r>
            <a:r>
              <a:rPr sz="2200" spc="-5" dirty="0">
                <a:latin typeface="Arial"/>
                <a:cs typeface="Arial"/>
              </a:rPr>
              <a:t>quá </a:t>
            </a:r>
            <a:r>
              <a:rPr sz="2200" spc="15" dirty="0">
                <a:latin typeface="Arial"/>
                <a:cs typeface="Arial"/>
              </a:rPr>
              <a:t>trình. </a:t>
            </a:r>
            <a:r>
              <a:rPr sz="2200" spc="-5" dirty="0">
                <a:latin typeface="Arial"/>
                <a:cs typeface="Arial"/>
              </a:rPr>
              <a:t>Nó quan trọng trong </a:t>
            </a:r>
            <a:r>
              <a:rPr sz="2200" dirty="0">
                <a:latin typeface="Arial"/>
                <a:cs typeface="Arial"/>
              </a:rPr>
              <a:t>các </a:t>
            </a:r>
            <a:r>
              <a:rPr sz="2200" spc="-5" dirty="0">
                <a:latin typeface="Arial"/>
                <a:cs typeface="Arial"/>
              </a:rPr>
              <a:t>hệ </a:t>
            </a:r>
            <a:r>
              <a:rPr sz="2200" spc="-5" dirty="0" err="1">
                <a:latin typeface="Arial"/>
                <a:cs typeface="Arial"/>
              </a:rPr>
              <a:t>thống</a:t>
            </a:r>
            <a:r>
              <a:rPr sz="2200" spc="-5" dirty="0">
                <a:latin typeface="Arial"/>
                <a:cs typeface="Arial"/>
              </a:rPr>
              <a:t> </a:t>
            </a:r>
            <a:r>
              <a:rPr lang="en-US" sz="2200" spc="-5" dirty="0" err="1">
                <a:latin typeface="Arial"/>
                <a:cs typeface="Arial"/>
              </a:rPr>
              <a:t>phần</a:t>
            </a:r>
            <a:r>
              <a:rPr lang="en-US" sz="2200" spc="-5" dirty="0">
                <a:latin typeface="Arial"/>
                <a:cs typeface="Arial"/>
              </a:rPr>
              <a:t> </a:t>
            </a:r>
            <a:r>
              <a:rPr lang="en-US" sz="2200" spc="-5" dirty="0" err="1">
                <a:latin typeface="Arial"/>
                <a:cs typeface="Arial"/>
              </a:rPr>
              <a:t>mềm</a:t>
            </a:r>
            <a:r>
              <a:rPr sz="2200" spc="-5" dirty="0">
                <a:latin typeface="Arial"/>
                <a:cs typeface="Arial"/>
              </a:rPr>
              <a:t>  phức </a:t>
            </a:r>
            <a:r>
              <a:rPr sz="2200" dirty="0">
                <a:latin typeface="Arial"/>
                <a:cs typeface="Arial"/>
              </a:rPr>
              <a:t>tạp khi </a:t>
            </a:r>
            <a:r>
              <a:rPr sz="2200" spc="-5" dirty="0">
                <a:latin typeface="Arial"/>
                <a:cs typeface="Arial"/>
              </a:rPr>
              <a:t>quá </a:t>
            </a:r>
            <a:r>
              <a:rPr sz="2200" spc="20" dirty="0">
                <a:latin typeface="Arial"/>
                <a:cs typeface="Arial"/>
              </a:rPr>
              <a:t>trình </a:t>
            </a:r>
            <a:r>
              <a:rPr sz="2200" spc="-10" dirty="0">
                <a:latin typeface="Arial"/>
                <a:cs typeface="Arial"/>
              </a:rPr>
              <a:t>xử </a:t>
            </a:r>
            <a:r>
              <a:rPr sz="2200" spc="-5" dirty="0">
                <a:latin typeface="Arial"/>
                <a:cs typeface="Arial"/>
              </a:rPr>
              <a:t>lý được thực hiện qua nhiều  bước. </a:t>
            </a:r>
            <a:r>
              <a:rPr sz="2200" dirty="0">
                <a:latin typeface="Arial"/>
                <a:cs typeface="Arial"/>
              </a:rPr>
              <a:t>Mỗi </a:t>
            </a:r>
            <a:r>
              <a:rPr sz="2200" spc="-5" dirty="0">
                <a:latin typeface="Arial"/>
                <a:cs typeface="Arial"/>
              </a:rPr>
              <a:t>bước </a:t>
            </a:r>
            <a:r>
              <a:rPr sz="2200" dirty="0">
                <a:latin typeface="Arial"/>
                <a:cs typeface="Arial"/>
              </a:rPr>
              <a:t>có </a:t>
            </a:r>
            <a:r>
              <a:rPr sz="2200" spc="-5" dirty="0">
                <a:latin typeface="Arial"/>
                <a:cs typeface="Arial"/>
              </a:rPr>
              <a:t>nhiều dạng dữ liệu </a:t>
            </a:r>
            <a:r>
              <a:rPr sz="2200" dirty="0">
                <a:latin typeface="Arial"/>
                <a:cs typeface="Arial"/>
              </a:rPr>
              <a:t>và cho </a:t>
            </a:r>
            <a:r>
              <a:rPr sz="2200" spc="-5" dirty="0">
                <a:latin typeface="Arial"/>
                <a:cs typeface="Arial"/>
              </a:rPr>
              <a:t>phép  </a:t>
            </a:r>
            <a:r>
              <a:rPr sz="2200" dirty="0">
                <a:latin typeface="Arial"/>
                <a:cs typeface="Arial"/>
              </a:rPr>
              <a:t>kiểm tra kết </a:t>
            </a:r>
            <a:r>
              <a:rPr sz="2200" spc="-5" dirty="0">
                <a:latin typeface="Arial"/>
                <a:cs typeface="Arial"/>
              </a:rPr>
              <a:t>quả </a:t>
            </a:r>
            <a:r>
              <a:rPr sz="2200" dirty="0">
                <a:latin typeface="Arial"/>
                <a:cs typeface="Arial"/>
              </a:rPr>
              <a:t>trung</a:t>
            </a:r>
            <a:r>
              <a:rPr sz="2200" spc="-20" dirty="0">
                <a:latin typeface="Arial"/>
                <a:cs typeface="Arial"/>
              </a:rPr>
              <a:t> </a:t>
            </a:r>
            <a:r>
              <a:rPr sz="2200" spc="-5" dirty="0">
                <a:latin typeface="Arial"/>
                <a:cs typeface="Arial"/>
              </a:rPr>
              <a:t>gian</a:t>
            </a:r>
            <a:endParaRPr sz="2200" dirty="0">
              <a:latin typeface="Arial"/>
              <a:cs typeface="Arial"/>
            </a:endParaRPr>
          </a:p>
          <a:p>
            <a:pPr marL="12700" algn="just">
              <a:spcBef>
                <a:spcPts val="580"/>
              </a:spcBef>
              <a:tabLst>
                <a:tab pos="354965" algn="l"/>
                <a:tab pos="355600" algn="l"/>
              </a:tabLst>
            </a:pPr>
            <a:r>
              <a:rPr sz="2200" b="1" spc="-5" dirty="0">
                <a:latin typeface="Arial"/>
                <a:cs typeface="Arial"/>
              </a:rPr>
              <a:t>9. Lỗi </a:t>
            </a:r>
            <a:r>
              <a:rPr sz="2200" b="1" dirty="0">
                <a:latin typeface="Arial"/>
                <a:cs typeface="Arial"/>
              </a:rPr>
              <a:t>tài</a:t>
            </a:r>
            <a:r>
              <a:rPr sz="2200" b="1" spc="-15" dirty="0">
                <a:latin typeface="Arial"/>
                <a:cs typeface="Arial"/>
              </a:rPr>
              <a:t> </a:t>
            </a:r>
            <a:r>
              <a:rPr sz="2200" b="1" dirty="0">
                <a:latin typeface="Arial"/>
                <a:cs typeface="Arial"/>
              </a:rPr>
              <a:t>liệu</a:t>
            </a:r>
            <a:endParaRPr sz="2200" dirty="0">
              <a:latin typeface="Arial"/>
              <a:cs typeface="Arial"/>
            </a:endParaRPr>
          </a:p>
          <a:p>
            <a:pPr marL="756285" lvl="1" indent="-287020" algn="just">
              <a:spcBef>
                <a:spcPts val="580"/>
              </a:spcBef>
              <a:buChar char="–"/>
              <a:tabLst>
                <a:tab pos="756920" algn="l"/>
              </a:tabLst>
            </a:pPr>
            <a:r>
              <a:rPr sz="2200" spc="-5" dirty="0">
                <a:latin typeface="Arial"/>
                <a:cs typeface="Arial"/>
              </a:rPr>
              <a:t>Sai </a:t>
            </a:r>
            <a:r>
              <a:rPr sz="2200" dirty="0">
                <a:latin typeface="Arial"/>
                <a:cs typeface="Arial"/>
              </a:rPr>
              <a:t>sót trong </a:t>
            </a:r>
            <a:r>
              <a:rPr sz="2200" spc="-5" dirty="0">
                <a:latin typeface="Arial"/>
                <a:cs typeface="Arial"/>
              </a:rPr>
              <a:t>hồ </a:t>
            </a:r>
            <a:r>
              <a:rPr sz="2200" dirty="0">
                <a:latin typeface="Arial"/>
                <a:cs typeface="Arial"/>
              </a:rPr>
              <a:t>sơ </a:t>
            </a:r>
            <a:r>
              <a:rPr sz="2200" spc="-5" dirty="0">
                <a:latin typeface="Arial"/>
                <a:cs typeface="Arial"/>
              </a:rPr>
              <a:t>thiết </a:t>
            </a:r>
            <a:r>
              <a:rPr sz="2200" dirty="0">
                <a:latin typeface="Arial"/>
                <a:cs typeface="Arial"/>
              </a:rPr>
              <a:t>kế</a:t>
            </a:r>
          </a:p>
          <a:p>
            <a:pPr marL="756285" lvl="1" indent="-287020" algn="just">
              <a:spcBef>
                <a:spcPts val="575"/>
              </a:spcBef>
              <a:buChar char="–"/>
              <a:tabLst>
                <a:tab pos="756920" algn="l"/>
              </a:tabLst>
            </a:pPr>
            <a:r>
              <a:rPr sz="2200" spc="-5" dirty="0">
                <a:latin typeface="Arial"/>
                <a:cs typeface="Arial"/>
              </a:rPr>
              <a:t>Sai </a:t>
            </a:r>
            <a:r>
              <a:rPr sz="2200" dirty="0">
                <a:latin typeface="Arial"/>
                <a:cs typeface="Arial"/>
              </a:rPr>
              <a:t>sót trong </a:t>
            </a:r>
            <a:r>
              <a:rPr sz="2200" spc="-5" dirty="0">
                <a:latin typeface="Arial"/>
                <a:cs typeface="Arial"/>
              </a:rPr>
              <a:t>việc lập </a:t>
            </a:r>
            <a:r>
              <a:rPr sz="2200" dirty="0">
                <a:latin typeface="Arial"/>
                <a:cs typeface="Arial"/>
              </a:rPr>
              <a:t>tài </a:t>
            </a:r>
            <a:r>
              <a:rPr sz="2200" spc="-5" dirty="0">
                <a:latin typeface="Arial"/>
                <a:cs typeface="Arial"/>
              </a:rPr>
              <a:t>liệu hướng dẫn </a:t>
            </a:r>
            <a:r>
              <a:rPr sz="2200" dirty="0">
                <a:latin typeface="Arial"/>
                <a:cs typeface="Arial"/>
              </a:rPr>
              <a:t>sử</a:t>
            </a:r>
            <a:r>
              <a:rPr sz="2200" spc="25" dirty="0">
                <a:latin typeface="Arial"/>
                <a:cs typeface="Arial"/>
              </a:rPr>
              <a:t> </a:t>
            </a:r>
            <a:r>
              <a:rPr sz="2200" spc="-10" dirty="0">
                <a:latin typeface="Arial"/>
                <a:cs typeface="Arial"/>
              </a:rPr>
              <a:t>dụng</a:t>
            </a:r>
            <a:endParaRPr sz="2200" dirty="0">
              <a:latin typeface="Arial"/>
              <a:cs typeface="Arial"/>
            </a:endParaRPr>
          </a:p>
          <a:p>
            <a:pPr marL="756285" lvl="1" indent="-287020" algn="just">
              <a:spcBef>
                <a:spcPts val="580"/>
              </a:spcBef>
              <a:buChar char="–"/>
              <a:tabLst>
                <a:tab pos="756920" algn="l"/>
              </a:tabLst>
            </a:pPr>
            <a:r>
              <a:rPr sz="2200" spc="-5" dirty="0">
                <a:latin typeface="Arial"/>
                <a:cs typeface="Arial"/>
              </a:rPr>
              <a:t>Các danh </a:t>
            </a:r>
            <a:r>
              <a:rPr sz="2200" dirty="0">
                <a:latin typeface="Arial"/>
                <a:cs typeface="Arial"/>
              </a:rPr>
              <a:t>sách chức </a:t>
            </a:r>
            <a:r>
              <a:rPr sz="2200" spc="-5" dirty="0">
                <a:latin typeface="Arial"/>
                <a:cs typeface="Arial"/>
              </a:rPr>
              <a:t>năng không </a:t>
            </a:r>
            <a:r>
              <a:rPr sz="2200" dirty="0">
                <a:latin typeface="Arial"/>
                <a:cs typeface="Arial"/>
              </a:rPr>
              <a:t>có </a:t>
            </a:r>
            <a:r>
              <a:rPr sz="2200" spc="-5" dirty="0">
                <a:latin typeface="Arial"/>
                <a:cs typeface="Arial"/>
              </a:rPr>
              <a:t>trong phần</a:t>
            </a:r>
            <a:r>
              <a:rPr sz="2200" spc="50" dirty="0">
                <a:latin typeface="Arial"/>
                <a:cs typeface="Arial"/>
              </a:rPr>
              <a:t> </a:t>
            </a:r>
            <a:r>
              <a:rPr sz="2200" dirty="0">
                <a:latin typeface="Arial"/>
                <a:cs typeface="Arial"/>
              </a:rPr>
              <a:t>mềm</a:t>
            </a:r>
          </a:p>
          <a:p>
            <a:pPr marL="756285" algn="just"/>
            <a:r>
              <a:rPr sz="2200" spc="-5" dirty="0">
                <a:latin typeface="Arial"/>
                <a:cs typeface="Arial"/>
              </a:rPr>
              <a:t>nhưng lại </a:t>
            </a:r>
            <a:r>
              <a:rPr sz="2200" dirty="0">
                <a:latin typeface="Arial"/>
                <a:cs typeface="Arial"/>
              </a:rPr>
              <a:t>có </a:t>
            </a:r>
            <a:r>
              <a:rPr sz="2200" spc="-5" dirty="0">
                <a:latin typeface="Arial"/>
                <a:cs typeface="Arial"/>
              </a:rPr>
              <a:t>trong tài</a:t>
            </a:r>
            <a:r>
              <a:rPr sz="2200" spc="5" dirty="0">
                <a:latin typeface="Arial"/>
                <a:cs typeface="Arial"/>
              </a:rPr>
              <a:t> </a:t>
            </a:r>
            <a:r>
              <a:rPr sz="2200" spc="-10" dirty="0">
                <a:latin typeface="Arial"/>
                <a:cs typeface="Arial"/>
              </a:rPr>
              <a:t>liệu</a:t>
            </a:r>
            <a:endParaRPr sz="2200" dirty="0">
              <a:latin typeface="Arial"/>
              <a:cs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46779" y="1353502"/>
            <a:ext cx="7700009" cy="513715"/>
          </a:xfrm>
          <a:prstGeom prst="rect">
            <a:avLst/>
          </a:prstGeom>
        </p:spPr>
        <p:txBody>
          <a:bodyPr vert="horz" wrap="square" lIns="0" tIns="13335" rIns="0" bIns="0" rtlCol="0">
            <a:spAutoFit/>
          </a:bodyPr>
          <a:lstStyle/>
          <a:p>
            <a:pPr marL="381000" indent="-342900">
              <a:spcBef>
                <a:spcPts val="105"/>
              </a:spcBef>
              <a:buChar char="•"/>
              <a:tabLst>
                <a:tab pos="380365" algn="l"/>
                <a:tab pos="381000" algn="l"/>
              </a:tabLst>
            </a:pPr>
            <a:r>
              <a:rPr sz="3200" spc="-5" dirty="0">
                <a:latin typeface="Arial"/>
                <a:cs typeface="Arial"/>
              </a:rPr>
              <a:t>Số lượng </a:t>
            </a:r>
            <a:r>
              <a:rPr sz="3200" dirty="0">
                <a:latin typeface="Arial"/>
                <a:cs typeface="Arial"/>
              </a:rPr>
              <a:t>test case </a:t>
            </a:r>
            <a:r>
              <a:rPr sz="3200" spc="-5" dirty="0">
                <a:latin typeface="Arial"/>
                <a:cs typeface="Arial"/>
              </a:rPr>
              <a:t>là </a:t>
            </a:r>
            <a:r>
              <a:rPr sz="3200" spc="5" dirty="0">
                <a:latin typeface="Arial"/>
                <a:cs typeface="Arial"/>
              </a:rPr>
              <a:t>5</a:t>
            </a:r>
            <a:r>
              <a:rPr sz="3150" spc="7" baseline="25132" dirty="0">
                <a:latin typeface="Arial"/>
                <a:cs typeface="Arial"/>
              </a:rPr>
              <a:t>n, </a:t>
            </a:r>
            <a:r>
              <a:rPr sz="3200" dirty="0">
                <a:latin typeface="Arial"/>
                <a:cs typeface="Arial"/>
              </a:rPr>
              <a:t>với n </a:t>
            </a:r>
            <a:r>
              <a:rPr sz="3200" spc="-5" dirty="0">
                <a:latin typeface="Arial"/>
                <a:cs typeface="Arial"/>
              </a:rPr>
              <a:t>là </a:t>
            </a:r>
            <a:r>
              <a:rPr sz="3200" dirty="0">
                <a:latin typeface="Arial"/>
                <a:cs typeface="Arial"/>
              </a:rPr>
              <a:t>số</a:t>
            </a:r>
            <a:r>
              <a:rPr sz="3200" spc="-395" dirty="0">
                <a:latin typeface="Arial"/>
                <a:cs typeface="Arial"/>
              </a:rPr>
              <a:t> </a:t>
            </a:r>
            <a:r>
              <a:rPr sz="3200" spc="-5" dirty="0">
                <a:latin typeface="Arial"/>
                <a:cs typeface="Arial"/>
              </a:rPr>
              <a:t>biến</a:t>
            </a:r>
            <a:endParaRPr sz="3200" dirty="0">
              <a:latin typeface="Arial"/>
              <a:cs typeface="Arial"/>
            </a:endParaRPr>
          </a:p>
        </p:txBody>
      </p:sp>
      <p:grpSp>
        <p:nvGrpSpPr>
          <p:cNvPr id="3" name="object 3"/>
          <p:cNvGrpSpPr/>
          <p:nvPr/>
        </p:nvGrpSpPr>
        <p:grpSpPr>
          <a:xfrm>
            <a:off x="3891405" y="2544205"/>
            <a:ext cx="5688330" cy="3389629"/>
            <a:chOff x="1271650" y="2673413"/>
            <a:chExt cx="5688330" cy="3389629"/>
          </a:xfrm>
        </p:grpSpPr>
        <p:sp>
          <p:nvSpPr>
            <p:cNvPr id="4" name="object 4"/>
            <p:cNvSpPr/>
            <p:nvPr/>
          </p:nvSpPr>
          <p:spPr>
            <a:xfrm>
              <a:off x="1271651" y="2822574"/>
              <a:ext cx="5688330" cy="3240405"/>
            </a:xfrm>
            <a:custGeom>
              <a:avLst/>
              <a:gdLst/>
              <a:ahLst/>
              <a:cxnLst/>
              <a:rect l="l" t="t" r="r" b="b"/>
              <a:pathLst>
                <a:path w="5688330" h="3240404">
                  <a:moveTo>
                    <a:pt x="5687949" y="3024187"/>
                  </a:moveTo>
                  <a:lnTo>
                    <a:pt x="5678424" y="3019425"/>
                  </a:lnTo>
                  <a:lnTo>
                    <a:pt x="5611749" y="2986087"/>
                  </a:lnTo>
                  <a:lnTo>
                    <a:pt x="5611749" y="3019425"/>
                  </a:lnTo>
                  <a:lnTo>
                    <a:pt x="76073" y="3019425"/>
                  </a:lnTo>
                  <a:lnTo>
                    <a:pt x="76187" y="76200"/>
                  </a:lnTo>
                  <a:lnTo>
                    <a:pt x="109474" y="76200"/>
                  </a:lnTo>
                  <a:lnTo>
                    <a:pt x="103124" y="63500"/>
                  </a:lnTo>
                  <a:lnTo>
                    <a:pt x="71374" y="0"/>
                  </a:lnTo>
                  <a:lnTo>
                    <a:pt x="33274" y="76200"/>
                  </a:lnTo>
                  <a:lnTo>
                    <a:pt x="66662" y="76200"/>
                  </a:lnTo>
                  <a:lnTo>
                    <a:pt x="66548" y="3019425"/>
                  </a:lnTo>
                  <a:lnTo>
                    <a:pt x="0" y="3019425"/>
                  </a:lnTo>
                  <a:lnTo>
                    <a:pt x="0" y="3028950"/>
                  </a:lnTo>
                  <a:lnTo>
                    <a:pt x="66548" y="3028950"/>
                  </a:lnTo>
                  <a:lnTo>
                    <a:pt x="66548" y="3240087"/>
                  </a:lnTo>
                  <a:lnTo>
                    <a:pt x="76073" y="3240087"/>
                  </a:lnTo>
                  <a:lnTo>
                    <a:pt x="76073" y="3028950"/>
                  </a:lnTo>
                  <a:lnTo>
                    <a:pt x="5611749" y="3028950"/>
                  </a:lnTo>
                  <a:lnTo>
                    <a:pt x="5611749" y="3062287"/>
                  </a:lnTo>
                  <a:lnTo>
                    <a:pt x="5678424" y="3028950"/>
                  </a:lnTo>
                  <a:lnTo>
                    <a:pt x="5687949" y="3024187"/>
                  </a:lnTo>
                  <a:close/>
                </a:path>
              </a:pathLst>
            </a:custGeom>
            <a:solidFill>
              <a:srgbClr val="9BD2E4"/>
            </a:solidFill>
          </p:spPr>
          <p:txBody>
            <a:bodyPr wrap="square" lIns="0" tIns="0" rIns="0" bIns="0" rtlCol="0"/>
            <a:lstStyle/>
            <a:p>
              <a:endParaRPr/>
            </a:p>
          </p:txBody>
        </p:sp>
        <p:sp>
          <p:nvSpPr>
            <p:cNvPr id="5" name="object 5"/>
            <p:cNvSpPr/>
            <p:nvPr/>
          </p:nvSpPr>
          <p:spPr>
            <a:xfrm>
              <a:off x="1343024" y="2678176"/>
              <a:ext cx="4105275" cy="3168650"/>
            </a:xfrm>
            <a:custGeom>
              <a:avLst/>
              <a:gdLst/>
              <a:ahLst/>
              <a:cxnLst/>
              <a:rect l="l" t="t" r="r" b="b"/>
              <a:pathLst>
                <a:path w="4105275" h="3168650">
                  <a:moveTo>
                    <a:pt x="649351" y="0"/>
                  </a:moveTo>
                  <a:lnTo>
                    <a:pt x="649351" y="3168586"/>
                  </a:lnTo>
                </a:path>
                <a:path w="4105275" h="3168650">
                  <a:moveTo>
                    <a:pt x="3600450" y="0"/>
                  </a:moveTo>
                  <a:lnTo>
                    <a:pt x="3600450" y="3168586"/>
                  </a:lnTo>
                </a:path>
                <a:path w="4105275" h="3168650">
                  <a:moveTo>
                    <a:pt x="0" y="936498"/>
                  </a:moveTo>
                  <a:lnTo>
                    <a:pt x="4105275" y="936625"/>
                  </a:lnTo>
                </a:path>
                <a:path w="4105275" h="3168650">
                  <a:moveTo>
                    <a:pt x="0" y="2519299"/>
                  </a:moveTo>
                  <a:lnTo>
                    <a:pt x="4105275" y="2519299"/>
                  </a:lnTo>
                </a:path>
              </a:pathLst>
            </a:custGeom>
            <a:ln w="9525">
              <a:solidFill>
                <a:srgbClr val="9BD2E4"/>
              </a:solidFill>
              <a:prstDash val="sysDash"/>
            </a:ln>
          </p:spPr>
          <p:txBody>
            <a:bodyPr wrap="square" lIns="0" tIns="0" rIns="0" bIns="0" rtlCol="0"/>
            <a:lstStyle/>
            <a:p>
              <a:endParaRPr/>
            </a:p>
          </p:txBody>
        </p:sp>
      </p:grpSp>
      <p:sp>
        <p:nvSpPr>
          <p:cNvPr id="6" name="object 6"/>
          <p:cNvSpPr txBox="1"/>
          <p:nvPr/>
        </p:nvSpPr>
        <p:spPr>
          <a:xfrm>
            <a:off x="9783824" y="5472811"/>
            <a:ext cx="330200" cy="391160"/>
          </a:xfrm>
          <a:prstGeom prst="rect">
            <a:avLst/>
          </a:prstGeom>
        </p:spPr>
        <p:txBody>
          <a:bodyPr vert="horz" wrap="square" lIns="0" tIns="12700" rIns="0" bIns="0" rtlCol="0">
            <a:spAutoFit/>
          </a:bodyPr>
          <a:lstStyle/>
          <a:p>
            <a:pPr marL="12700">
              <a:spcBef>
                <a:spcPts val="100"/>
              </a:spcBef>
            </a:pPr>
            <a:r>
              <a:rPr sz="2400" dirty="0">
                <a:solidFill>
                  <a:srgbClr val="1A3E54"/>
                </a:solidFill>
                <a:latin typeface="Times New Roman"/>
                <a:cs typeface="Times New Roman"/>
              </a:rPr>
              <a:t>x1</a:t>
            </a:r>
            <a:endParaRPr sz="2400">
              <a:latin typeface="Times New Roman"/>
              <a:cs typeface="Times New Roman"/>
            </a:endParaRPr>
          </a:p>
        </p:txBody>
      </p:sp>
      <p:sp>
        <p:nvSpPr>
          <p:cNvPr id="7" name="object 7"/>
          <p:cNvSpPr txBox="1"/>
          <p:nvPr/>
        </p:nvSpPr>
        <p:spPr>
          <a:xfrm>
            <a:off x="3807357" y="2232229"/>
            <a:ext cx="330200" cy="391160"/>
          </a:xfrm>
          <a:prstGeom prst="rect">
            <a:avLst/>
          </a:prstGeom>
        </p:spPr>
        <p:txBody>
          <a:bodyPr vert="horz" wrap="square" lIns="0" tIns="12700" rIns="0" bIns="0" rtlCol="0">
            <a:spAutoFit/>
          </a:bodyPr>
          <a:lstStyle/>
          <a:p>
            <a:pPr marL="12700">
              <a:spcBef>
                <a:spcPts val="100"/>
              </a:spcBef>
            </a:pPr>
            <a:r>
              <a:rPr sz="2400" spc="-5" dirty="0">
                <a:solidFill>
                  <a:srgbClr val="1A3E54"/>
                </a:solidFill>
                <a:latin typeface="Times New Roman"/>
                <a:cs typeface="Times New Roman"/>
              </a:rPr>
              <a:t>x</a:t>
            </a:r>
            <a:r>
              <a:rPr sz="2400" dirty="0">
                <a:solidFill>
                  <a:srgbClr val="1A3E54"/>
                </a:solidFill>
                <a:latin typeface="Times New Roman"/>
                <a:cs typeface="Times New Roman"/>
              </a:rPr>
              <a:t>2</a:t>
            </a:r>
            <a:endParaRPr sz="2400">
              <a:latin typeface="Times New Roman"/>
              <a:cs typeface="Times New Roman"/>
            </a:endParaRPr>
          </a:p>
        </p:txBody>
      </p:sp>
      <p:sp>
        <p:nvSpPr>
          <p:cNvPr id="8" name="object 8"/>
          <p:cNvSpPr txBox="1"/>
          <p:nvPr/>
        </p:nvSpPr>
        <p:spPr>
          <a:xfrm>
            <a:off x="7551164" y="5761762"/>
            <a:ext cx="17780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b</a:t>
            </a:r>
            <a:endParaRPr sz="2400">
              <a:latin typeface="Times New Roman"/>
              <a:cs typeface="Times New Roman"/>
            </a:endParaRPr>
          </a:p>
        </p:txBody>
      </p:sp>
      <p:sp>
        <p:nvSpPr>
          <p:cNvPr id="9" name="object 9"/>
          <p:cNvSpPr txBox="1"/>
          <p:nvPr/>
        </p:nvSpPr>
        <p:spPr>
          <a:xfrm>
            <a:off x="3446779" y="4825061"/>
            <a:ext cx="16129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c</a:t>
            </a:r>
            <a:endParaRPr sz="2400">
              <a:latin typeface="Times New Roman"/>
              <a:cs typeface="Times New Roman"/>
            </a:endParaRPr>
          </a:p>
        </p:txBody>
      </p:sp>
      <p:sp>
        <p:nvSpPr>
          <p:cNvPr id="10" name="object 10"/>
          <p:cNvSpPr txBox="1"/>
          <p:nvPr/>
        </p:nvSpPr>
        <p:spPr>
          <a:xfrm>
            <a:off x="3518407" y="3240482"/>
            <a:ext cx="17780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d</a:t>
            </a:r>
            <a:endParaRPr sz="2400">
              <a:latin typeface="Times New Roman"/>
              <a:cs typeface="Times New Roman"/>
            </a:endParaRPr>
          </a:p>
        </p:txBody>
      </p:sp>
      <p:grpSp>
        <p:nvGrpSpPr>
          <p:cNvPr id="11" name="object 11"/>
          <p:cNvGrpSpPr/>
          <p:nvPr/>
        </p:nvGrpSpPr>
        <p:grpSpPr>
          <a:xfrm>
            <a:off x="4607369" y="2762709"/>
            <a:ext cx="3425825" cy="2310765"/>
            <a:chOff x="1987613" y="2891917"/>
            <a:chExt cx="3425825" cy="2310765"/>
          </a:xfrm>
        </p:grpSpPr>
        <p:sp>
          <p:nvSpPr>
            <p:cNvPr id="12" name="object 12"/>
            <p:cNvSpPr/>
            <p:nvPr/>
          </p:nvSpPr>
          <p:spPr>
            <a:xfrm>
              <a:off x="3211512" y="4618037"/>
              <a:ext cx="82550" cy="80899"/>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3211512" y="3609911"/>
              <a:ext cx="82550" cy="8102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3211512" y="3752786"/>
              <a:ext cx="82550" cy="81025"/>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3211512" y="5121211"/>
              <a:ext cx="82550" cy="81025"/>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211512" y="4976812"/>
              <a:ext cx="82550" cy="80899"/>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4867338" y="4618037"/>
              <a:ext cx="82550" cy="80899"/>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4722812" y="4618037"/>
              <a:ext cx="82550" cy="80899"/>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2130488" y="4618037"/>
              <a:ext cx="82550" cy="80899"/>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1987613" y="4618037"/>
              <a:ext cx="82550" cy="80899"/>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4343400" y="2891917"/>
              <a:ext cx="1069975" cy="851535"/>
            </a:xfrm>
            <a:custGeom>
              <a:avLst/>
              <a:gdLst/>
              <a:ahLst/>
              <a:cxnLst/>
              <a:rect l="l" t="t" r="r" b="b"/>
              <a:pathLst>
                <a:path w="1069975" h="851535">
                  <a:moveTo>
                    <a:pt x="35940" y="774192"/>
                  </a:moveTo>
                  <a:lnTo>
                    <a:pt x="0" y="851408"/>
                  </a:lnTo>
                  <a:lnTo>
                    <a:pt x="83312" y="833882"/>
                  </a:lnTo>
                  <a:lnTo>
                    <a:pt x="68798" y="815594"/>
                  </a:lnTo>
                  <a:lnTo>
                    <a:pt x="52704" y="815594"/>
                  </a:lnTo>
                  <a:lnTo>
                    <a:pt x="46736" y="808228"/>
                  </a:lnTo>
                  <a:lnTo>
                    <a:pt x="56681" y="800325"/>
                  </a:lnTo>
                  <a:lnTo>
                    <a:pt x="35940" y="774192"/>
                  </a:lnTo>
                  <a:close/>
                </a:path>
                <a:path w="1069975" h="851535">
                  <a:moveTo>
                    <a:pt x="56681" y="800325"/>
                  </a:moveTo>
                  <a:lnTo>
                    <a:pt x="46736" y="808228"/>
                  </a:lnTo>
                  <a:lnTo>
                    <a:pt x="52704" y="815594"/>
                  </a:lnTo>
                  <a:lnTo>
                    <a:pt x="62574" y="807751"/>
                  </a:lnTo>
                  <a:lnTo>
                    <a:pt x="56681" y="800325"/>
                  </a:lnTo>
                  <a:close/>
                </a:path>
                <a:path w="1069975" h="851535">
                  <a:moveTo>
                    <a:pt x="62574" y="807751"/>
                  </a:moveTo>
                  <a:lnTo>
                    <a:pt x="52704" y="815594"/>
                  </a:lnTo>
                  <a:lnTo>
                    <a:pt x="68798" y="815594"/>
                  </a:lnTo>
                  <a:lnTo>
                    <a:pt x="62574" y="807751"/>
                  </a:lnTo>
                  <a:close/>
                </a:path>
                <a:path w="1069975" h="851535">
                  <a:moveTo>
                    <a:pt x="1063878" y="0"/>
                  </a:moveTo>
                  <a:lnTo>
                    <a:pt x="56681" y="800325"/>
                  </a:lnTo>
                  <a:lnTo>
                    <a:pt x="62574" y="807751"/>
                  </a:lnTo>
                  <a:lnTo>
                    <a:pt x="1069721" y="7366"/>
                  </a:lnTo>
                  <a:lnTo>
                    <a:pt x="1063878" y="0"/>
                  </a:lnTo>
                  <a:close/>
                </a:path>
              </a:pathLst>
            </a:custGeom>
            <a:solidFill>
              <a:srgbClr val="9BD2E4"/>
            </a:solidFill>
          </p:spPr>
          <p:txBody>
            <a:bodyPr wrap="square" lIns="0" tIns="0" rIns="0" bIns="0" rtlCol="0"/>
            <a:lstStyle/>
            <a:p>
              <a:endParaRPr/>
            </a:p>
          </p:txBody>
        </p:sp>
        <p:sp>
          <p:nvSpPr>
            <p:cNvPr id="22" name="object 22"/>
            <p:cNvSpPr/>
            <p:nvPr/>
          </p:nvSpPr>
          <p:spPr>
            <a:xfrm>
              <a:off x="4722812" y="5121211"/>
              <a:ext cx="82550" cy="81025"/>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4722812" y="4976812"/>
              <a:ext cx="82550" cy="80899"/>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4867338" y="5121211"/>
              <a:ext cx="82550" cy="81025"/>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4867338" y="4976812"/>
              <a:ext cx="82550" cy="80899"/>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1987613" y="3754437"/>
              <a:ext cx="82550" cy="81025"/>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1987613" y="3609911"/>
              <a:ext cx="82550" cy="81025"/>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2132012" y="3754437"/>
              <a:ext cx="82550" cy="81025"/>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2132012" y="3609911"/>
              <a:ext cx="82550" cy="81025"/>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1987613" y="5121211"/>
              <a:ext cx="82550" cy="81025"/>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1987613" y="4976812"/>
              <a:ext cx="82550" cy="80899"/>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2132012" y="5121211"/>
              <a:ext cx="82550" cy="81025"/>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2132012" y="4976812"/>
              <a:ext cx="82550" cy="80899"/>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4722812" y="3754437"/>
              <a:ext cx="82550" cy="81025"/>
            </a:xfrm>
            <a:prstGeom prst="rect">
              <a:avLst/>
            </a:prstGeom>
            <a:blipFill>
              <a:blip r:embed="rId11" cstate="print"/>
              <a:stretch>
                <a:fillRect/>
              </a:stretch>
            </a:blipFill>
          </p:spPr>
          <p:txBody>
            <a:bodyPr wrap="square" lIns="0" tIns="0" rIns="0" bIns="0" rtlCol="0"/>
            <a:lstStyle/>
            <a:p>
              <a:endParaRPr/>
            </a:p>
          </p:txBody>
        </p:sp>
        <p:sp>
          <p:nvSpPr>
            <p:cNvPr id="35" name="object 35"/>
            <p:cNvSpPr/>
            <p:nvPr/>
          </p:nvSpPr>
          <p:spPr>
            <a:xfrm>
              <a:off x="4722812" y="3609911"/>
              <a:ext cx="82550" cy="81025"/>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4867338" y="3754437"/>
              <a:ext cx="82550" cy="81025"/>
            </a:xfrm>
            <a:prstGeom prst="rect">
              <a:avLst/>
            </a:prstGeom>
            <a:blipFill>
              <a:blip r:embed="rId12" cstate="print"/>
              <a:stretch>
                <a:fillRect/>
              </a:stretch>
            </a:blipFill>
          </p:spPr>
          <p:txBody>
            <a:bodyPr wrap="square" lIns="0" tIns="0" rIns="0" bIns="0" rtlCol="0"/>
            <a:lstStyle/>
            <a:p>
              <a:endParaRPr/>
            </a:p>
          </p:txBody>
        </p:sp>
        <p:sp>
          <p:nvSpPr>
            <p:cNvPr id="37" name="object 37"/>
            <p:cNvSpPr/>
            <p:nvPr/>
          </p:nvSpPr>
          <p:spPr>
            <a:xfrm>
              <a:off x="4867338" y="3609911"/>
              <a:ext cx="82550" cy="81025"/>
            </a:xfrm>
            <a:prstGeom prst="rect">
              <a:avLst/>
            </a:prstGeom>
            <a:blipFill>
              <a:blip r:embed="rId8" cstate="print"/>
              <a:stretch>
                <a:fillRect/>
              </a:stretch>
            </a:blipFill>
          </p:spPr>
          <p:txBody>
            <a:bodyPr wrap="square" lIns="0" tIns="0" rIns="0" bIns="0" rtlCol="0"/>
            <a:lstStyle/>
            <a:p>
              <a:endParaRPr/>
            </a:p>
          </p:txBody>
        </p:sp>
      </p:grpSp>
      <p:sp>
        <p:nvSpPr>
          <p:cNvPr id="38" name="object 38"/>
          <p:cNvSpPr txBox="1"/>
          <p:nvPr/>
        </p:nvSpPr>
        <p:spPr>
          <a:xfrm>
            <a:off x="8092185" y="2265377"/>
            <a:ext cx="2985135" cy="1343025"/>
          </a:xfrm>
          <a:prstGeom prst="rect">
            <a:avLst/>
          </a:prstGeom>
        </p:spPr>
        <p:txBody>
          <a:bodyPr vert="horz" wrap="square" lIns="0" tIns="12065" rIns="0" bIns="0" rtlCol="0">
            <a:spAutoFit/>
          </a:bodyPr>
          <a:lstStyle/>
          <a:p>
            <a:pPr marL="12700" marR="5080" algn="just">
              <a:lnSpc>
                <a:spcPct val="120100"/>
              </a:lnSpc>
              <a:spcBef>
                <a:spcPts val="95"/>
              </a:spcBef>
            </a:pPr>
            <a:r>
              <a:rPr sz="2400" spc="-40" dirty="0">
                <a:solidFill>
                  <a:srgbClr val="1A3E54"/>
                </a:solidFill>
                <a:latin typeface="Times New Roman"/>
                <a:cs typeface="Times New Roman"/>
              </a:rPr>
              <a:t>“Worst </a:t>
            </a:r>
            <a:r>
              <a:rPr sz="2400" spc="-5" dirty="0">
                <a:solidFill>
                  <a:srgbClr val="1A3E54"/>
                </a:solidFill>
                <a:latin typeface="Times New Roman"/>
                <a:cs typeface="Times New Roman"/>
              </a:rPr>
              <a:t>case” test cases  </a:t>
            </a:r>
            <a:r>
              <a:rPr sz="2400" dirty="0">
                <a:solidFill>
                  <a:srgbClr val="1A3E54"/>
                </a:solidFill>
                <a:latin typeface="Times New Roman"/>
                <a:cs typeface="Times New Roman"/>
              </a:rPr>
              <a:t>for a </a:t>
            </a:r>
            <a:r>
              <a:rPr sz="2400" spc="-5" dirty="0">
                <a:solidFill>
                  <a:srgbClr val="1A3E54"/>
                </a:solidFill>
                <a:latin typeface="Times New Roman"/>
                <a:cs typeface="Times New Roman"/>
              </a:rPr>
              <a:t>function </a:t>
            </a:r>
            <a:r>
              <a:rPr sz="2400" dirty="0">
                <a:solidFill>
                  <a:srgbClr val="1A3E54"/>
                </a:solidFill>
                <a:latin typeface="Times New Roman"/>
                <a:cs typeface="Times New Roman"/>
              </a:rPr>
              <a:t>of </a:t>
            </a:r>
            <a:r>
              <a:rPr sz="2400" spc="-5" dirty="0">
                <a:solidFill>
                  <a:srgbClr val="1A3E54"/>
                </a:solidFill>
                <a:latin typeface="Times New Roman"/>
                <a:cs typeface="Times New Roman"/>
              </a:rPr>
              <a:t>two  </a:t>
            </a:r>
            <a:r>
              <a:rPr sz="2400" dirty="0">
                <a:solidFill>
                  <a:srgbClr val="1A3E54"/>
                </a:solidFill>
                <a:latin typeface="Times New Roman"/>
                <a:cs typeface="Times New Roman"/>
              </a:rPr>
              <a:t>variables</a:t>
            </a:r>
            <a:endParaRPr sz="2400">
              <a:latin typeface="Times New Roman"/>
              <a:cs typeface="Times New Roman"/>
            </a:endParaRPr>
          </a:p>
        </p:txBody>
      </p:sp>
      <p:sp>
        <p:nvSpPr>
          <p:cNvPr id="43" name="object 43"/>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4400" dirty="0"/>
              <a:t>Worst-case</a:t>
            </a:r>
            <a:r>
              <a:rPr sz="4400" spc="-80" dirty="0"/>
              <a:t> </a:t>
            </a:r>
            <a:r>
              <a:rPr sz="4400" dirty="0"/>
              <a:t>testing</a:t>
            </a:r>
            <a:endParaRPr sz="4400"/>
          </a:p>
        </p:txBody>
      </p:sp>
      <p:sp>
        <p:nvSpPr>
          <p:cNvPr id="44" name="object 44"/>
          <p:cNvSpPr txBox="1"/>
          <p:nvPr/>
        </p:nvSpPr>
        <p:spPr>
          <a:xfrm>
            <a:off x="4542534" y="5771820"/>
            <a:ext cx="16129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a</a:t>
            </a:r>
            <a:endParaRPr sz="2400">
              <a:latin typeface="Times New Roman"/>
              <a:cs typeface="Times New Roman"/>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4400" dirty="0"/>
              <a:t>Robust worst-case</a:t>
            </a:r>
            <a:r>
              <a:rPr sz="4400" spc="-85" dirty="0"/>
              <a:t> </a:t>
            </a:r>
            <a:r>
              <a:rPr sz="4400" dirty="0"/>
              <a:t>testing</a:t>
            </a:r>
            <a:endParaRPr sz="4400"/>
          </a:p>
        </p:txBody>
      </p:sp>
      <p:sp>
        <p:nvSpPr>
          <p:cNvPr id="7" name="object 7"/>
          <p:cNvSpPr txBox="1"/>
          <p:nvPr/>
        </p:nvSpPr>
        <p:spPr>
          <a:xfrm>
            <a:off x="2717579" y="1166101"/>
            <a:ext cx="8160384" cy="1416050"/>
          </a:xfrm>
          <a:prstGeom prst="rect">
            <a:avLst/>
          </a:prstGeom>
        </p:spPr>
        <p:txBody>
          <a:bodyPr vert="horz" wrap="square" lIns="0" tIns="85725" rIns="0" bIns="0" rtlCol="0">
            <a:spAutoFit/>
          </a:bodyPr>
          <a:lstStyle/>
          <a:p>
            <a:pPr marL="393700" indent="-342900">
              <a:spcBef>
                <a:spcPts val="675"/>
              </a:spcBef>
              <a:buChar char="•"/>
              <a:tabLst>
                <a:tab pos="393065" algn="l"/>
                <a:tab pos="393700" algn="l"/>
                <a:tab pos="1454150" algn="l"/>
                <a:tab pos="1876425" algn="l"/>
                <a:tab pos="3550285" algn="l"/>
                <a:tab pos="4681220" algn="l"/>
                <a:tab pos="5697855" algn="l"/>
                <a:tab pos="6475095" algn="l"/>
                <a:tab pos="6962775" algn="l"/>
                <a:tab pos="7774305" algn="l"/>
              </a:tabLst>
            </a:pPr>
            <a:r>
              <a:rPr sz="2400" spc="-5" dirty="0">
                <a:solidFill>
                  <a:srgbClr val="0000FF"/>
                </a:solidFill>
                <a:latin typeface="Arial"/>
                <a:cs typeface="Arial"/>
              </a:rPr>
              <a:t>Tương	</a:t>
            </a:r>
            <a:r>
              <a:rPr sz="2400" dirty="0">
                <a:solidFill>
                  <a:srgbClr val="0000FF"/>
                </a:solidFill>
                <a:latin typeface="Arial"/>
                <a:cs typeface="Arial"/>
              </a:rPr>
              <a:t>tự	Worst-case	</a:t>
            </a:r>
            <a:r>
              <a:rPr sz="2400" spc="-5" dirty="0">
                <a:solidFill>
                  <a:srgbClr val="0000FF"/>
                </a:solidFill>
                <a:latin typeface="Arial"/>
                <a:cs typeface="Arial"/>
              </a:rPr>
              <a:t>Testing	</a:t>
            </a:r>
            <a:r>
              <a:rPr sz="2400" spc="-5" dirty="0">
                <a:latin typeface="Arial"/>
                <a:cs typeface="Arial"/>
              </a:rPr>
              <a:t>nhưng	</a:t>
            </a:r>
            <a:r>
              <a:rPr sz="2400" dirty="0">
                <a:latin typeface="Arial"/>
                <a:cs typeface="Arial"/>
              </a:rPr>
              <a:t>kiểm	tra	thêm	</a:t>
            </a:r>
            <a:r>
              <a:rPr sz="2400" spc="-5" dirty="0">
                <a:latin typeface="Arial"/>
                <a:cs typeface="Arial"/>
              </a:rPr>
              <a:t>tại</a:t>
            </a:r>
            <a:endParaRPr sz="2400">
              <a:latin typeface="Arial"/>
              <a:cs typeface="Arial"/>
            </a:endParaRPr>
          </a:p>
          <a:p>
            <a:pPr marL="393700">
              <a:spcBef>
                <a:spcPts val="580"/>
              </a:spcBef>
            </a:pPr>
            <a:r>
              <a:rPr sz="2400" dirty="0">
                <a:latin typeface="Arial"/>
                <a:cs typeface="Arial"/>
              </a:rPr>
              <a:t>các </a:t>
            </a:r>
            <a:r>
              <a:rPr sz="2400" spc="-5" dirty="0">
                <a:latin typeface="Arial"/>
                <a:cs typeface="Arial"/>
              </a:rPr>
              <a:t>giá </a:t>
            </a:r>
            <a:r>
              <a:rPr sz="2400" dirty="0">
                <a:latin typeface="Arial"/>
                <a:cs typeface="Arial"/>
              </a:rPr>
              <a:t>trị </a:t>
            </a:r>
            <a:r>
              <a:rPr sz="2400" spc="-5" dirty="0">
                <a:latin typeface="Arial"/>
                <a:cs typeface="Arial"/>
              </a:rPr>
              <a:t>không hợp lệ </a:t>
            </a:r>
            <a:r>
              <a:rPr sz="2400" dirty="0">
                <a:latin typeface="Arial"/>
                <a:cs typeface="Arial"/>
              </a:rPr>
              <a:t>của </a:t>
            </a:r>
            <a:r>
              <a:rPr sz="2400" spc="-5" dirty="0">
                <a:latin typeface="Arial"/>
                <a:cs typeface="Arial"/>
              </a:rPr>
              <a:t>input variables (min-,</a:t>
            </a:r>
            <a:r>
              <a:rPr sz="2400" spc="85" dirty="0">
                <a:latin typeface="Arial"/>
                <a:cs typeface="Arial"/>
              </a:rPr>
              <a:t> </a:t>
            </a:r>
            <a:r>
              <a:rPr sz="2400" spc="-5" dirty="0">
                <a:latin typeface="Arial"/>
                <a:cs typeface="Arial"/>
              </a:rPr>
              <a:t>max+)</a:t>
            </a:r>
            <a:endParaRPr sz="2400">
              <a:latin typeface="Arial"/>
              <a:cs typeface="Arial"/>
            </a:endParaRPr>
          </a:p>
          <a:p>
            <a:pPr marL="393700" indent="-342900">
              <a:spcBef>
                <a:spcPts val="1150"/>
              </a:spcBef>
              <a:buChar char="•"/>
              <a:tabLst>
                <a:tab pos="393065" algn="l"/>
                <a:tab pos="393700" algn="l"/>
              </a:tabLst>
            </a:pPr>
            <a:r>
              <a:rPr sz="2400" spc="-5" dirty="0">
                <a:latin typeface="Arial"/>
                <a:cs typeface="Arial"/>
              </a:rPr>
              <a:t>Số lượng </a:t>
            </a:r>
            <a:r>
              <a:rPr sz="2400" dirty="0">
                <a:latin typeface="Arial"/>
                <a:cs typeface="Arial"/>
              </a:rPr>
              <a:t>test </a:t>
            </a:r>
            <a:r>
              <a:rPr sz="2400" spc="-5" dirty="0">
                <a:latin typeface="Arial"/>
                <a:cs typeface="Arial"/>
              </a:rPr>
              <a:t>case là 7</a:t>
            </a:r>
            <a:r>
              <a:rPr sz="2400" spc="-7" baseline="24305" dirty="0">
                <a:latin typeface="Arial"/>
                <a:cs typeface="Arial"/>
              </a:rPr>
              <a:t>n</a:t>
            </a:r>
            <a:r>
              <a:rPr sz="2400" spc="-5" dirty="0">
                <a:latin typeface="Arial"/>
                <a:cs typeface="Arial"/>
              </a:rPr>
              <a:t>, </a:t>
            </a:r>
            <a:r>
              <a:rPr sz="2400" dirty="0">
                <a:latin typeface="Arial"/>
                <a:cs typeface="Arial"/>
              </a:rPr>
              <a:t>với </a:t>
            </a:r>
            <a:r>
              <a:rPr sz="2400" spc="-5" dirty="0">
                <a:latin typeface="Arial"/>
                <a:cs typeface="Arial"/>
              </a:rPr>
              <a:t>n là </a:t>
            </a:r>
            <a:r>
              <a:rPr sz="2400" dirty="0">
                <a:latin typeface="Arial"/>
                <a:cs typeface="Arial"/>
              </a:rPr>
              <a:t>số</a:t>
            </a:r>
            <a:r>
              <a:rPr sz="2400" spc="25" dirty="0">
                <a:latin typeface="Arial"/>
                <a:cs typeface="Arial"/>
              </a:rPr>
              <a:t> </a:t>
            </a:r>
            <a:r>
              <a:rPr sz="2400" spc="-5" dirty="0">
                <a:latin typeface="Arial"/>
                <a:cs typeface="Arial"/>
              </a:rPr>
              <a:t>biến</a:t>
            </a:r>
            <a:endParaRPr sz="2400">
              <a:latin typeface="Arial"/>
              <a:cs typeface="Arial"/>
            </a:endParaRPr>
          </a:p>
        </p:txBody>
      </p:sp>
      <p:grpSp>
        <p:nvGrpSpPr>
          <p:cNvPr id="8" name="object 8"/>
          <p:cNvGrpSpPr/>
          <p:nvPr/>
        </p:nvGrpSpPr>
        <p:grpSpPr>
          <a:xfrm>
            <a:off x="3819939" y="2984995"/>
            <a:ext cx="5688330" cy="3474085"/>
            <a:chOff x="1600200" y="3079686"/>
            <a:chExt cx="5688330" cy="3474085"/>
          </a:xfrm>
        </p:grpSpPr>
        <p:sp>
          <p:nvSpPr>
            <p:cNvPr id="9" name="object 9"/>
            <p:cNvSpPr/>
            <p:nvPr/>
          </p:nvSpPr>
          <p:spPr>
            <a:xfrm>
              <a:off x="1600200" y="3313048"/>
              <a:ext cx="5688330" cy="3240405"/>
            </a:xfrm>
            <a:custGeom>
              <a:avLst/>
              <a:gdLst/>
              <a:ahLst/>
              <a:cxnLst/>
              <a:rect l="l" t="t" r="r" b="b"/>
              <a:pathLst>
                <a:path w="5688330" h="3240404">
                  <a:moveTo>
                    <a:pt x="5687949" y="2940113"/>
                  </a:moveTo>
                  <a:lnTo>
                    <a:pt x="5678424" y="2935351"/>
                  </a:lnTo>
                  <a:lnTo>
                    <a:pt x="5611749" y="2902013"/>
                  </a:lnTo>
                  <a:lnTo>
                    <a:pt x="5611749" y="2935351"/>
                  </a:lnTo>
                  <a:lnTo>
                    <a:pt x="295275" y="2935351"/>
                  </a:lnTo>
                  <a:lnTo>
                    <a:pt x="295275" y="76200"/>
                  </a:lnTo>
                  <a:lnTo>
                    <a:pt x="328676" y="76200"/>
                  </a:lnTo>
                  <a:lnTo>
                    <a:pt x="322326" y="63500"/>
                  </a:lnTo>
                  <a:lnTo>
                    <a:pt x="290576" y="0"/>
                  </a:lnTo>
                  <a:lnTo>
                    <a:pt x="252476" y="76200"/>
                  </a:lnTo>
                  <a:lnTo>
                    <a:pt x="285750" y="76200"/>
                  </a:lnTo>
                  <a:lnTo>
                    <a:pt x="285750" y="2935351"/>
                  </a:lnTo>
                  <a:lnTo>
                    <a:pt x="0" y="2935351"/>
                  </a:lnTo>
                  <a:lnTo>
                    <a:pt x="0" y="2944876"/>
                  </a:lnTo>
                  <a:lnTo>
                    <a:pt x="285750" y="2944876"/>
                  </a:lnTo>
                  <a:lnTo>
                    <a:pt x="285750" y="3240151"/>
                  </a:lnTo>
                  <a:lnTo>
                    <a:pt x="295275" y="3240151"/>
                  </a:lnTo>
                  <a:lnTo>
                    <a:pt x="295275" y="2944876"/>
                  </a:lnTo>
                  <a:lnTo>
                    <a:pt x="5611749" y="2944876"/>
                  </a:lnTo>
                  <a:lnTo>
                    <a:pt x="5611749" y="2978213"/>
                  </a:lnTo>
                  <a:lnTo>
                    <a:pt x="5678424" y="2944876"/>
                  </a:lnTo>
                  <a:lnTo>
                    <a:pt x="5687949" y="2940113"/>
                  </a:lnTo>
                  <a:close/>
                </a:path>
              </a:pathLst>
            </a:custGeom>
            <a:solidFill>
              <a:srgbClr val="9BD2E4"/>
            </a:solidFill>
          </p:spPr>
          <p:txBody>
            <a:bodyPr wrap="square" lIns="0" tIns="0" rIns="0" bIns="0" rtlCol="0"/>
            <a:lstStyle/>
            <a:p>
              <a:endParaRPr/>
            </a:p>
          </p:txBody>
        </p:sp>
        <p:sp>
          <p:nvSpPr>
            <p:cNvPr id="10" name="object 10"/>
            <p:cNvSpPr/>
            <p:nvPr/>
          </p:nvSpPr>
          <p:spPr>
            <a:xfrm>
              <a:off x="1890775" y="3084448"/>
              <a:ext cx="4105275" cy="3169285"/>
            </a:xfrm>
            <a:custGeom>
              <a:avLst/>
              <a:gdLst/>
              <a:ahLst/>
              <a:cxnLst/>
              <a:rect l="l" t="t" r="r" b="b"/>
              <a:pathLst>
                <a:path w="4105275" h="3169285">
                  <a:moveTo>
                    <a:pt x="687324" y="0"/>
                  </a:moveTo>
                  <a:lnTo>
                    <a:pt x="687324" y="3168713"/>
                  </a:lnTo>
                </a:path>
                <a:path w="4105275" h="3169285">
                  <a:moveTo>
                    <a:pt x="3562350" y="0"/>
                  </a:moveTo>
                  <a:lnTo>
                    <a:pt x="3562350" y="3168713"/>
                  </a:lnTo>
                </a:path>
                <a:path w="4105275" h="3169285">
                  <a:moveTo>
                    <a:pt x="0" y="965326"/>
                  </a:moveTo>
                  <a:lnTo>
                    <a:pt x="4105275" y="965326"/>
                  </a:lnTo>
                </a:path>
                <a:path w="4105275" h="3169285">
                  <a:moveTo>
                    <a:pt x="0" y="2476627"/>
                  </a:moveTo>
                  <a:lnTo>
                    <a:pt x="4105275" y="2476627"/>
                  </a:lnTo>
                </a:path>
              </a:pathLst>
            </a:custGeom>
            <a:ln w="9525">
              <a:solidFill>
                <a:srgbClr val="9BD2E4"/>
              </a:solidFill>
              <a:prstDash val="sysDash"/>
            </a:ln>
          </p:spPr>
          <p:txBody>
            <a:bodyPr wrap="square" lIns="0" tIns="0" rIns="0" bIns="0" rtlCol="0"/>
            <a:lstStyle/>
            <a:p>
              <a:endParaRPr/>
            </a:p>
          </p:txBody>
        </p:sp>
      </p:grpSp>
      <p:sp>
        <p:nvSpPr>
          <p:cNvPr id="11" name="object 11"/>
          <p:cNvSpPr txBox="1"/>
          <p:nvPr/>
        </p:nvSpPr>
        <p:spPr>
          <a:xfrm>
            <a:off x="9691657" y="5913931"/>
            <a:ext cx="33020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x1</a:t>
            </a:r>
            <a:endParaRPr sz="2400">
              <a:latin typeface="Times New Roman"/>
              <a:cs typeface="Times New Roman"/>
            </a:endParaRPr>
          </a:p>
        </p:txBody>
      </p:sp>
      <p:sp>
        <p:nvSpPr>
          <p:cNvPr id="12" name="object 12"/>
          <p:cNvSpPr txBox="1"/>
          <p:nvPr/>
        </p:nvSpPr>
        <p:spPr>
          <a:xfrm>
            <a:off x="3670967" y="2900094"/>
            <a:ext cx="33020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x2</a:t>
            </a:r>
            <a:endParaRPr sz="2400">
              <a:latin typeface="Times New Roman"/>
              <a:cs typeface="Times New Roman"/>
            </a:endParaRPr>
          </a:p>
        </p:txBody>
      </p:sp>
      <p:sp>
        <p:nvSpPr>
          <p:cNvPr id="13" name="object 13"/>
          <p:cNvSpPr txBox="1"/>
          <p:nvPr/>
        </p:nvSpPr>
        <p:spPr>
          <a:xfrm>
            <a:off x="4623468" y="6024879"/>
            <a:ext cx="16129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a</a:t>
            </a:r>
            <a:endParaRPr sz="2400">
              <a:latin typeface="Times New Roman"/>
              <a:cs typeface="Times New Roman"/>
            </a:endParaRPr>
          </a:p>
        </p:txBody>
      </p:sp>
      <p:sp>
        <p:nvSpPr>
          <p:cNvPr id="14" name="object 14"/>
          <p:cNvSpPr txBox="1"/>
          <p:nvPr/>
        </p:nvSpPr>
        <p:spPr>
          <a:xfrm>
            <a:off x="7754654" y="6101080"/>
            <a:ext cx="178435" cy="391795"/>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b</a:t>
            </a:r>
            <a:endParaRPr sz="2400">
              <a:latin typeface="Times New Roman"/>
              <a:cs typeface="Times New Roman"/>
            </a:endParaRPr>
          </a:p>
        </p:txBody>
      </p:sp>
      <p:sp>
        <p:nvSpPr>
          <p:cNvPr id="15" name="object 15"/>
          <p:cNvSpPr txBox="1"/>
          <p:nvPr/>
        </p:nvSpPr>
        <p:spPr>
          <a:xfrm>
            <a:off x="3594514" y="5265927"/>
            <a:ext cx="16129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c</a:t>
            </a:r>
            <a:endParaRPr sz="2400">
              <a:latin typeface="Times New Roman"/>
              <a:cs typeface="Times New Roman"/>
            </a:endParaRPr>
          </a:p>
        </p:txBody>
      </p:sp>
      <p:sp>
        <p:nvSpPr>
          <p:cNvPr id="16" name="object 16"/>
          <p:cNvSpPr txBox="1"/>
          <p:nvPr/>
        </p:nvSpPr>
        <p:spPr>
          <a:xfrm>
            <a:off x="3666141" y="3681272"/>
            <a:ext cx="177800" cy="391160"/>
          </a:xfrm>
          <a:prstGeom prst="rect">
            <a:avLst/>
          </a:prstGeom>
        </p:spPr>
        <p:txBody>
          <a:bodyPr vert="horz" wrap="square" lIns="0" tIns="12700" rIns="0" bIns="0" rtlCol="0">
            <a:spAutoFit/>
          </a:bodyPr>
          <a:lstStyle/>
          <a:p>
            <a:pPr marL="12700">
              <a:spcBef>
                <a:spcPts val="100"/>
              </a:spcBef>
            </a:pPr>
            <a:r>
              <a:rPr sz="2400" dirty="0">
                <a:solidFill>
                  <a:srgbClr val="285E7E"/>
                </a:solidFill>
                <a:latin typeface="Times New Roman"/>
                <a:cs typeface="Times New Roman"/>
              </a:rPr>
              <a:t>d</a:t>
            </a:r>
            <a:endParaRPr sz="2400">
              <a:latin typeface="Times New Roman"/>
              <a:cs typeface="Times New Roman"/>
            </a:endParaRPr>
          </a:p>
        </p:txBody>
      </p:sp>
      <p:grpSp>
        <p:nvGrpSpPr>
          <p:cNvPr id="17" name="object 17"/>
          <p:cNvGrpSpPr/>
          <p:nvPr/>
        </p:nvGrpSpPr>
        <p:grpSpPr>
          <a:xfrm>
            <a:off x="4610577" y="2949752"/>
            <a:ext cx="3556000" cy="2708910"/>
            <a:chOff x="2390838" y="3044444"/>
            <a:chExt cx="3556000" cy="2708910"/>
          </a:xfrm>
        </p:grpSpPr>
        <p:sp>
          <p:nvSpPr>
            <p:cNvPr id="18" name="object 18"/>
            <p:cNvSpPr/>
            <p:nvPr/>
          </p:nvSpPr>
          <p:spPr>
            <a:xfrm>
              <a:off x="3759263" y="4897437"/>
              <a:ext cx="82550" cy="81025"/>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3759263" y="4016438"/>
              <a:ext cx="82550" cy="8089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3759263" y="4159313"/>
              <a:ext cx="82550" cy="80899"/>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3759263" y="5527738"/>
              <a:ext cx="82550" cy="80899"/>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3759263" y="5383212"/>
              <a:ext cx="82550" cy="81025"/>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5414962" y="4897437"/>
              <a:ext cx="82550" cy="81025"/>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5270563" y="4897437"/>
              <a:ext cx="82550" cy="81025"/>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2678112" y="4897437"/>
              <a:ext cx="82550" cy="81025"/>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2535237" y="4897437"/>
              <a:ext cx="82550" cy="81025"/>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4648200" y="3044444"/>
              <a:ext cx="1298575" cy="1146810"/>
            </a:xfrm>
            <a:custGeom>
              <a:avLst/>
              <a:gdLst/>
              <a:ahLst/>
              <a:cxnLst/>
              <a:rect l="l" t="t" r="r" b="b"/>
              <a:pathLst>
                <a:path w="1298575" h="1146810">
                  <a:moveTo>
                    <a:pt x="31876" y="1067561"/>
                  </a:moveTo>
                  <a:lnTo>
                    <a:pt x="0" y="1146555"/>
                  </a:lnTo>
                  <a:lnTo>
                    <a:pt x="82296" y="1124711"/>
                  </a:lnTo>
                  <a:lnTo>
                    <a:pt x="67618" y="1108074"/>
                  </a:lnTo>
                  <a:lnTo>
                    <a:pt x="50800" y="1108074"/>
                  </a:lnTo>
                  <a:lnTo>
                    <a:pt x="44450" y="1100962"/>
                  </a:lnTo>
                  <a:lnTo>
                    <a:pt x="53949" y="1092581"/>
                  </a:lnTo>
                  <a:lnTo>
                    <a:pt x="31876" y="1067561"/>
                  </a:lnTo>
                  <a:close/>
                </a:path>
                <a:path w="1298575" h="1146810">
                  <a:moveTo>
                    <a:pt x="53949" y="1092581"/>
                  </a:moveTo>
                  <a:lnTo>
                    <a:pt x="44450" y="1100962"/>
                  </a:lnTo>
                  <a:lnTo>
                    <a:pt x="50800" y="1108074"/>
                  </a:lnTo>
                  <a:lnTo>
                    <a:pt x="60256" y="1099730"/>
                  </a:lnTo>
                  <a:lnTo>
                    <a:pt x="53949" y="1092581"/>
                  </a:lnTo>
                  <a:close/>
                </a:path>
                <a:path w="1298575" h="1146810">
                  <a:moveTo>
                    <a:pt x="60256" y="1099730"/>
                  </a:moveTo>
                  <a:lnTo>
                    <a:pt x="50800" y="1108074"/>
                  </a:lnTo>
                  <a:lnTo>
                    <a:pt x="67618" y="1108074"/>
                  </a:lnTo>
                  <a:lnTo>
                    <a:pt x="60256" y="1099730"/>
                  </a:lnTo>
                  <a:close/>
                </a:path>
                <a:path w="1298575" h="1146810">
                  <a:moveTo>
                    <a:pt x="1292225" y="0"/>
                  </a:moveTo>
                  <a:lnTo>
                    <a:pt x="53949" y="1092581"/>
                  </a:lnTo>
                  <a:lnTo>
                    <a:pt x="60256" y="1099730"/>
                  </a:lnTo>
                  <a:lnTo>
                    <a:pt x="1298575" y="7111"/>
                  </a:lnTo>
                  <a:lnTo>
                    <a:pt x="1292225" y="0"/>
                  </a:lnTo>
                  <a:close/>
                </a:path>
              </a:pathLst>
            </a:custGeom>
            <a:solidFill>
              <a:srgbClr val="9BD2E4"/>
            </a:solidFill>
          </p:spPr>
          <p:txBody>
            <a:bodyPr wrap="square" lIns="0" tIns="0" rIns="0" bIns="0" rtlCol="0"/>
            <a:lstStyle/>
            <a:p>
              <a:endParaRPr/>
            </a:p>
          </p:txBody>
        </p:sp>
        <p:sp>
          <p:nvSpPr>
            <p:cNvPr id="28" name="object 28"/>
            <p:cNvSpPr/>
            <p:nvPr/>
          </p:nvSpPr>
          <p:spPr>
            <a:xfrm>
              <a:off x="2535237" y="5383212"/>
              <a:ext cx="82550" cy="81025"/>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2679763" y="5383212"/>
              <a:ext cx="82550" cy="81025"/>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2535237" y="5527738"/>
              <a:ext cx="82550" cy="80899"/>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2679763" y="5527738"/>
              <a:ext cx="82550" cy="80899"/>
            </a:xfrm>
            <a:prstGeom prst="rect">
              <a:avLst/>
            </a:prstGeom>
            <a:blipFill>
              <a:blip r:embed="rId8" cstate="print"/>
              <a:stretch>
                <a:fillRect/>
              </a:stretch>
            </a:blipFill>
          </p:spPr>
          <p:txBody>
            <a:bodyPr wrap="square" lIns="0" tIns="0" rIns="0" bIns="0" rtlCol="0"/>
            <a:lstStyle/>
            <a:p>
              <a:endParaRPr/>
            </a:p>
          </p:txBody>
        </p:sp>
        <p:sp>
          <p:nvSpPr>
            <p:cNvPr id="32" name="object 32"/>
            <p:cNvSpPr/>
            <p:nvPr/>
          </p:nvSpPr>
          <p:spPr>
            <a:xfrm>
              <a:off x="2390838" y="5527738"/>
              <a:ext cx="82550" cy="80899"/>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2390838" y="5383212"/>
              <a:ext cx="82550" cy="81025"/>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2535237" y="5672137"/>
              <a:ext cx="82550" cy="80962"/>
            </a:xfrm>
            <a:prstGeom prst="rect">
              <a:avLst/>
            </a:prstGeom>
            <a:blipFill>
              <a:blip r:embed="rId9" cstate="print"/>
              <a:stretch>
                <a:fillRect/>
              </a:stretch>
            </a:blipFill>
          </p:spPr>
          <p:txBody>
            <a:bodyPr wrap="square" lIns="0" tIns="0" rIns="0" bIns="0" rtlCol="0"/>
            <a:lstStyle/>
            <a:p>
              <a:endParaRPr/>
            </a:p>
          </p:txBody>
        </p:sp>
        <p:sp>
          <p:nvSpPr>
            <p:cNvPr id="35" name="object 35"/>
            <p:cNvSpPr/>
            <p:nvPr/>
          </p:nvSpPr>
          <p:spPr>
            <a:xfrm>
              <a:off x="2679763" y="5672137"/>
              <a:ext cx="82550" cy="80962"/>
            </a:xfrm>
            <a:prstGeom prst="rect">
              <a:avLst/>
            </a:prstGeom>
            <a:blipFill>
              <a:blip r:embed="rId10" cstate="print"/>
              <a:stretch>
                <a:fillRect/>
              </a:stretch>
            </a:blipFill>
          </p:spPr>
          <p:txBody>
            <a:bodyPr wrap="square" lIns="0" tIns="0" rIns="0" bIns="0" rtlCol="0"/>
            <a:lstStyle/>
            <a:p>
              <a:endParaRPr/>
            </a:p>
          </p:txBody>
        </p:sp>
        <p:sp>
          <p:nvSpPr>
            <p:cNvPr id="36" name="object 36"/>
            <p:cNvSpPr/>
            <p:nvPr/>
          </p:nvSpPr>
          <p:spPr>
            <a:xfrm>
              <a:off x="2390838" y="5672137"/>
              <a:ext cx="82550" cy="80962"/>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3759263" y="3871912"/>
              <a:ext cx="82550" cy="80899"/>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2390838" y="4897437"/>
              <a:ext cx="82550" cy="81025"/>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3759263" y="5672137"/>
              <a:ext cx="82550" cy="80962"/>
            </a:xfrm>
            <a:prstGeom prst="rect">
              <a:avLst/>
            </a:prstGeom>
            <a:blipFill>
              <a:blip r:embed="rId12" cstate="print"/>
              <a:stretch>
                <a:fillRect/>
              </a:stretch>
            </a:blipFill>
          </p:spPr>
          <p:txBody>
            <a:bodyPr wrap="square" lIns="0" tIns="0" rIns="0" bIns="0" rtlCol="0"/>
            <a:lstStyle/>
            <a:p>
              <a:endParaRPr/>
            </a:p>
          </p:txBody>
        </p:sp>
        <p:sp>
          <p:nvSpPr>
            <p:cNvPr id="40" name="object 40"/>
            <p:cNvSpPr/>
            <p:nvPr/>
          </p:nvSpPr>
          <p:spPr>
            <a:xfrm>
              <a:off x="5559488" y="4897437"/>
              <a:ext cx="82550" cy="81025"/>
            </a:xfrm>
            <a:prstGeom prst="rect">
              <a:avLst/>
            </a:prstGeom>
            <a:blipFill>
              <a:blip r:embed="rId2" cstate="print"/>
              <a:stretch>
                <a:fillRect/>
              </a:stretch>
            </a:blipFill>
          </p:spPr>
          <p:txBody>
            <a:bodyPr wrap="square" lIns="0" tIns="0" rIns="0" bIns="0" rtlCol="0"/>
            <a:lstStyle/>
            <a:p>
              <a:endParaRPr/>
            </a:p>
          </p:txBody>
        </p:sp>
        <p:sp>
          <p:nvSpPr>
            <p:cNvPr id="41" name="object 41"/>
            <p:cNvSpPr/>
            <p:nvPr/>
          </p:nvSpPr>
          <p:spPr>
            <a:xfrm>
              <a:off x="2535237" y="3871912"/>
              <a:ext cx="82550" cy="80899"/>
            </a:xfrm>
            <a:prstGeom prst="rect">
              <a:avLst/>
            </a:prstGeom>
            <a:blipFill>
              <a:blip r:embed="rId13" cstate="print"/>
              <a:stretch>
                <a:fillRect/>
              </a:stretch>
            </a:blipFill>
          </p:spPr>
          <p:txBody>
            <a:bodyPr wrap="square" lIns="0" tIns="0" rIns="0" bIns="0" rtlCol="0"/>
            <a:lstStyle/>
            <a:p>
              <a:endParaRPr/>
            </a:p>
          </p:txBody>
        </p:sp>
        <p:sp>
          <p:nvSpPr>
            <p:cNvPr id="42" name="object 42"/>
            <p:cNvSpPr/>
            <p:nvPr/>
          </p:nvSpPr>
          <p:spPr>
            <a:xfrm>
              <a:off x="2679763" y="3871912"/>
              <a:ext cx="82550" cy="80899"/>
            </a:xfrm>
            <a:prstGeom prst="rect">
              <a:avLst/>
            </a:prstGeom>
            <a:blipFill>
              <a:blip r:embed="rId14" cstate="print"/>
              <a:stretch>
                <a:fillRect/>
              </a:stretch>
            </a:blipFill>
          </p:spPr>
          <p:txBody>
            <a:bodyPr wrap="square" lIns="0" tIns="0" rIns="0" bIns="0" rtlCol="0"/>
            <a:lstStyle/>
            <a:p>
              <a:endParaRPr/>
            </a:p>
          </p:txBody>
        </p:sp>
        <p:sp>
          <p:nvSpPr>
            <p:cNvPr id="43" name="object 43"/>
            <p:cNvSpPr/>
            <p:nvPr/>
          </p:nvSpPr>
          <p:spPr>
            <a:xfrm>
              <a:off x="2535237" y="4016438"/>
              <a:ext cx="82550" cy="80899"/>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2679763" y="4016438"/>
              <a:ext cx="82550" cy="80899"/>
            </a:xfrm>
            <a:prstGeom prst="rect">
              <a:avLst/>
            </a:prstGeom>
            <a:blipFill>
              <a:blip r:embed="rId8" cstate="print"/>
              <a:stretch>
                <a:fillRect/>
              </a:stretch>
            </a:blipFill>
          </p:spPr>
          <p:txBody>
            <a:bodyPr wrap="square" lIns="0" tIns="0" rIns="0" bIns="0" rtlCol="0"/>
            <a:lstStyle/>
            <a:p>
              <a:endParaRPr/>
            </a:p>
          </p:txBody>
        </p:sp>
        <p:sp>
          <p:nvSpPr>
            <p:cNvPr id="45" name="object 45"/>
            <p:cNvSpPr/>
            <p:nvPr/>
          </p:nvSpPr>
          <p:spPr>
            <a:xfrm>
              <a:off x="2390838" y="4016438"/>
              <a:ext cx="82550" cy="80899"/>
            </a:xfrm>
            <a:prstGeom prst="rect">
              <a:avLst/>
            </a:prstGeom>
            <a:blipFill>
              <a:blip r:embed="rId8" cstate="print"/>
              <a:stretch>
                <a:fillRect/>
              </a:stretch>
            </a:blipFill>
          </p:spPr>
          <p:txBody>
            <a:bodyPr wrap="square" lIns="0" tIns="0" rIns="0" bIns="0" rtlCol="0"/>
            <a:lstStyle/>
            <a:p>
              <a:endParaRPr/>
            </a:p>
          </p:txBody>
        </p:sp>
        <p:sp>
          <p:nvSpPr>
            <p:cNvPr id="46" name="object 46"/>
            <p:cNvSpPr/>
            <p:nvPr/>
          </p:nvSpPr>
          <p:spPr>
            <a:xfrm>
              <a:off x="2390838" y="3871912"/>
              <a:ext cx="82550" cy="80899"/>
            </a:xfrm>
            <a:prstGeom prst="rect">
              <a:avLst/>
            </a:prstGeom>
            <a:blipFill>
              <a:blip r:embed="rId14" cstate="print"/>
              <a:stretch>
                <a:fillRect/>
              </a:stretch>
            </a:blipFill>
          </p:spPr>
          <p:txBody>
            <a:bodyPr wrap="square" lIns="0" tIns="0" rIns="0" bIns="0" rtlCol="0"/>
            <a:lstStyle/>
            <a:p>
              <a:endParaRPr/>
            </a:p>
          </p:txBody>
        </p:sp>
        <p:sp>
          <p:nvSpPr>
            <p:cNvPr id="47" name="object 47"/>
            <p:cNvSpPr/>
            <p:nvPr/>
          </p:nvSpPr>
          <p:spPr>
            <a:xfrm>
              <a:off x="2535237" y="4160837"/>
              <a:ext cx="82550" cy="80899"/>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2679763" y="4160837"/>
              <a:ext cx="82550" cy="80899"/>
            </a:xfrm>
            <a:prstGeom prst="rect">
              <a:avLst/>
            </a:prstGeom>
            <a:blipFill>
              <a:blip r:embed="rId14" cstate="print"/>
              <a:stretch>
                <a:fillRect/>
              </a:stretch>
            </a:blipFill>
          </p:spPr>
          <p:txBody>
            <a:bodyPr wrap="square" lIns="0" tIns="0" rIns="0" bIns="0" rtlCol="0"/>
            <a:lstStyle/>
            <a:p>
              <a:endParaRPr/>
            </a:p>
          </p:txBody>
        </p:sp>
        <p:sp>
          <p:nvSpPr>
            <p:cNvPr id="49" name="object 49"/>
            <p:cNvSpPr/>
            <p:nvPr/>
          </p:nvSpPr>
          <p:spPr>
            <a:xfrm>
              <a:off x="2390838" y="4160837"/>
              <a:ext cx="82550" cy="80899"/>
            </a:xfrm>
            <a:prstGeom prst="rect">
              <a:avLst/>
            </a:prstGeom>
            <a:blipFill>
              <a:blip r:embed="rId14" cstate="print"/>
              <a:stretch>
                <a:fillRect/>
              </a:stretch>
            </a:blipFill>
          </p:spPr>
          <p:txBody>
            <a:bodyPr wrap="square" lIns="0" tIns="0" rIns="0" bIns="0" rtlCol="0"/>
            <a:lstStyle/>
            <a:p>
              <a:endParaRPr/>
            </a:p>
          </p:txBody>
        </p:sp>
        <p:sp>
          <p:nvSpPr>
            <p:cNvPr id="50" name="object 50"/>
            <p:cNvSpPr/>
            <p:nvPr/>
          </p:nvSpPr>
          <p:spPr>
            <a:xfrm>
              <a:off x="5424487" y="3871912"/>
              <a:ext cx="82550" cy="80899"/>
            </a:xfrm>
            <a:prstGeom prst="rect">
              <a:avLst/>
            </a:prstGeom>
            <a:blipFill>
              <a:blip r:embed="rId15" cstate="print"/>
              <a:stretch>
                <a:fillRect/>
              </a:stretch>
            </a:blipFill>
          </p:spPr>
          <p:txBody>
            <a:bodyPr wrap="square" lIns="0" tIns="0" rIns="0" bIns="0" rtlCol="0"/>
            <a:lstStyle/>
            <a:p>
              <a:endParaRPr/>
            </a:p>
          </p:txBody>
        </p:sp>
        <p:sp>
          <p:nvSpPr>
            <p:cNvPr id="51" name="object 51"/>
            <p:cNvSpPr/>
            <p:nvPr/>
          </p:nvSpPr>
          <p:spPr>
            <a:xfrm>
              <a:off x="5569013" y="3871912"/>
              <a:ext cx="82550" cy="80899"/>
            </a:xfrm>
            <a:prstGeom prst="rect">
              <a:avLst/>
            </a:prstGeom>
            <a:blipFill>
              <a:blip r:embed="rId11" cstate="print"/>
              <a:stretch>
                <a:fillRect/>
              </a:stretch>
            </a:blipFill>
          </p:spPr>
          <p:txBody>
            <a:bodyPr wrap="square" lIns="0" tIns="0" rIns="0" bIns="0" rtlCol="0"/>
            <a:lstStyle/>
            <a:p>
              <a:endParaRPr/>
            </a:p>
          </p:txBody>
        </p:sp>
        <p:sp>
          <p:nvSpPr>
            <p:cNvPr id="52" name="object 52"/>
            <p:cNvSpPr/>
            <p:nvPr/>
          </p:nvSpPr>
          <p:spPr>
            <a:xfrm>
              <a:off x="5424487" y="4016438"/>
              <a:ext cx="82550" cy="80899"/>
            </a:xfrm>
            <a:prstGeom prst="rect">
              <a:avLst/>
            </a:prstGeom>
            <a:blipFill>
              <a:blip r:embed="rId16" cstate="print"/>
              <a:stretch>
                <a:fillRect/>
              </a:stretch>
            </a:blipFill>
          </p:spPr>
          <p:txBody>
            <a:bodyPr wrap="square" lIns="0" tIns="0" rIns="0" bIns="0" rtlCol="0"/>
            <a:lstStyle/>
            <a:p>
              <a:endParaRPr/>
            </a:p>
          </p:txBody>
        </p:sp>
        <p:sp>
          <p:nvSpPr>
            <p:cNvPr id="53" name="object 53"/>
            <p:cNvSpPr/>
            <p:nvPr/>
          </p:nvSpPr>
          <p:spPr>
            <a:xfrm>
              <a:off x="5569013" y="4016438"/>
              <a:ext cx="82550" cy="80899"/>
            </a:xfrm>
            <a:prstGeom prst="rect">
              <a:avLst/>
            </a:prstGeom>
            <a:blipFill>
              <a:blip r:embed="rId3" cstate="print"/>
              <a:stretch>
                <a:fillRect/>
              </a:stretch>
            </a:blipFill>
          </p:spPr>
          <p:txBody>
            <a:bodyPr wrap="square" lIns="0" tIns="0" rIns="0" bIns="0" rtlCol="0"/>
            <a:lstStyle/>
            <a:p>
              <a:endParaRPr/>
            </a:p>
          </p:txBody>
        </p:sp>
        <p:sp>
          <p:nvSpPr>
            <p:cNvPr id="54" name="object 54"/>
            <p:cNvSpPr/>
            <p:nvPr/>
          </p:nvSpPr>
          <p:spPr>
            <a:xfrm>
              <a:off x="5280088" y="4016438"/>
              <a:ext cx="82550" cy="80899"/>
            </a:xfrm>
            <a:prstGeom prst="rect">
              <a:avLst/>
            </a:prstGeom>
            <a:blipFill>
              <a:blip r:embed="rId8" cstate="print"/>
              <a:stretch>
                <a:fillRect/>
              </a:stretch>
            </a:blipFill>
          </p:spPr>
          <p:txBody>
            <a:bodyPr wrap="square" lIns="0" tIns="0" rIns="0" bIns="0" rtlCol="0"/>
            <a:lstStyle/>
            <a:p>
              <a:endParaRPr/>
            </a:p>
          </p:txBody>
        </p:sp>
        <p:sp>
          <p:nvSpPr>
            <p:cNvPr id="55" name="object 55"/>
            <p:cNvSpPr/>
            <p:nvPr/>
          </p:nvSpPr>
          <p:spPr>
            <a:xfrm>
              <a:off x="5280088" y="3871912"/>
              <a:ext cx="82550" cy="80899"/>
            </a:xfrm>
            <a:prstGeom prst="rect">
              <a:avLst/>
            </a:prstGeom>
            <a:blipFill>
              <a:blip r:embed="rId14" cstate="print"/>
              <a:stretch>
                <a:fillRect/>
              </a:stretch>
            </a:blipFill>
          </p:spPr>
          <p:txBody>
            <a:bodyPr wrap="square" lIns="0" tIns="0" rIns="0" bIns="0" rtlCol="0"/>
            <a:lstStyle/>
            <a:p>
              <a:endParaRPr/>
            </a:p>
          </p:txBody>
        </p:sp>
        <p:sp>
          <p:nvSpPr>
            <p:cNvPr id="56" name="object 56"/>
            <p:cNvSpPr/>
            <p:nvPr/>
          </p:nvSpPr>
          <p:spPr>
            <a:xfrm>
              <a:off x="5424487" y="4160837"/>
              <a:ext cx="82550" cy="80899"/>
            </a:xfrm>
            <a:prstGeom prst="rect">
              <a:avLst/>
            </a:prstGeom>
            <a:blipFill>
              <a:blip r:embed="rId15" cstate="print"/>
              <a:stretch>
                <a:fillRect/>
              </a:stretch>
            </a:blipFill>
          </p:spPr>
          <p:txBody>
            <a:bodyPr wrap="square" lIns="0" tIns="0" rIns="0" bIns="0" rtlCol="0"/>
            <a:lstStyle/>
            <a:p>
              <a:endParaRPr/>
            </a:p>
          </p:txBody>
        </p:sp>
        <p:sp>
          <p:nvSpPr>
            <p:cNvPr id="57" name="object 57"/>
            <p:cNvSpPr/>
            <p:nvPr/>
          </p:nvSpPr>
          <p:spPr>
            <a:xfrm>
              <a:off x="5569013" y="4160837"/>
              <a:ext cx="82550" cy="80899"/>
            </a:xfrm>
            <a:prstGeom prst="rect">
              <a:avLst/>
            </a:prstGeom>
            <a:blipFill>
              <a:blip r:embed="rId11" cstate="print"/>
              <a:stretch>
                <a:fillRect/>
              </a:stretch>
            </a:blipFill>
          </p:spPr>
          <p:txBody>
            <a:bodyPr wrap="square" lIns="0" tIns="0" rIns="0" bIns="0" rtlCol="0"/>
            <a:lstStyle/>
            <a:p>
              <a:endParaRPr/>
            </a:p>
          </p:txBody>
        </p:sp>
        <p:sp>
          <p:nvSpPr>
            <p:cNvPr id="58" name="object 58"/>
            <p:cNvSpPr/>
            <p:nvPr/>
          </p:nvSpPr>
          <p:spPr>
            <a:xfrm>
              <a:off x="5280088" y="4160837"/>
              <a:ext cx="82550" cy="80899"/>
            </a:xfrm>
            <a:prstGeom prst="rect">
              <a:avLst/>
            </a:prstGeom>
            <a:blipFill>
              <a:blip r:embed="rId14" cstate="print"/>
              <a:stretch>
                <a:fillRect/>
              </a:stretch>
            </a:blipFill>
          </p:spPr>
          <p:txBody>
            <a:bodyPr wrap="square" lIns="0" tIns="0" rIns="0" bIns="0" rtlCol="0"/>
            <a:lstStyle/>
            <a:p>
              <a:endParaRPr/>
            </a:p>
          </p:txBody>
        </p:sp>
        <p:sp>
          <p:nvSpPr>
            <p:cNvPr id="59" name="object 59"/>
            <p:cNvSpPr/>
            <p:nvPr/>
          </p:nvSpPr>
          <p:spPr>
            <a:xfrm>
              <a:off x="5414962" y="5383212"/>
              <a:ext cx="82550" cy="81025"/>
            </a:xfrm>
            <a:prstGeom prst="rect">
              <a:avLst/>
            </a:prstGeom>
            <a:blipFill>
              <a:blip r:embed="rId4" cstate="print"/>
              <a:stretch>
                <a:fillRect/>
              </a:stretch>
            </a:blipFill>
          </p:spPr>
          <p:txBody>
            <a:bodyPr wrap="square" lIns="0" tIns="0" rIns="0" bIns="0" rtlCol="0"/>
            <a:lstStyle/>
            <a:p>
              <a:endParaRPr/>
            </a:p>
          </p:txBody>
        </p:sp>
        <p:sp>
          <p:nvSpPr>
            <p:cNvPr id="60" name="object 60"/>
            <p:cNvSpPr/>
            <p:nvPr/>
          </p:nvSpPr>
          <p:spPr>
            <a:xfrm>
              <a:off x="5559488" y="5383212"/>
              <a:ext cx="82550" cy="81025"/>
            </a:xfrm>
            <a:prstGeom prst="rect">
              <a:avLst/>
            </a:prstGeom>
            <a:blipFill>
              <a:blip r:embed="rId2" cstate="print"/>
              <a:stretch>
                <a:fillRect/>
              </a:stretch>
            </a:blipFill>
          </p:spPr>
          <p:txBody>
            <a:bodyPr wrap="square" lIns="0" tIns="0" rIns="0" bIns="0" rtlCol="0"/>
            <a:lstStyle/>
            <a:p>
              <a:endParaRPr/>
            </a:p>
          </p:txBody>
        </p:sp>
        <p:sp>
          <p:nvSpPr>
            <p:cNvPr id="61" name="object 61"/>
            <p:cNvSpPr/>
            <p:nvPr/>
          </p:nvSpPr>
          <p:spPr>
            <a:xfrm>
              <a:off x="5414962" y="5527738"/>
              <a:ext cx="82550" cy="80899"/>
            </a:xfrm>
            <a:prstGeom prst="rect">
              <a:avLst/>
            </a:prstGeom>
            <a:blipFill>
              <a:blip r:embed="rId16" cstate="print"/>
              <a:stretch>
                <a:fillRect/>
              </a:stretch>
            </a:blipFill>
          </p:spPr>
          <p:txBody>
            <a:bodyPr wrap="square" lIns="0" tIns="0" rIns="0" bIns="0" rtlCol="0"/>
            <a:lstStyle/>
            <a:p>
              <a:endParaRPr/>
            </a:p>
          </p:txBody>
        </p:sp>
        <p:sp>
          <p:nvSpPr>
            <p:cNvPr id="62" name="object 62"/>
            <p:cNvSpPr/>
            <p:nvPr/>
          </p:nvSpPr>
          <p:spPr>
            <a:xfrm>
              <a:off x="5559488" y="5527738"/>
              <a:ext cx="82550" cy="80899"/>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5270563" y="5527738"/>
              <a:ext cx="82550" cy="80899"/>
            </a:xfrm>
            <a:prstGeom prst="rect">
              <a:avLst/>
            </a:prstGeom>
            <a:blipFill>
              <a:blip r:embed="rId8" cstate="print"/>
              <a:stretch>
                <a:fillRect/>
              </a:stretch>
            </a:blipFill>
          </p:spPr>
          <p:txBody>
            <a:bodyPr wrap="square" lIns="0" tIns="0" rIns="0" bIns="0" rtlCol="0"/>
            <a:lstStyle/>
            <a:p>
              <a:endParaRPr/>
            </a:p>
          </p:txBody>
        </p:sp>
        <p:sp>
          <p:nvSpPr>
            <p:cNvPr id="64" name="object 64"/>
            <p:cNvSpPr/>
            <p:nvPr/>
          </p:nvSpPr>
          <p:spPr>
            <a:xfrm>
              <a:off x="5270563" y="5383212"/>
              <a:ext cx="82550" cy="81025"/>
            </a:xfrm>
            <a:prstGeom prst="rect">
              <a:avLst/>
            </a:prstGeom>
            <a:blipFill>
              <a:blip r:embed="rId5" cstate="print"/>
              <a:stretch>
                <a:fillRect/>
              </a:stretch>
            </a:blipFill>
          </p:spPr>
          <p:txBody>
            <a:bodyPr wrap="square" lIns="0" tIns="0" rIns="0" bIns="0" rtlCol="0"/>
            <a:lstStyle/>
            <a:p>
              <a:endParaRPr/>
            </a:p>
          </p:txBody>
        </p:sp>
        <p:sp>
          <p:nvSpPr>
            <p:cNvPr id="65" name="object 65"/>
            <p:cNvSpPr/>
            <p:nvPr/>
          </p:nvSpPr>
          <p:spPr>
            <a:xfrm>
              <a:off x="5414962" y="5672137"/>
              <a:ext cx="82550" cy="80962"/>
            </a:xfrm>
            <a:prstGeom prst="rect">
              <a:avLst/>
            </a:prstGeom>
            <a:blipFill>
              <a:blip r:embed="rId17" cstate="print"/>
              <a:stretch>
                <a:fillRect/>
              </a:stretch>
            </a:blipFill>
          </p:spPr>
          <p:txBody>
            <a:bodyPr wrap="square" lIns="0" tIns="0" rIns="0" bIns="0" rtlCol="0"/>
            <a:lstStyle/>
            <a:p>
              <a:endParaRPr/>
            </a:p>
          </p:txBody>
        </p:sp>
        <p:sp>
          <p:nvSpPr>
            <p:cNvPr id="66" name="object 66"/>
            <p:cNvSpPr/>
            <p:nvPr/>
          </p:nvSpPr>
          <p:spPr>
            <a:xfrm>
              <a:off x="5559488" y="5672137"/>
              <a:ext cx="82550" cy="80962"/>
            </a:xfrm>
            <a:prstGeom prst="rect">
              <a:avLst/>
            </a:prstGeom>
            <a:blipFill>
              <a:blip r:embed="rId12" cstate="print"/>
              <a:stretch>
                <a:fillRect/>
              </a:stretch>
            </a:blipFill>
          </p:spPr>
          <p:txBody>
            <a:bodyPr wrap="square" lIns="0" tIns="0" rIns="0" bIns="0" rtlCol="0"/>
            <a:lstStyle/>
            <a:p>
              <a:endParaRPr/>
            </a:p>
          </p:txBody>
        </p:sp>
        <p:sp>
          <p:nvSpPr>
            <p:cNvPr id="67" name="object 67"/>
            <p:cNvSpPr/>
            <p:nvPr/>
          </p:nvSpPr>
          <p:spPr>
            <a:xfrm>
              <a:off x="5270563" y="5672137"/>
              <a:ext cx="82550" cy="80962"/>
            </a:xfrm>
            <a:prstGeom prst="rect">
              <a:avLst/>
            </a:prstGeom>
            <a:blipFill>
              <a:blip r:embed="rId10" cstate="print"/>
              <a:stretch>
                <a:fillRect/>
              </a:stretch>
            </a:blipFill>
          </p:spPr>
          <p:txBody>
            <a:bodyPr wrap="square" lIns="0" tIns="0" rIns="0" bIns="0" rtlCol="0"/>
            <a:lstStyle/>
            <a:p>
              <a:endParaRPr/>
            </a:p>
          </p:txBody>
        </p:sp>
      </p:grpSp>
      <p:sp>
        <p:nvSpPr>
          <p:cNvPr id="68" name="object 68"/>
          <p:cNvSpPr txBox="1"/>
          <p:nvPr/>
        </p:nvSpPr>
        <p:spPr>
          <a:xfrm>
            <a:off x="8225569" y="2717825"/>
            <a:ext cx="2757805" cy="1123315"/>
          </a:xfrm>
          <a:prstGeom prst="rect">
            <a:avLst/>
          </a:prstGeom>
        </p:spPr>
        <p:txBody>
          <a:bodyPr vert="horz" wrap="square" lIns="0" tIns="12700" rIns="0" bIns="0" rtlCol="0">
            <a:spAutoFit/>
          </a:bodyPr>
          <a:lstStyle/>
          <a:p>
            <a:pPr marL="12700" marR="5080" algn="just">
              <a:lnSpc>
                <a:spcPct val="120000"/>
              </a:lnSpc>
              <a:spcBef>
                <a:spcPts val="100"/>
              </a:spcBef>
            </a:pPr>
            <a:r>
              <a:rPr sz="2000" dirty="0">
                <a:solidFill>
                  <a:srgbClr val="1A3E54"/>
                </a:solidFill>
                <a:latin typeface="Times New Roman"/>
                <a:cs typeface="Times New Roman"/>
              </a:rPr>
              <a:t>Robust </a:t>
            </a:r>
            <a:r>
              <a:rPr sz="2000" spc="-35" dirty="0">
                <a:solidFill>
                  <a:srgbClr val="1A3E54"/>
                </a:solidFill>
                <a:latin typeface="Times New Roman"/>
                <a:cs typeface="Times New Roman"/>
              </a:rPr>
              <a:t>“Worst </a:t>
            </a:r>
            <a:r>
              <a:rPr sz="2000" dirty="0">
                <a:solidFill>
                  <a:srgbClr val="1A3E54"/>
                </a:solidFill>
                <a:latin typeface="Times New Roman"/>
                <a:cs typeface="Times New Roman"/>
              </a:rPr>
              <a:t>case” </a:t>
            </a:r>
            <a:r>
              <a:rPr sz="2000" spc="-5" dirty="0">
                <a:solidFill>
                  <a:srgbClr val="1A3E54"/>
                </a:solidFill>
                <a:latin typeface="Times New Roman"/>
                <a:cs typeface="Times New Roman"/>
              </a:rPr>
              <a:t>test  </a:t>
            </a:r>
            <a:r>
              <a:rPr sz="2000" dirty="0">
                <a:solidFill>
                  <a:srgbClr val="1A3E54"/>
                </a:solidFill>
                <a:latin typeface="Times New Roman"/>
                <a:cs typeface="Times New Roman"/>
              </a:rPr>
              <a:t>cases </a:t>
            </a:r>
            <a:r>
              <a:rPr sz="2000" spc="-5" dirty="0">
                <a:solidFill>
                  <a:srgbClr val="1A3E54"/>
                </a:solidFill>
                <a:latin typeface="Times New Roman"/>
                <a:cs typeface="Times New Roman"/>
              </a:rPr>
              <a:t>for </a:t>
            </a:r>
            <a:r>
              <a:rPr sz="2000" dirty="0">
                <a:solidFill>
                  <a:srgbClr val="1A3E54"/>
                </a:solidFill>
                <a:latin typeface="Times New Roman"/>
                <a:cs typeface="Times New Roman"/>
              </a:rPr>
              <a:t>a </a:t>
            </a:r>
            <a:r>
              <a:rPr sz="2000" spc="-5" dirty="0">
                <a:solidFill>
                  <a:srgbClr val="1A3E54"/>
                </a:solidFill>
                <a:latin typeface="Times New Roman"/>
                <a:cs typeface="Times New Roman"/>
              </a:rPr>
              <a:t>function </a:t>
            </a:r>
            <a:r>
              <a:rPr sz="2000" dirty="0">
                <a:solidFill>
                  <a:srgbClr val="1A3E54"/>
                </a:solidFill>
                <a:latin typeface="Times New Roman"/>
                <a:cs typeface="Times New Roman"/>
              </a:rPr>
              <a:t>of two  variables</a:t>
            </a:r>
            <a:endParaRPr sz="2000">
              <a:latin typeface="Times New Roman"/>
              <a:cs typeface="Times New Roman"/>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pc="-5" dirty="0"/>
              <a:t>Ví dụ </a:t>
            </a:r>
            <a:r>
              <a:rPr dirty="0"/>
              <a:t>hàm </a:t>
            </a:r>
            <a:r>
              <a:rPr spc="-5" dirty="0"/>
              <a:t>kiểm </a:t>
            </a:r>
            <a:r>
              <a:rPr dirty="0"/>
              <a:t>tra tam</a:t>
            </a:r>
            <a:r>
              <a:rPr spc="-90" dirty="0"/>
              <a:t> </a:t>
            </a:r>
            <a:r>
              <a:rPr dirty="0"/>
              <a:t>giác</a:t>
            </a:r>
          </a:p>
        </p:txBody>
      </p:sp>
      <p:sp>
        <p:nvSpPr>
          <p:cNvPr id="11" name="object 11"/>
          <p:cNvSpPr txBox="1"/>
          <p:nvPr/>
        </p:nvSpPr>
        <p:spPr>
          <a:xfrm>
            <a:off x="3058824" y="1112808"/>
            <a:ext cx="7178675" cy="3812540"/>
          </a:xfrm>
          <a:prstGeom prst="rect">
            <a:avLst/>
          </a:prstGeom>
        </p:spPr>
        <p:txBody>
          <a:bodyPr vert="horz" wrap="square" lIns="0" tIns="168275" rIns="0" bIns="0" rtlCol="0">
            <a:spAutoFit/>
          </a:bodyPr>
          <a:lstStyle/>
          <a:p>
            <a:pPr marL="355600" indent="-342900">
              <a:spcBef>
                <a:spcPts val="1325"/>
              </a:spcBef>
              <a:buChar char="•"/>
              <a:tabLst>
                <a:tab pos="354965" algn="l"/>
                <a:tab pos="355600" algn="l"/>
              </a:tabLst>
            </a:pPr>
            <a:r>
              <a:rPr sz="2400" spc="-5" dirty="0">
                <a:latin typeface="Arial"/>
                <a:cs typeface="Arial"/>
              </a:rPr>
              <a:t>Ràng buộc: 1 </a:t>
            </a:r>
            <a:r>
              <a:rPr sz="2400" dirty="0">
                <a:latin typeface="Arial"/>
                <a:cs typeface="Arial"/>
              </a:rPr>
              <a:t>≤ </a:t>
            </a:r>
            <a:r>
              <a:rPr sz="2400" spc="-5" dirty="0">
                <a:latin typeface="Arial"/>
                <a:cs typeface="Arial"/>
              </a:rPr>
              <a:t>a, b, </a:t>
            </a:r>
            <a:r>
              <a:rPr sz="2400" dirty="0">
                <a:latin typeface="Arial"/>
                <a:cs typeface="Arial"/>
              </a:rPr>
              <a:t>c ≤</a:t>
            </a:r>
            <a:r>
              <a:rPr sz="2400" spc="-5" dirty="0">
                <a:latin typeface="Arial"/>
                <a:cs typeface="Arial"/>
              </a:rPr>
              <a:t> 200.</a:t>
            </a:r>
            <a:endParaRPr sz="2400" dirty="0">
              <a:latin typeface="Arial"/>
              <a:cs typeface="Arial"/>
            </a:endParaRPr>
          </a:p>
          <a:p>
            <a:pPr marL="355600" indent="-342900">
              <a:spcBef>
                <a:spcPts val="1225"/>
              </a:spcBef>
              <a:buChar char="•"/>
              <a:tabLst>
                <a:tab pos="354965" algn="l"/>
                <a:tab pos="355600" algn="l"/>
              </a:tabLst>
            </a:pPr>
            <a:r>
              <a:rPr sz="2400" spc="-5" dirty="0">
                <a:latin typeface="Arial"/>
                <a:cs typeface="Arial"/>
              </a:rPr>
              <a:t>Áp dụng Standard BVA </a:t>
            </a:r>
            <a:r>
              <a:rPr sz="2400" dirty="0">
                <a:latin typeface="Arial"/>
                <a:cs typeface="Arial"/>
              </a:rPr>
              <a:t>(số test </a:t>
            </a:r>
            <a:r>
              <a:rPr sz="2400" spc="-5" dirty="0">
                <a:latin typeface="Arial"/>
                <a:cs typeface="Arial"/>
              </a:rPr>
              <a:t>case </a:t>
            </a:r>
            <a:r>
              <a:rPr sz="2400" spc="-5" dirty="0">
                <a:solidFill>
                  <a:srgbClr val="0000FF"/>
                </a:solidFill>
                <a:latin typeface="Arial"/>
                <a:cs typeface="Arial"/>
              </a:rPr>
              <a:t>4*3 </a:t>
            </a:r>
            <a:r>
              <a:rPr sz="2400" dirty="0">
                <a:solidFill>
                  <a:srgbClr val="0000FF"/>
                </a:solidFill>
                <a:latin typeface="Arial"/>
                <a:cs typeface="Arial"/>
              </a:rPr>
              <a:t>+ </a:t>
            </a:r>
            <a:r>
              <a:rPr sz="2400" spc="-5" dirty="0">
                <a:solidFill>
                  <a:srgbClr val="0000FF"/>
                </a:solidFill>
                <a:latin typeface="Arial"/>
                <a:cs typeface="Arial"/>
              </a:rPr>
              <a:t>1 </a:t>
            </a:r>
            <a:r>
              <a:rPr sz="2400" dirty="0">
                <a:solidFill>
                  <a:srgbClr val="0000FF"/>
                </a:solidFill>
                <a:latin typeface="Arial"/>
                <a:cs typeface="Arial"/>
              </a:rPr>
              <a:t>=</a:t>
            </a:r>
            <a:r>
              <a:rPr sz="2400" spc="20" dirty="0">
                <a:solidFill>
                  <a:srgbClr val="0000FF"/>
                </a:solidFill>
                <a:latin typeface="Arial"/>
                <a:cs typeface="Arial"/>
              </a:rPr>
              <a:t> </a:t>
            </a:r>
            <a:r>
              <a:rPr sz="2400" spc="-5" dirty="0">
                <a:solidFill>
                  <a:srgbClr val="0000FF"/>
                </a:solidFill>
                <a:latin typeface="Arial"/>
                <a:cs typeface="Arial"/>
              </a:rPr>
              <a:t>13</a:t>
            </a:r>
            <a:r>
              <a:rPr sz="2400" spc="-5" dirty="0">
                <a:latin typeface="Arial"/>
                <a:cs typeface="Arial"/>
              </a:rPr>
              <a:t>)</a:t>
            </a:r>
            <a:endParaRPr sz="2400" dirty="0">
              <a:latin typeface="Arial"/>
              <a:cs typeface="Arial"/>
            </a:endParaRPr>
          </a:p>
          <a:p>
            <a:pPr marL="756285" lvl="1" indent="-287020">
              <a:spcBef>
                <a:spcPts val="1440"/>
              </a:spcBef>
              <a:buChar char="–"/>
              <a:tabLst>
                <a:tab pos="756920" algn="l"/>
              </a:tabLst>
            </a:pPr>
            <a:r>
              <a:rPr sz="2400" spc="-5" dirty="0">
                <a:latin typeface="Arial"/>
                <a:cs typeface="Arial"/>
              </a:rPr>
              <a:t>min </a:t>
            </a:r>
            <a:r>
              <a:rPr sz="2400" dirty="0">
                <a:latin typeface="Arial"/>
                <a:cs typeface="Arial"/>
              </a:rPr>
              <a:t>=</a:t>
            </a:r>
            <a:r>
              <a:rPr sz="2400" spc="-5" dirty="0">
                <a:latin typeface="Arial"/>
                <a:cs typeface="Arial"/>
              </a:rPr>
              <a:t> 1</a:t>
            </a:r>
            <a:endParaRPr sz="2400" dirty="0">
              <a:latin typeface="Arial"/>
              <a:cs typeface="Arial"/>
            </a:endParaRPr>
          </a:p>
          <a:p>
            <a:pPr marL="756285" lvl="1" indent="-287020">
              <a:spcBef>
                <a:spcPts val="1440"/>
              </a:spcBef>
              <a:buChar char="–"/>
              <a:tabLst>
                <a:tab pos="756920" algn="l"/>
              </a:tabLst>
            </a:pPr>
            <a:r>
              <a:rPr sz="2400" spc="-5" dirty="0">
                <a:latin typeface="Arial"/>
                <a:cs typeface="Arial"/>
              </a:rPr>
              <a:t>min+ </a:t>
            </a:r>
            <a:r>
              <a:rPr sz="2400" dirty="0">
                <a:latin typeface="Arial"/>
                <a:cs typeface="Arial"/>
              </a:rPr>
              <a:t>= </a:t>
            </a:r>
            <a:r>
              <a:rPr sz="2400" spc="-5" dirty="0">
                <a:latin typeface="Arial"/>
                <a:cs typeface="Arial"/>
              </a:rPr>
              <a:t>2</a:t>
            </a:r>
            <a:endParaRPr sz="2400" dirty="0">
              <a:latin typeface="Arial"/>
              <a:cs typeface="Arial"/>
            </a:endParaRPr>
          </a:p>
          <a:p>
            <a:pPr marL="469900">
              <a:spcBef>
                <a:spcPts val="1445"/>
              </a:spcBef>
            </a:pPr>
            <a:r>
              <a:rPr sz="2400" dirty="0">
                <a:latin typeface="Arial"/>
                <a:cs typeface="Arial"/>
              </a:rPr>
              <a:t>– </a:t>
            </a:r>
            <a:r>
              <a:rPr sz="2400" spc="-5" dirty="0">
                <a:latin typeface="Arial"/>
                <a:cs typeface="Arial"/>
              </a:rPr>
              <a:t>nom </a:t>
            </a:r>
            <a:r>
              <a:rPr sz="2400" dirty="0">
                <a:latin typeface="Arial"/>
                <a:cs typeface="Arial"/>
              </a:rPr>
              <a:t>=</a:t>
            </a:r>
            <a:r>
              <a:rPr sz="2400" spc="-420" dirty="0">
                <a:latin typeface="Arial"/>
                <a:cs typeface="Arial"/>
              </a:rPr>
              <a:t> </a:t>
            </a:r>
            <a:r>
              <a:rPr sz="2400" spc="-5" dirty="0">
                <a:latin typeface="Arial"/>
                <a:cs typeface="Arial"/>
              </a:rPr>
              <a:t>100</a:t>
            </a:r>
            <a:endParaRPr sz="2400" dirty="0">
              <a:latin typeface="Arial"/>
              <a:cs typeface="Arial"/>
            </a:endParaRPr>
          </a:p>
          <a:p>
            <a:pPr marL="469900">
              <a:spcBef>
                <a:spcPts val="1440"/>
              </a:spcBef>
            </a:pPr>
            <a:r>
              <a:rPr sz="2400" dirty="0">
                <a:latin typeface="Arial"/>
                <a:cs typeface="Arial"/>
              </a:rPr>
              <a:t>– </a:t>
            </a:r>
            <a:r>
              <a:rPr sz="2400" spc="-5" dirty="0">
                <a:latin typeface="Arial"/>
                <a:cs typeface="Arial"/>
              </a:rPr>
              <a:t>max- </a:t>
            </a:r>
            <a:r>
              <a:rPr sz="2400" dirty="0">
                <a:latin typeface="Arial"/>
                <a:cs typeface="Arial"/>
              </a:rPr>
              <a:t>=</a:t>
            </a:r>
            <a:r>
              <a:rPr sz="2400" spc="-415" dirty="0">
                <a:latin typeface="Arial"/>
                <a:cs typeface="Arial"/>
              </a:rPr>
              <a:t> </a:t>
            </a:r>
            <a:r>
              <a:rPr sz="2400" spc="-10" dirty="0">
                <a:latin typeface="Arial"/>
                <a:cs typeface="Arial"/>
              </a:rPr>
              <a:t>199</a:t>
            </a:r>
            <a:endParaRPr sz="2400" dirty="0">
              <a:latin typeface="Arial"/>
              <a:cs typeface="Arial"/>
            </a:endParaRPr>
          </a:p>
          <a:p>
            <a:pPr marL="469900">
              <a:spcBef>
                <a:spcPts val="1440"/>
              </a:spcBef>
            </a:pPr>
            <a:r>
              <a:rPr sz="2400" dirty="0">
                <a:latin typeface="Arial"/>
                <a:cs typeface="Arial"/>
              </a:rPr>
              <a:t>– max =</a:t>
            </a:r>
            <a:r>
              <a:rPr sz="2400" spc="-434" dirty="0">
                <a:latin typeface="Arial"/>
                <a:cs typeface="Arial"/>
              </a:rPr>
              <a:t> </a:t>
            </a:r>
            <a:r>
              <a:rPr sz="2400" spc="-10" dirty="0">
                <a:latin typeface="Arial"/>
                <a:cs typeface="Arial"/>
              </a:rPr>
              <a:t>200</a:t>
            </a:r>
            <a:endParaRPr sz="2400" dirty="0">
              <a:latin typeface="Arial"/>
              <a:cs typeface="Arial"/>
            </a:endParaRPr>
          </a:p>
        </p:txBody>
      </p:sp>
      <p:grpSp>
        <p:nvGrpSpPr>
          <p:cNvPr id="12" name="object 12"/>
          <p:cNvGrpSpPr/>
          <p:nvPr/>
        </p:nvGrpSpPr>
        <p:grpSpPr>
          <a:xfrm>
            <a:off x="5988988" y="2524985"/>
            <a:ext cx="4348480" cy="3841115"/>
            <a:chOff x="3307079" y="2534923"/>
            <a:chExt cx="4348480" cy="3841115"/>
          </a:xfrm>
        </p:grpSpPr>
        <p:sp>
          <p:nvSpPr>
            <p:cNvPr id="13" name="object 13"/>
            <p:cNvSpPr/>
            <p:nvPr/>
          </p:nvSpPr>
          <p:spPr>
            <a:xfrm>
              <a:off x="3307079" y="2534923"/>
              <a:ext cx="4348480" cy="384110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5257800" y="3152775"/>
              <a:ext cx="609600" cy="1190625"/>
            </a:xfrm>
            <a:custGeom>
              <a:avLst/>
              <a:gdLst/>
              <a:ahLst/>
              <a:cxnLst/>
              <a:rect l="l" t="t" r="r" b="b"/>
              <a:pathLst>
                <a:path w="609600" h="1190625">
                  <a:moveTo>
                    <a:pt x="609600" y="0"/>
                  </a:moveTo>
                  <a:lnTo>
                    <a:pt x="0" y="0"/>
                  </a:lnTo>
                  <a:lnTo>
                    <a:pt x="0" y="1190625"/>
                  </a:lnTo>
                  <a:lnTo>
                    <a:pt x="609600" y="1190625"/>
                  </a:lnTo>
                  <a:lnTo>
                    <a:pt x="609600" y="0"/>
                  </a:lnTo>
                  <a:close/>
                </a:path>
              </a:pathLst>
            </a:custGeom>
            <a:solidFill>
              <a:srgbClr val="895BDF">
                <a:alpha val="27842"/>
              </a:srgbClr>
            </a:solidFill>
          </p:spPr>
          <p:txBody>
            <a:bodyPr wrap="square" lIns="0" tIns="0" rIns="0" bIns="0" rtlCol="0"/>
            <a:lstStyle/>
            <a:p>
              <a:endParaRPr/>
            </a:p>
          </p:txBody>
        </p:sp>
        <p:sp>
          <p:nvSpPr>
            <p:cNvPr id="15" name="object 15"/>
            <p:cNvSpPr/>
            <p:nvPr/>
          </p:nvSpPr>
          <p:spPr>
            <a:xfrm>
              <a:off x="5257800" y="3152775"/>
              <a:ext cx="609600" cy="1190625"/>
            </a:xfrm>
            <a:custGeom>
              <a:avLst/>
              <a:gdLst/>
              <a:ahLst/>
              <a:cxnLst/>
              <a:rect l="l" t="t" r="r" b="b"/>
              <a:pathLst>
                <a:path w="609600" h="1190625">
                  <a:moveTo>
                    <a:pt x="0" y="1190625"/>
                  </a:moveTo>
                  <a:lnTo>
                    <a:pt x="609600" y="1190625"/>
                  </a:lnTo>
                  <a:lnTo>
                    <a:pt x="609600" y="0"/>
                  </a:lnTo>
                  <a:lnTo>
                    <a:pt x="0" y="0"/>
                  </a:lnTo>
                  <a:lnTo>
                    <a:pt x="0" y="1190625"/>
                  </a:lnTo>
                  <a:close/>
                </a:path>
              </a:pathLst>
            </a:custGeom>
            <a:ln w="25400">
              <a:solidFill>
                <a:srgbClr val="895BDF"/>
              </a:solidFill>
            </a:ln>
          </p:spPr>
          <p:txBody>
            <a:bodyPr wrap="square" lIns="0" tIns="0" rIns="0" bIns="0" rtlCol="0"/>
            <a:lstStyle/>
            <a:p>
              <a:endParaRPr/>
            </a:p>
          </p:txBody>
        </p:sp>
        <p:sp>
          <p:nvSpPr>
            <p:cNvPr id="16" name="object 16"/>
            <p:cNvSpPr/>
            <p:nvPr/>
          </p:nvSpPr>
          <p:spPr>
            <a:xfrm>
              <a:off x="4633975" y="4343400"/>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895BDF">
                <a:alpha val="27842"/>
              </a:srgbClr>
            </a:solidFill>
          </p:spPr>
          <p:txBody>
            <a:bodyPr wrap="square" lIns="0" tIns="0" rIns="0" bIns="0" rtlCol="0"/>
            <a:lstStyle/>
            <a:p>
              <a:endParaRPr/>
            </a:p>
          </p:txBody>
        </p:sp>
        <p:sp>
          <p:nvSpPr>
            <p:cNvPr id="17" name="object 17"/>
            <p:cNvSpPr/>
            <p:nvPr/>
          </p:nvSpPr>
          <p:spPr>
            <a:xfrm>
              <a:off x="4633975" y="4343400"/>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400">
              <a:solidFill>
                <a:srgbClr val="895BDF"/>
              </a:solidFill>
            </a:ln>
          </p:spPr>
          <p:txBody>
            <a:bodyPr wrap="square" lIns="0" tIns="0" rIns="0" bIns="0" rtlCol="0"/>
            <a:lstStyle/>
            <a:p>
              <a:endParaRPr/>
            </a:p>
          </p:txBody>
        </p:sp>
        <p:sp>
          <p:nvSpPr>
            <p:cNvPr id="18" name="object 18"/>
            <p:cNvSpPr/>
            <p:nvPr/>
          </p:nvSpPr>
          <p:spPr>
            <a:xfrm>
              <a:off x="4024375" y="5334000"/>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895BDF">
                <a:alpha val="27842"/>
              </a:srgbClr>
            </a:solidFill>
          </p:spPr>
          <p:txBody>
            <a:bodyPr wrap="square" lIns="0" tIns="0" rIns="0" bIns="0" rtlCol="0"/>
            <a:lstStyle/>
            <a:p>
              <a:endParaRPr/>
            </a:p>
          </p:txBody>
        </p:sp>
        <p:sp>
          <p:nvSpPr>
            <p:cNvPr id="19" name="object 19"/>
            <p:cNvSpPr/>
            <p:nvPr/>
          </p:nvSpPr>
          <p:spPr>
            <a:xfrm>
              <a:off x="4024375" y="5334000"/>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400">
              <a:solidFill>
                <a:srgbClr val="895BDF"/>
              </a:solidFill>
            </a:ln>
          </p:spPr>
          <p:txBody>
            <a:bodyPr wrap="square" lIns="0" tIns="0" rIns="0" bIns="0" rtlCol="0"/>
            <a:lstStyle/>
            <a:p>
              <a:endParaRPr/>
            </a:p>
          </p:txBody>
        </p:sp>
      </p:grpSp>
      <p:sp>
        <p:nvSpPr>
          <p:cNvPr id="20" name="object 20"/>
          <p:cNvSpPr txBox="1"/>
          <p:nvPr/>
        </p:nvSpPr>
        <p:spPr>
          <a:xfrm>
            <a:off x="9883140" y="6566535"/>
            <a:ext cx="274320" cy="204351"/>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57BDCC"/>
                </a:solidFill>
                <a:latin typeface="Arial"/>
                <a:cs typeface="Arial"/>
              </a:rPr>
              <a:pPr marL="38100">
                <a:lnSpc>
                  <a:spcPts val="1650"/>
                </a:lnSpc>
              </a:pPr>
              <a:t>242</a:t>
            </a:fld>
            <a:endParaRPr sz="1400">
              <a:latin typeface="Arial"/>
              <a:cs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2975790" y="365125"/>
            <a:ext cx="5398135" cy="3328035"/>
          </a:xfrm>
          <a:prstGeom prst="rect">
            <a:avLst/>
          </a:prstGeom>
        </p:spPr>
        <p:txBody>
          <a:bodyPr vert="horz" wrap="square" lIns="0" tIns="13335" rIns="0" bIns="0" rtlCol="0">
            <a:spAutoFit/>
          </a:bodyPr>
          <a:lstStyle/>
          <a:p>
            <a:pPr marL="12700">
              <a:spcBef>
                <a:spcPts val="105"/>
              </a:spcBef>
            </a:pPr>
            <a:r>
              <a:rPr sz="3200" b="1" spc="-5" dirty="0">
                <a:solidFill>
                  <a:srgbClr val="FFFFFF"/>
                </a:solidFill>
                <a:latin typeface="Arial"/>
                <a:cs typeface="Arial"/>
              </a:rPr>
              <a:t>Ví dụ </a:t>
            </a:r>
            <a:r>
              <a:rPr sz="3200" b="1" dirty="0">
                <a:solidFill>
                  <a:srgbClr val="FFFFFF"/>
                </a:solidFill>
                <a:latin typeface="Arial"/>
                <a:cs typeface="Arial"/>
              </a:rPr>
              <a:t>hàm </a:t>
            </a:r>
            <a:r>
              <a:rPr sz="3200" b="1" spc="-5" dirty="0">
                <a:solidFill>
                  <a:srgbClr val="FFFFFF"/>
                </a:solidFill>
                <a:latin typeface="Arial"/>
                <a:cs typeface="Arial"/>
              </a:rPr>
              <a:t>kiểm </a:t>
            </a:r>
            <a:r>
              <a:rPr sz="3200" b="1" dirty="0">
                <a:solidFill>
                  <a:srgbClr val="FFFFFF"/>
                </a:solidFill>
                <a:latin typeface="Arial"/>
                <a:cs typeface="Arial"/>
              </a:rPr>
              <a:t>tra tam</a:t>
            </a:r>
            <a:r>
              <a:rPr sz="3200" b="1" spc="-75" dirty="0">
                <a:solidFill>
                  <a:srgbClr val="FFFFFF"/>
                </a:solidFill>
                <a:latin typeface="Arial"/>
                <a:cs typeface="Arial"/>
              </a:rPr>
              <a:t> </a:t>
            </a:r>
            <a:r>
              <a:rPr sz="3200" b="1" dirty="0">
                <a:solidFill>
                  <a:srgbClr val="FFFFFF"/>
                </a:solidFill>
                <a:latin typeface="Arial"/>
                <a:cs typeface="Arial"/>
              </a:rPr>
              <a:t>giác</a:t>
            </a:r>
            <a:endParaRPr sz="3200" dirty="0">
              <a:latin typeface="Arial"/>
              <a:cs typeface="Arial"/>
            </a:endParaRPr>
          </a:p>
          <a:p>
            <a:pPr>
              <a:spcBef>
                <a:spcPts val="40"/>
              </a:spcBef>
            </a:pPr>
            <a:endParaRPr sz="3200" dirty="0">
              <a:latin typeface="Arial"/>
              <a:cs typeface="Arial"/>
            </a:endParaRPr>
          </a:p>
          <a:p>
            <a:pPr marL="580390" marR="3296285" indent="-342900">
              <a:lnSpc>
                <a:spcPct val="120000"/>
              </a:lnSpc>
              <a:buChar char="•"/>
              <a:tabLst>
                <a:tab pos="580390" algn="l"/>
                <a:tab pos="581025" algn="l"/>
              </a:tabLst>
            </a:pPr>
            <a:r>
              <a:rPr sz="3200" dirty="0">
                <a:latin typeface="Arial"/>
                <a:cs typeface="Arial"/>
              </a:rPr>
              <a:t>Áp</a:t>
            </a:r>
            <a:r>
              <a:rPr sz="3200" spc="-85" dirty="0">
                <a:latin typeface="Arial"/>
                <a:cs typeface="Arial"/>
              </a:rPr>
              <a:t> </a:t>
            </a:r>
            <a:r>
              <a:rPr sz="3200" spc="-10" dirty="0">
                <a:latin typeface="Arial"/>
                <a:cs typeface="Arial"/>
              </a:rPr>
              <a:t>dụng </a:t>
            </a:r>
            <a:r>
              <a:rPr sz="3200" spc="-10" dirty="0">
                <a:solidFill>
                  <a:srgbClr val="0000FF"/>
                </a:solidFill>
                <a:latin typeface="Arial"/>
                <a:cs typeface="Arial"/>
              </a:rPr>
              <a:t> </a:t>
            </a:r>
            <a:r>
              <a:rPr sz="3200" dirty="0">
                <a:solidFill>
                  <a:srgbClr val="0000FF"/>
                </a:solidFill>
                <a:latin typeface="Arial"/>
                <a:cs typeface="Arial"/>
              </a:rPr>
              <a:t>Worst-  case  </a:t>
            </a:r>
            <a:r>
              <a:rPr sz="3200" spc="-5" dirty="0">
                <a:solidFill>
                  <a:srgbClr val="0000FF"/>
                </a:solidFill>
                <a:latin typeface="Arial"/>
                <a:cs typeface="Arial"/>
              </a:rPr>
              <a:t>testing</a:t>
            </a:r>
            <a:endParaRPr sz="3200" dirty="0">
              <a:latin typeface="Arial"/>
              <a:cs typeface="Arial"/>
            </a:endParaRPr>
          </a:p>
        </p:txBody>
      </p:sp>
      <p:grpSp>
        <p:nvGrpSpPr>
          <p:cNvPr id="11" name="object 11"/>
          <p:cNvGrpSpPr/>
          <p:nvPr/>
        </p:nvGrpSpPr>
        <p:grpSpPr>
          <a:xfrm>
            <a:off x="5359263" y="1188796"/>
            <a:ext cx="6029325" cy="5553075"/>
            <a:chOff x="2886075" y="1228723"/>
            <a:chExt cx="6029325" cy="5553075"/>
          </a:xfrm>
        </p:grpSpPr>
        <p:sp>
          <p:nvSpPr>
            <p:cNvPr id="12" name="object 12"/>
            <p:cNvSpPr/>
            <p:nvPr/>
          </p:nvSpPr>
          <p:spPr>
            <a:xfrm>
              <a:off x="2886075" y="1228723"/>
              <a:ext cx="6029325" cy="5553075"/>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3429000" y="1752600"/>
              <a:ext cx="422275" cy="4114800"/>
            </a:xfrm>
            <a:custGeom>
              <a:avLst/>
              <a:gdLst/>
              <a:ahLst/>
              <a:cxnLst/>
              <a:rect l="l" t="t" r="r" b="b"/>
              <a:pathLst>
                <a:path w="422275" h="4114800">
                  <a:moveTo>
                    <a:pt x="422275" y="0"/>
                  </a:moveTo>
                  <a:lnTo>
                    <a:pt x="0" y="0"/>
                  </a:lnTo>
                  <a:lnTo>
                    <a:pt x="0" y="4114800"/>
                  </a:lnTo>
                  <a:lnTo>
                    <a:pt x="422275" y="4114800"/>
                  </a:lnTo>
                  <a:lnTo>
                    <a:pt x="422275" y="0"/>
                  </a:lnTo>
                  <a:close/>
                </a:path>
              </a:pathLst>
            </a:custGeom>
            <a:solidFill>
              <a:srgbClr val="895BDF">
                <a:alpha val="27842"/>
              </a:srgbClr>
            </a:solidFill>
          </p:spPr>
          <p:txBody>
            <a:bodyPr wrap="square" lIns="0" tIns="0" rIns="0" bIns="0" rtlCol="0"/>
            <a:lstStyle/>
            <a:p>
              <a:endParaRPr/>
            </a:p>
          </p:txBody>
        </p:sp>
        <p:sp>
          <p:nvSpPr>
            <p:cNvPr id="14" name="object 14"/>
            <p:cNvSpPr/>
            <p:nvPr/>
          </p:nvSpPr>
          <p:spPr>
            <a:xfrm>
              <a:off x="3429000" y="1752600"/>
              <a:ext cx="422275" cy="4114800"/>
            </a:xfrm>
            <a:custGeom>
              <a:avLst/>
              <a:gdLst/>
              <a:ahLst/>
              <a:cxnLst/>
              <a:rect l="l" t="t" r="r" b="b"/>
              <a:pathLst>
                <a:path w="422275" h="4114800">
                  <a:moveTo>
                    <a:pt x="0" y="4114800"/>
                  </a:moveTo>
                  <a:lnTo>
                    <a:pt x="422275" y="4114800"/>
                  </a:lnTo>
                  <a:lnTo>
                    <a:pt x="422275" y="0"/>
                  </a:lnTo>
                  <a:lnTo>
                    <a:pt x="0" y="0"/>
                  </a:lnTo>
                  <a:lnTo>
                    <a:pt x="0" y="4114800"/>
                  </a:lnTo>
                  <a:close/>
                </a:path>
              </a:pathLst>
            </a:custGeom>
            <a:ln w="25400">
              <a:solidFill>
                <a:srgbClr val="895BDF"/>
              </a:solidFill>
            </a:ln>
          </p:spPr>
          <p:txBody>
            <a:bodyPr wrap="square" lIns="0" tIns="0" rIns="0" bIns="0" rtlCol="0"/>
            <a:lstStyle/>
            <a:p>
              <a:endParaRPr/>
            </a:p>
          </p:txBody>
        </p:sp>
      </p:grpSp>
      <p:sp>
        <p:nvSpPr>
          <p:cNvPr id="15" name="object 15"/>
          <p:cNvSpPr txBox="1"/>
          <p:nvPr/>
        </p:nvSpPr>
        <p:spPr>
          <a:xfrm>
            <a:off x="4613910" y="6510933"/>
            <a:ext cx="2659380" cy="252095"/>
          </a:xfrm>
          <a:prstGeom prst="rect">
            <a:avLst/>
          </a:prstGeom>
        </p:spPr>
        <p:txBody>
          <a:bodyPr vert="horz" wrap="square" lIns="0" tIns="0" rIns="0" bIns="0" rtlCol="0">
            <a:spAutoFit/>
          </a:bodyPr>
          <a:lstStyle/>
          <a:p>
            <a:pPr marL="12700">
              <a:lnSpc>
                <a:spcPts val="1864"/>
              </a:lnSpc>
            </a:pPr>
            <a:r>
              <a:rPr sz="1600" spc="-5" dirty="0">
                <a:latin typeface="Arial"/>
                <a:cs typeface="Arial"/>
              </a:rPr>
              <a:t>Kỹ thuật </a:t>
            </a:r>
            <a:r>
              <a:rPr sz="1600" spc="-10" dirty="0">
                <a:latin typeface="Arial"/>
                <a:cs typeface="Arial"/>
              </a:rPr>
              <a:t>phân </a:t>
            </a:r>
            <a:r>
              <a:rPr sz="1600" spc="-5" dirty="0">
                <a:latin typeface="Arial"/>
                <a:cs typeface="Arial"/>
              </a:rPr>
              <a:t>tích giá trị</a:t>
            </a:r>
            <a:r>
              <a:rPr sz="1600" spc="45" dirty="0">
                <a:latin typeface="Arial"/>
                <a:cs typeface="Arial"/>
              </a:rPr>
              <a:t> </a:t>
            </a:r>
            <a:r>
              <a:rPr sz="1600" spc="-10" dirty="0">
                <a:latin typeface="Arial"/>
                <a:cs typeface="Arial"/>
              </a:rPr>
              <a:t>biên</a:t>
            </a:r>
            <a:endParaRPr sz="1600">
              <a:latin typeface="Arial"/>
              <a:cs typeface="Arial"/>
            </a:endParaRPr>
          </a:p>
        </p:txBody>
      </p:sp>
      <p:sp>
        <p:nvSpPr>
          <p:cNvPr id="16" name="object 16"/>
          <p:cNvSpPr txBox="1"/>
          <p:nvPr/>
        </p:nvSpPr>
        <p:spPr>
          <a:xfrm>
            <a:off x="9883140" y="6566535"/>
            <a:ext cx="274320" cy="204351"/>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57BDCC"/>
                </a:solidFill>
                <a:latin typeface="Arial"/>
                <a:cs typeface="Arial"/>
              </a:rPr>
              <a:pPr marL="38100">
                <a:lnSpc>
                  <a:spcPts val="1650"/>
                </a:lnSpc>
              </a:pPr>
              <a:t>243</a:t>
            </a:fld>
            <a:endParaRPr sz="1400">
              <a:latin typeface="Arial"/>
              <a:cs typeface="Arial"/>
            </a:endParaRPr>
          </a:p>
        </p:txBody>
      </p:sp>
      <p:sp>
        <p:nvSpPr>
          <p:cNvPr id="19" name="object 10">
            <a:extLst>
              <a:ext uri="{FF2B5EF4-FFF2-40B4-BE49-F238E27FC236}">
                <a16:creationId xmlns:a16="http://schemas.microsoft.com/office/drawing/2014/main" id="{E293C76B-0AC0-404F-8038-BFF42E112934}"/>
              </a:ext>
            </a:extLst>
          </p:cNvPr>
          <p:cNvSpPr txBox="1">
            <a:spLocks noGrp="1"/>
          </p:cNvSpPr>
          <p:nvPr>
            <p:ph type="title"/>
          </p:nvPr>
        </p:nvSpPr>
        <p:spPr>
          <a:xfrm>
            <a:off x="1627451" y="365125"/>
            <a:ext cx="9726349" cy="747683"/>
          </a:xfrm>
          <a:prstGeom prst="rect">
            <a:avLst/>
          </a:prstGeom>
        </p:spPr>
        <p:txBody>
          <a:bodyPr vert="horz" wrap="square" lIns="0" tIns="13335" rIns="0" bIns="0" rtlCol="0" anchor="ctr">
            <a:spAutoFit/>
          </a:bodyPr>
          <a:lstStyle/>
          <a:p>
            <a:pPr marL="12700">
              <a:lnSpc>
                <a:spcPct val="100000"/>
              </a:lnSpc>
              <a:spcBef>
                <a:spcPts val="105"/>
              </a:spcBef>
            </a:pPr>
            <a:r>
              <a:rPr spc="-5" dirty="0"/>
              <a:t>Ví dụ </a:t>
            </a:r>
            <a:r>
              <a:rPr dirty="0"/>
              <a:t>hàm </a:t>
            </a:r>
            <a:r>
              <a:rPr spc="-5" dirty="0"/>
              <a:t>kiểm </a:t>
            </a:r>
            <a:r>
              <a:rPr dirty="0"/>
              <a:t>tra tam</a:t>
            </a:r>
            <a:r>
              <a:rPr spc="-90" dirty="0"/>
              <a:t> </a:t>
            </a:r>
            <a:r>
              <a:rPr dirty="0"/>
              <a:t>giác</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Bảng </a:t>
            </a:r>
            <a:r>
              <a:rPr b="1" dirty="0">
                <a:latin typeface="Arial"/>
                <a:cs typeface="Arial"/>
              </a:rPr>
              <a:t>quyết</a:t>
            </a:r>
            <a:r>
              <a:rPr spc="-80" dirty="0"/>
              <a:t> </a:t>
            </a:r>
            <a:r>
              <a:rPr spc="-5" dirty="0"/>
              <a:t>định</a:t>
            </a:r>
          </a:p>
        </p:txBody>
      </p:sp>
      <p:sp>
        <p:nvSpPr>
          <p:cNvPr id="8" name="object 8"/>
          <p:cNvSpPr txBox="1">
            <a:spLocks noGrp="1"/>
          </p:cNvSpPr>
          <p:nvPr>
            <p:ph type="sldNum" sz="quarter" idx="4294967295"/>
          </p:nvPr>
        </p:nvSpPr>
        <p:spPr>
          <a:xfrm>
            <a:off x="0" y="0"/>
            <a:ext cx="0" cy="422275"/>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57BDCC"/>
                </a:solidFill>
              </a:rPr>
              <a:pPr marL="38100">
                <a:lnSpc>
                  <a:spcPts val="1650"/>
                </a:lnSpc>
              </a:pPr>
              <a:t>244</a:t>
            </a:fld>
            <a:endParaRPr sz="1400"/>
          </a:p>
        </p:txBody>
      </p:sp>
      <p:sp>
        <p:nvSpPr>
          <p:cNvPr id="7" name="object 7"/>
          <p:cNvSpPr txBox="1"/>
          <p:nvPr/>
        </p:nvSpPr>
        <p:spPr>
          <a:xfrm>
            <a:off x="3702325" y="1349755"/>
            <a:ext cx="7603435" cy="4431470"/>
          </a:xfrm>
          <a:prstGeom prst="rect">
            <a:avLst/>
          </a:prstGeom>
        </p:spPr>
        <p:txBody>
          <a:bodyPr vert="horz" wrap="square" lIns="0" tIns="158750" rIns="0" bIns="0" rtlCol="0">
            <a:spAutoFit/>
          </a:bodyPr>
          <a:lstStyle/>
          <a:p>
            <a:pPr marL="355600" indent="-342900">
              <a:spcBef>
                <a:spcPts val="1250"/>
              </a:spcBef>
              <a:buChar char="•"/>
              <a:tabLst>
                <a:tab pos="354965" algn="l"/>
                <a:tab pos="355600" algn="l"/>
              </a:tabLst>
            </a:pPr>
            <a:r>
              <a:rPr sz="2400" spc="-5" dirty="0">
                <a:latin typeface="Arial"/>
                <a:cs typeface="Arial"/>
              </a:rPr>
              <a:t>Là </a:t>
            </a:r>
            <a:r>
              <a:rPr sz="2400" dirty="0">
                <a:latin typeface="Arial"/>
                <a:cs typeface="Arial"/>
              </a:rPr>
              <a:t>kỹ thuật </a:t>
            </a:r>
            <a:r>
              <a:rPr sz="2400" spc="-5" dirty="0">
                <a:latin typeface="Arial"/>
                <a:cs typeface="Arial"/>
              </a:rPr>
              <a:t>được áp dụng </a:t>
            </a:r>
            <a:r>
              <a:rPr sz="2400" dirty="0">
                <a:latin typeface="Arial"/>
                <a:cs typeface="Arial"/>
              </a:rPr>
              <a:t>trong </a:t>
            </a:r>
            <a:r>
              <a:rPr sz="2400" spc="-5" dirty="0">
                <a:latin typeface="Arial"/>
                <a:cs typeface="Arial"/>
              </a:rPr>
              <a:t>nhiều </a:t>
            </a:r>
            <a:r>
              <a:rPr sz="2400" spc="-10" dirty="0">
                <a:latin typeface="Arial"/>
                <a:cs typeface="Arial"/>
              </a:rPr>
              <a:t>lĩnh</a:t>
            </a:r>
            <a:r>
              <a:rPr sz="2400" spc="35" dirty="0">
                <a:latin typeface="Arial"/>
                <a:cs typeface="Arial"/>
              </a:rPr>
              <a:t> </a:t>
            </a:r>
            <a:r>
              <a:rPr sz="2400" dirty="0">
                <a:latin typeface="Arial"/>
                <a:cs typeface="Arial"/>
              </a:rPr>
              <a:t>vực:</a:t>
            </a:r>
          </a:p>
          <a:p>
            <a:pPr marL="756285" lvl="1" indent="-287020">
              <a:spcBef>
                <a:spcPts val="1155"/>
              </a:spcBef>
              <a:buChar char="–"/>
              <a:tabLst>
                <a:tab pos="756920" algn="l"/>
              </a:tabLst>
            </a:pPr>
            <a:r>
              <a:rPr sz="2400" spc="-5" dirty="0">
                <a:latin typeface="Arial"/>
                <a:cs typeface="Arial"/>
              </a:rPr>
              <a:t>Phân </a:t>
            </a:r>
            <a:r>
              <a:rPr sz="2400" dirty="0">
                <a:latin typeface="Arial"/>
                <a:cs typeface="Arial"/>
              </a:rPr>
              <a:t>tích </a:t>
            </a:r>
            <a:r>
              <a:rPr sz="2400" spc="-5" dirty="0">
                <a:latin typeface="Arial"/>
                <a:cs typeface="Arial"/>
              </a:rPr>
              <a:t>logic </a:t>
            </a:r>
            <a:r>
              <a:rPr sz="2400" dirty="0">
                <a:latin typeface="Arial"/>
                <a:cs typeface="Arial"/>
              </a:rPr>
              <a:t>trong các </a:t>
            </a:r>
            <a:r>
              <a:rPr sz="2400" spc="-5" dirty="0">
                <a:latin typeface="Arial"/>
                <a:cs typeface="Arial"/>
              </a:rPr>
              <a:t>hoạt động </a:t>
            </a:r>
            <a:r>
              <a:rPr sz="2400" spc="-10" dirty="0">
                <a:latin typeface="Arial"/>
                <a:cs typeface="Arial"/>
              </a:rPr>
              <a:t>nghiệp</a:t>
            </a:r>
            <a:r>
              <a:rPr sz="2400" spc="50" dirty="0">
                <a:latin typeface="Arial"/>
                <a:cs typeface="Arial"/>
              </a:rPr>
              <a:t> </a:t>
            </a:r>
            <a:r>
              <a:rPr sz="2400" dirty="0">
                <a:latin typeface="Arial"/>
                <a:cs typeface="Arial"/>
              </a:rPr>
              <a:t>vụ</a:t>
            </a:r>
          </a:p>
          <a:p>
            <a:pPr marL="756285" lvl="1" indent="-287020">
              <a:spcBef>
                <a:spcPts val="1150"/>
              </a:spcBef>
              <a:buChar char="–"/>
              <a:tabLst>
                <a:tab pos="756920" algn="l"/>
              </a:tabLst>
            </a:pPr>
            <a:r>
              <a:rPr sz="2400" spc="-5" dirty="0">
                <a:latin typeface="Arial"/>
                <a:cs typeface="Arial"/>
              </a:rPr>
              <a:t>Lập</a:t>
            </a:r>
            <a:r>
              <a:rPr sz="2400" spc="5" dirty="0">
                <a:latin typeface="Arial"/>
                <a:cs typeface="Arial"/>
              </a:rPr>
              <a:t> </a:t>
            </a:r>
            <a:r>
              <a:rPr sz="2400" dirty="0">
                <a:latin typeface="Arial"/>
                <a:cs typeface="Arial"/>
              </a:rPr>
              <a:t>trình</a:t>
            </a:r>
          </a:p>
          <a:p>
            <a:pPr marL="756285" lvl="1" indent="-287020">
              <a:spcBef>
                <a:spcPts val="1155"/>
              </a:spcBef>
              <a:buChar char="–"/>
              <a:tabLst>
                <a:tab pos="756920" algn="l"/>
              </a:tabLst>
            </a:pPr>
            <a:r>
              <a:rPr sz="2400" spc="-5" dirty="0">
                <a:latin typeface="Arial"/>
                <a:cs typeface="Arial"/>
              </a:rPr>
              <a:t>Kiểm</a:t>
            </a:r>
            <a:r>
              <a:rPr sz="2400" dirty="0">
                <a:latin typeface="Arial"/>
                <a:cs typeface="Arial"/>
              </a:rPr>
              <a:t> thử</a:t>
            </a:r>
          </a:p>
          <a:p>
            <a:pPr marL="469900">
              <a:spcBef>
                <a:spcPts val="1150"/>
              </a:spcBef>
            </a:pPr>
            <a:r>
              <a:rPr sz="2400" dirty="0">
                <a:latin typeface="Arial"/>
                <a:cs typeface="Arial"/>
              </a:rPr>
              <a:t>–</a:t>
            </a:r>
            <a:r>
              <a:rPr sz="2400" spc="245" dirty="0">
                <a:latin typeface="Arial"/>
                <a:cs typeface="Arial"/>
              </a:rPr>
              <a:t> </a:t>
            </a:r>
            <a:r>
              <a:rPr sz="2400" dirty="0">
                <a:latin typeface="Arial"/>
                <a:cs typeface="Arial"/>
              </a:rPr>
              <a:t>…</a:t>
            </a:r>
          </a:p>
          <a:p>
            <a:pPr marL="355600" marR="5080" indent="-342900" algn="just">
              <a:lnSpc>
                <a:spcPct val="120000"/>
              </a:lnSpc>
              <a:spcBef>
                <a:spcPts val="580"/>
              </a:spcBef>
              <a:buChar char="•"/>
              <a:tabLst>
                <a:tab pos="355600" algn="l"/>
              </a:tabLst>
            </a:pPr>
            <a:r>
              <a:rPr sz="2400" spc="-5" dirty="0">
                <a:latin typeface="Arial"/>
                <a:cs typeface="Arial"/>
              </a:rPr>
              <a:t>Làm </a:t>
            </a:r>
            <a:r>
              <a:rPr sz="2400" spc="-5" dirty="0">
                <a:solidFill>
                  <a:srgbClr val="0000FF"/>
                </a:solidFill>
                <a:latin typeface="Arial"/>
                <a:cs typeface="Arial"/>
              </a:rPr>
              <a:t>giảm </a:t>
            </a:r>
            <a:r>
              <a:rPr sz="2400" dirty="0">
                <a:solidFill>
                  <a:srgbClr val="0000FF"/>
                </a:solidFill>
                <a:latin typeface="Arial"/>
                <a:cs typeface="Arial"/>
              </a:rPr>
              <a:t>số </a:t>
            </a:r>
            <a:r>
              <a:rPr sz="2400" spc="-5" dirty="0">
                <a:solidFill>
                  <a:srgbClr val="0000FF"/>
                </a:solidFill>
                <a:latin typeface="Arial"/>
                <a:cs typeface="Arial"/>
              </a:rPr>
              <a:t>lượng test case không </a:t>
            </a:r>
            <a:r>
              <a:rPr sz="2400" dirty="0">
                <a:solidFill>
                  <a:srgbClr val="0000FF"/>
                </a:solidFill>
                <a:latin typeface="Arial"/>
                <a:cs typeface="Arial"/>
              </a:rPr>
              <a:t>cần thiết </a:t>
            </a:r>
            <a:r>
              <a:rPr sz="2400" spc="-5" dirty="0">
                <a:latin typeface="Arial"/>
                <a:cs typeface="Arial"/>
              </a:rPr>
              <a:t>so </a:t>
            </a:r>
            <a:r>
              <a:rPr sz="2400" dirty="0">
                <a:latin typeface="Arial"/>
                <a:cs typeface="Arial"/>
              </a:rPr>
              <a:t>với </a:t>
            </a:r>
            <a:r>
              <a:rPr sz="2400" spc="-5" dirty="0">
                <a:latin typeface="Arial"/>
                <a:cs typeface="Arial"/>
              </a:rPr>
              <a:t>2 </a:t>
            </a:r>
            <a:r>
              <a:rPr sz="2400" dirty="0">
                <a:latin typeface="Arial"/>
                <a:cs typeface="Arial"/>
              </a:rPr>
              <a:t>kỹ  thuật </a:t>
            </a:r>
            <a:r>
              <a:rPr sz="2400" spc="-5" dirty="0">
                <a:latin typeface="Arial"/>
                <a:cs typeface="Arial"/>
              </a:rPr>
              <a:t>Equivalence </a:t>
            </a:r>
            <a:r>
              <a:rPr sz="2400" dirty="0">
                <a:latin typeface="Arial"/>
                <a:cs typeface="Arial"/>
              </a:rPr>
              <a:t>Class và </a:t>
            </a:r>
            <a:r>
              <a:rPr sz="2400" spc="-5" dirty="0">
                <a:latin typeface="Arial"/>
                <a:cs typeface="Arial"/>
              </a:rPr>
              <a:t>Boundary </a:t>
            </a:r>
            <a:r>
              <a:rPr sz="2400" dirty="0">
                <a:latin typeface="Arial"/>
                <a:cs typeface="Arial"/>
              </a:rPr>
              <a:t>Value </a:t>
            </a:r>
            <a:r>
              <a:rPr sz="2400" spc="-5" dirty="0">
                <a:latin typeface="Arial"/>
                <a:cs typeface="Arial"/>
              </a:rPr>
              <a:t>Analysis </a:t>
            </a:r>
            <a:r>
              <a:rPr sz="2400" dirty="0">
                <a:latin typeface="Arial"/>
                <a:cs typeface="Arial"/>
              </a:rPr>
              <a:t>vì  </a:t>
            </a:r>
            <a:r>
              <a:rPr sz="2400" spc="-5" dirty="0">
                <a:latin typeface="Arial"/>
                <a:cs typeface="Arial"/>
              </a:rPr>
              <a:t>nó </a:t>
            </a:r>
            <a:r>
              <a:rPr sz="2400" spc="-5" dirty="0">
                <a:solidFill>
                  <a:srgbClr val="0000FF"/>
                </a:solidFill>
                <a:latin typeface="Arial"/>
                <a:cs typeface="Arial"/>
              </a:rPr>
              <a:t>loại </a:t>
            </a:r>
            <a:r>
              <a:rPr sz="2400" dirty="0">
                <a:solidFill>
                  <a:srgbClr val="0000FF"/>
                </a:solidFill>
                <a:latin typeface="Arial"/>
                <a:cs typeface="Arial"/>
              </a:rPr>
              <a:t>trừ các </a:t>
            </a:r>
            <a:r>
              <a:rPr sz="2400" spc="-5" dirty="0">
                <a:solidFill>
                  <a:srgbClr val="0000FF"/>
                </a:solidFill>
                <a:latin typeface="Arial"/>
                <a:cs typeface="Arial"/>
              </a:rPr>
              <a:t>phép </a:t>
            </a:r>
            <a:r>
              <a:rPr sz="2400" dirty="0">
                <a:solidFill>
                  <a:srgbClr val="0000FF"/>
                </a:solidFill>
                <a:latin typeface="Arial"/>
                <a:cs typeface="Arial"/>
              </a:rPr>
              <a:t>kết </a:t>
            </a:r>
            <a:r>
              <a:rPr sz="2400" spc="-5" dirty="0">
                <a:solidFill>
                  <a:srgbClr val="0000FF"/>
                </a:solidFill>
                <a:latin typeface="Arial"/>
                <a:cs typeface="Arial"/>
              </a:rPr>
              <a:t>hợp không </a:t>
            </a:r>
            <a:r>
              <a:rPr sz="2400" dirty="0">
                <a:solidFill>
                  <a:srgbClr val="0000FF"/>
                </a:solidFill>
                <a:latin typeface="Arial"/>
                <a:cs typeface="Arial"/>
              </a:rPr>
              <a:t>cần thiết </a:t>
            </a:r>
            <a:r>
              <a:rPr sz="2400" spc="-5" dirty="0">
                <a:latin typeface="Arial"/>
                <a:cs typeface="Arial"/>
              </a:rPr>
              <a:t>giữa </a:t>
            </a:r>
            <a:r>
              <a:rPr sz="2400" dirty="0">
                <a:latin typeface="Arial"/>
                <a:cs typeface="Arial"/>
              </a:rPr>
              <a:t>các  </a:t>
            </a:r>
            <a:r>
              <a:rPr sz="2400" spc="-5" dirty="0">
                <a:latin typeface="Arial"/>
                <a:cs typeface="Arial"/>
              </a:rPr>
              <a:t>input</a:t>
            </a:r>
            <a:r>
              <a:rPr sz="2400" spc="10" dirty="0">
                <a:latin typeface="Arial"/>
                <a:cs typeface="Arial"/>
              </a:rPr>
              <a:t> </a:t>
            </a:r>
            <a:r>
              <a:rPr sz="2400" spc="-5" dirty="0">
                <a:latin typeface="Arial"/>
                <a:cs typeface="Arial"/>
              </a:rPr>
              <a:t>variables</a:t>
            </a:r>
            <a:endParaRPr sz="2400" dirty="0">
              <a:latin typeface="Arial"/>
              <a:cs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Bảng </a:t>
            </a:r>
            <a:r>
              <a:rPr b="1" dirty="0">
                <a:latin typeface="Arial"/>
                <a:cs typeface="Arial"/>
              </a:rPr>
              <a:t>quyết</a:t>
            </a:r>
            <a:r>
              <a:rPr spc="-80" dirty="0"/>
              <a:t> </a:t>
            </a:r>
            <a:r>
              <a:rPr spc="-5" dirty="0"/>
              <a:t>định</a:t>
            </a:r>
          </a:p>
        </p:txBody>
      </p:sp>
      <p:sp>
        <p:nvSpPr>
          <p:cNvPr id="10" name="object 10"/>
          <p:cNvSpPr txBox="1">
            <a:spLocks noGrp="1"/>
          </p:cNvSpPr>
          <p:nvPr>
            <p:ph type="sldNum" sz="quarter" idx="4294967295"/>
          </p:nvPr>
        </p:nvSpPr>
        <p:spPr>
          <a:xfrm>
            <a:off x="0" y="0"/>
            <a:ext cx="0" cy="422275"/>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57BDCC"/>
                </a:solidFill>
              </a:rPr>
              <a:pPr marL="38100">
                <a:lnSpc>
                  <a:spcPts val="1650"/>
                </a:lnSpc>
              </a:pPr>
              <a:t>245</a:t>
            </a:fld>
            <a:endParaRPr sz="1400"/>
          </a:p>
        </p:txBody>
      </p:sp>
      <p:sp>
        <p:nvSpPr>
          <p:cNvPr id="7" name="object 7"/>
          <p:cNvSpPr txBox="1"/>
          <p:nvPr/>
        </p:nvSpPr>
        <p:spPr>
          <a:xfrm>
            <a:off x="2059940" y="1356104"/>
            <a:ext cx="8072120" cy="1343025"/>
          </a:xfrm>
          <a:prstGeom prst="rect">
            <a:avLst/>
          </a:prstGeom>
        </p:spPr>
        <p:txBody>
          <a:bodyPr vert="horz" wrap="square" lIns="0" tIns="12065" rIns="0" bIns="0" rtlCol="0">
            <a:spAutoFit/>
          </a:bodyPr>
          <a:lstStyle/>
          <a:p>
            <a:pPr marL="355600" marR="5080" indent="-342900" algn="just">
              <a:lnSpc>
                <a:spcPct val="120100"/>
              </a:lnSpc>
              <a:spcBef>
                <a:spcPts val="95"/>
              </a:spcBef>
              <a:buFont typeface="Wingdings"/>
              <a:buChar char=""/>
              <a:tabLst>
                <a:tab pos="355600" algn="l"/>
              </a:tabLst>
            </a:pPr>
            <a:r>
              <a:rPr sz="2400" spc="-5" dirty="0">
                <a:latin typeface="Arial"/>
                <a:cs typeface="Arial"/>
              </a:rPr>
              <a:t>Liệt </a:t>
            </a:r>
            <a:r>
              <a:rPr sz="2400" dirty="0">
                <a:latin typeface="Arial"/>
                <a:cs typeface="Arial"/>
              </a:rPr>
              <a:t>kê các </a:t>
            </a:r>
            <a:r>
              <a:rPr sz="2400" spc="-5" dirty="0">
                <a:solidFill>
                  <a:srgbClr val="0000FF"/>
                </a:solidFill>
                <a:latin typeface="Arial"/>
                <a:cs typeface="Arial"/>
              </a:rPr>
              <a:t>nguyên nhân (cause) </a:t>
            </a:r>
            <a:r>
              <a:rPr sz="2400" dirty="0">
                <a:latin typeface="Arial"/>
                <a:cs typeface="Arial"/>
              </a:rPr>
              <a:t>– </a:t>
            </a:r>
            <a:r>
              <a:rPr sz="2400" dirty="0">
                <a:solidFill>
                  <a:srgbClr val="0000FF"/>
                </a:solidFill>
                <a:latin typeface="Arial"/>
                <a:cs typeface="Arial"/>
              </a:rPr>
              <a:t>kết </a:t>
            </a:r>
            <a:r>
              <a:rPr sz="2400" spc="-5" dirty="0">
                <a:solidFill>
                  <a:srgbClr val="0000FF"/>
                </a:solidFill>
                <a:latin typeface="Arial"/>
                <a:cs typeface="Arial"/>
              </a:rPr>
              <a:t>quả </a:t>
            </a:r>
            <a:r>
              <a:rPr sz="2400" spc="-10" dirty="0">
                <a:solidFill>
                  <a:srgbClr val="0000FF"/>
                </a:solidFill>
                <a:latin typeface="Arial"/>
                <a:cs typeface="Arial"/>
              </a:rPr>
              <a:t>(effect) </a:t>
            </a:r>
            <a:r>
              <a:rPr sz="2400" spc="-5" dirty="0">
                <a:latin typeface="Arial"/>
                <a:cs typeface="Arial"/>
              </a:rPr>
              <a:t>trong  </a:t>
            </a:r>
            <a:r>
              <a:rPr sz="2400" dirty="0">
                <a:latin typeface="Arial"/>
                <a:cs typeface="Arial"/>
              </a:rPr>
              <a:t>1 ma trận. Mỗi cột </a:t>
            </a:r>
            <a:r>
              <a:rPr sz="2400" spc="-5" dirty="0">
                <a:latin typeface="Arial"/>
                <a:cs typeface="Arial"/>
              </a:rPr>
              <a:t>trong </a:t>
            </a:r>
            <a:r>
              <a:rPr sz="2400" dirty="0">
                <a:latin typeface="Arial"/>
                <a:cs typeface="Arial"/>
              </a:rPr>
              <a:t>ma trận </a:t>
            </a:r>
            <a:r>
              <a:rPr sz="2400" spc="-5" dirty="0">
                <a:latin typeface="Arial"/>
                <a:cs typeface="Arial"/>
              </a:rPr>
              <a:t>đại diện </a:t>
            </a:r>
            <a:r>
              <a:rPr sz="2400" dirty="0">
                <a:latin typeface="Arial"/>
                <a:cs typeface="Arial"/>
              </a:rPr>
              <a:t>cho 1 </a:t>
            </a:r>
            <a:r>
              <a:rPr sz="2400" spc="-5" dirty="0">
                <a:latin typeface="Arial"/>
                <a:cs typeface="Arial"/>
              </a:rPr>
              <a:t>phép </a:t>
            </a:r>
            <a:r>
              <a:rPr sz="2400" dirty="0">
                <a:latin typeface="Arial"/>
                <a:cs typeface="Arial"/>
              </a:rPr>
              <a:t>kết  </a:t>
            </a:r>
            <a:r>
              <a:rPr sz="2400" spc="-5" dirty="0">
                <a:latin typeface="Arial"/>
                <a:cs typeface="Arial"/>
              </a:rPr>
              <a:t>hợp giữa </a:t>
            </a:r>
            <a:r>
              <a:rPr sz="2400" dirty="0">
                <a:latin typeface="Arial"/>
                <a:cs typeface="Arial"/>
              </a:rPr>
              <a:t>các </a:t>
            </a:r>
            <a:r>
              <a:rPr sz="2400" spc="-5" dirty="0">
                <a:latin typeface="Arial"/>
                <a:cs typeface="Arial"/>
              </a:rPr>
              <a:t>cause </a:t>
            </a:r>
            <a:r>
              <a:rPr sz="2400" dirty="0">
                <a:latin typeface="Arial"/>
                <a:cs typeface="Arial"/>
              </a:rPr>
              <a:t>trong </a:t>
            </a:r>
            <a:r>
              <a:rPr sz="2400" spc="-5" dirty="0">
                <a:latin typeface="Arial"/>
                <a:cs typeface="Arial"/>
              </a:rPr>
              <a:t>việc </a:t>
            </a:r>
            <a:r>
              <a:rPr sz="2400" dirty="0">
                <a:latin typeface="Arial"/>
                <a:cs typeface="Arial"/>
              </a:rPr>
              <a:t>tạo </a:t>
            </a:r>
            <a:r>
              <a:rPr sz="2400" spc="-5" dirty="0">
                <a:latin typeface="Arial"/>
                <a:cs typeface="Arial"/>
              </a:rPr>
              <a:t>ra 1</a:t>
            </a:r>
            <a:r>
              <a:rPr sz="2400" spc="20" dirty="0">
                <a:latin typeface="Arial"/>
                <a:cs typeface="Arial"/>
              </a:rPr>
              <a:t> </a:t>
            </a:r>
            <a:r>
              <a:rPr sz="2400" spc="-10" dirty="0">
                <a:latin typeface="Arial"/>
                <a:cs typeface="Arial"/>
              </a:rPr>
              <a:t>effect</a:t>
            </a:r>
            <a:endParaRPr sz="2400" dirty="0">
              <a:latin typeface="Arial"/>
              <a:cs typeface="Arial"/>
            </a:endParaRPr>
          </a:p>
        </p:txBody>
      </p:sp>
      <p:graphicFrame>
        <p:nvGraphicFramePr>
          <p:cNvPr id="8" name="object 8"/>
          <p:cNvGraphicFramePr>
            <a:graphicFrameLocks noGrp="1"/>
          </p:cNvGraphicFramePr>
          <p:nvPr/>
        </p:nvGraphicFramePr>
        <p:xfrm>
          <a:off x="3505200" y="2844911"/>
          <a:ext cx="5067935" cy="2680018"/>
        </p:xfrm>
        <a:graphic>
          <a:graphicData uri="http://schemas.openxmlformats.org/drawingml/2006/table">
            <a:tbl>
              <a:tblPr firstRow="1" bandRow="1">
                <a:tableStyleId>{2D5ABB26-0587-4C30-8999-92F81FD0307C}</a:tableStyleId>
              </a:tblPr>
              <a:tblGrid>
                <a:gridCol w="1684655">
                  <a:extLst>
                    <a:ext uri="{9D8B030D-6E8A-4147-A177-3AD203B41FA5}">
                      <a16:colId xmlns:a16="http://schemas.microsoft.com/office/drawing/2014/main" val="20000"/>
                    </a:ext>
                  </a:extLst>
                </a:gridCol>
                <a:gridCol w="1075690">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9560">
                  <a:extLst>
                    <a:ext uri="{9D8B030D-6E8A-4147-A177-3AD203B41FA5}">
                      <a16:colId xmlns:a16="http://schemas.microsoft.com/office/drawing/2014/main" val="20003"/>
                    </a:ext>
                  </a:extLst>
                </a:gridCol>
                <a:gridCol w="288925">
                  <a:extLst>
                    <a:ext uri="{9D8B030D-6E8A-4147-A177-3AD203B41FA5}">
                      <a16:colId xmlns:a16="http://schemas.microsoft.com/office/drawing/2014/main" val="20004"/>
                    </a:ext>
                  </a:extLst>
                </a:gridCol>
                <a:gridCol w="289560">
                  <a:extLst>
                    <a:ext uri="{9D8B030D-6E8A-4147-A177-3AD203B41FA5}">
                      <a16:colId xmlns:a16="http://schemas.microsoft.com/office/drawing/2014/main" val="20005"/>
                    </a:ext>
                  </a:extLst>
                </a:gridCol>
                <a:gridCol w="288925">
                  <a:extLst>
                    <a:ext uri="{9D8B030D-6E8A-4147-A177-3AD203B41FA5}">
                      <a16:colId xmlns:a16="http://schemas.microsoft.com/office/drawing/2014/main" val="20006"/>
                    </a:ext>
                  </a:extLst>
                </a:gridCol>
                <a:gridCol w="289560">
                  <a:extLst>
                    <a:ext uri="{9D8B030D-6E8A-4147-A177-3AD203B41FA5}">
                      <a16:colId xmlns:a16="http://schemas.microsoft.com/office/drawing/2014/main" val="20007"/>
                    </a:ext>
                  </a:extLst>
                </a:gridCol>
                <a:gridCol w="289560">
                  <a:extLst>
                    <a:ext uri="{9D8B030D-6E8A-4147-A177-3AD203B41FA5}">
                      <a16:colId xmlns:a16="http://schemas.microsoft.com/office/drawing/2014/main" val="20008"/>
                    </a:ext>
                  </a:extLst>
                </a:gridCol>
                <a:gridCol w="282575">
                  <a:extLst>
                    <a:ext uri="{9D8B030D-6E8A-4147-A177-3AD203B41FA5}">
                      <a16:colId xmlns:a16="http://schemas.microsoft.com/office/drawing/2014/main" val="20009"/>
                    </a:ext>
                  </a:extLst>
                </a:gridCol>
              </a:tblGrid>
              <a:tr h="339551">
                <a:tc gridSpan="2">
                  <a:txBody>
                    <a:bodyPr/>
                    <a:lstStyle/>
                    <a:p>
                      <a:pPr>
                        <a:lnSpc>
                          <a:spcPct val="100000"/>
                        </a:lnSpc>
                      </a:pPr>
                      <a:endParaRPr sz="2100">
                        <a:latin typeface="Times New Roman"/>
                        <a:cs typeface="Times New Roman"/>
                      </a:endParaRPr>
                    </a:p>
                  </a:txBody>
                  <a:tcPr marL="0" marR="0" marT="0" marB="0">
                    <a:lnR w="53975">
                      <a:solidFill>
                        <a:srgbClr val="000000"/>
                      </a:solidFill>
                      <a:prstDash val="solid"/>
                    </a:lnR>
                    <a:lnB w="53975">
                      <a:solidFill>
                        <a:srgbClr val="000000"/>
                      </a:solidFill>
                      <a:prstDash val="solid"/>
                    </a:lnB>
                  </a:tcPr>
                </a:tc>
                <a:tc hMerge="1">
                  <a:txBody>
                    <a:bodyPr/>
                    <a:lstStyle/>
                    <a:p>
                      <a:endParaRPr/>
                    </a:p>
                  </a:txBody>
                  <a:tcPr marL="0" marR="0" marT="0" marB="0"/>
                </a:tc>
                <a:tc gridSpan="8">
                  <a:txBody>
                    <a:bodyPr/>
                    <a:lstStyle/>
                    <a:p>
                      <a:pPr marL="282575">
                        <a:lnSpc>
                          <a:spcPts val="2295"/>
                        </a:lnSpc>
                      </a:pPr>
                      <a:r>
                        <a:rPr sz="2050" b="1" spc="15" dirty="0">
                          <a:latin typeface="Arial"/>
                          <a:cs typeface="Arial"/>
                        </a:rPr>
                        <a:t>Combinations</a:t>
                      </a:r>
                      <a:endParaRPr sz="2050">
                        <a:latin typeface="Arial"/>
                        <a:cs typeface="Arial"/>
                      </a:endParaRPr>
                    </a:p>
                  </a:txBody>
                  <a:tcPr marL="0" marR="0" marT="0" marB="0">
                    <a:lnL w="53975">
                      <a:solidFill>
                        <a:srgbClr val="000000"/>
                      </a:solidFill>
                      <a:prstDash val="solid"/>
                    </a:lnL>
                    <a:lnR w="38100">
                      <a:solidFill>
                        <a:srgbClr val="000000"/>
                      </a:solidFill>
                      <a:prstDash val="solid"/>
                    </a:lnR>
                    <a:lnT w="38100">
                      <a:solidFill>
                        <a:srgbClr val="000000"/>
                      </a:solidFill>
                      <a:prstDash val="solid"/>
                    </a:lnT>
                    <a:lnB w="53975">
                      <a:solidFill>
                        <a:srgbClr val="000000"/>
                      </a:solidFill>
                      <a:prstDash val="solid"/>
                    </a:lnB>
                    <a:solidFill>
                      <a:srgbClr val="00CC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27312">
                <a:tc>
                  <a:txBody>
                    <a:bodyPr/>
                    <a:lstStyle/>
                    <a:p>
                      <a:pPr marL="43815">
                        <a:lnSpc>
                          <a:spcPts val="2390"/>
                        </a:lnSpc>
                      </a:pPr>
                      <a:r>
                        <a:rPr sz="2050" b="1" dirty="0">
                          <a:latin typeface="Arial"/>
                          <a:cs typeface="Arial"/>
                        </a:rPr>
                        <a:t>Causes</a:t>
                      </a:r>
                      <a:endParaRPr sz="2050">
                        <a:latin typeface="Arial"/>
                        <a:cs typeface="Arial"/>
                      </a:endParaRPr>
                    </a:p>
                  </a:txBody>
                  <a:tcPr marL="0" marR="0" marT="0" marB="0">
                    <a:lnL w="38100">
                      <a:solidFill>
                        <a:srgbClr val="000000"/>
                      </a:solidFill>
                      <a:prstDash val="solid"/>
                    </a:lnL>
                    <a:lnR w="53975">
                      <a:solidFill>
                        <a:srgbClr val="000000"/>
                      </a:solidFill>
                      <a:prstDash val="solid"/>
                    </a:lnR>
                    <a:lnT w="53975">
                      <a:solidFill>
                        <a:srgbClr val="000000"/>
                      </a:solidFill>
                      <a:prstDash val="solid"/>
                    </a:lnT>
                    <a:lnB w="28575">
                      <a:solidFill>
                        <a:srgbClr val="000000"/>
                      </a:solidFill>
                      <a:prstDash val="solid"/>
                    </a:lnB>
                    <a:solidFill>
                      <a:srgbClr val="CCFFFF"/>
                    </a:solidFill>
                  </a:tcPr>
                </a:tc>
                <a:tc>
                  <a:txBody>
                    <a:bodyPr/>
                    <a:lstStyle/>
                    <a:p>
                      <a:pPr marL="50800">
                        <a:lnSpc>
                          <a:spcPts val="2390"/>
                        </a:lnSpc>
                      </a:pPr>
                      <a:r>
                        <a:rPr sz="2050" b="1" spc="10" dirty="0">
                          <a:latin typeface="Arial"/>
                          <a:cs typeface="Arial"/>
                        </a:rPr>
                        <a:t>Values</a:t>
                      </a:r>
                      <a:endParaRPr sz="2050">
                        <a:latin typeface="Arial"/>
                        <a:cs typeface="Arial"/>
                      </a:endParaRPr>
                    </a:p>
                  </a:txBody>
                  <a:tcPr marL="0" marR="0" marT="0" marB="0">
                    <a:lnL w="53975">
                      <a:solidFill>
                        <a:srgbClr val="000000"/>
                      </a:solidFill>
                      <a:prstDash val="solid"/>
                    </a:lnL>
                    <a:lnR w="53975">
                      <a:solidFill>
                        <a:srgbClr val="000000"/>
                      </a:solidFill>
                      <a:prstDash val="solid"/>
                    </a:lnR>
                    <a:lnT w="53975">
                      <a:solidFill>
                        <a:srgbClr val="000000"/>
                      </a:solidFill>
                      <a:prstDash val="solid"/>
                    </a:lnT>
                    <a:lnB w="28575">
                      <a:solidFill>
                        <a:srgbClr val="000000"/>
                      </a:solidFill>
                      <a:prstDash val="solid"/>
                    </a:lnB>
                    <a:solidFill>
                      <a:srgbClr val="CCFFFF"/>
                    </a:solidFill>
                  </a:tcPr>
                </a:tc>
                <a:tc>
                  <a:txBody>
                    <a:bodyPr/>
                    <a:lstStyle/>
                    <a:p>
                      <a:pPr marR="39370" algn="r">
                        <a:lnSpc>
                          <a:spcPts val="2390"/>
                        </a:lnSpc>
                      </a:pPr>
                      <a:r>
                        <a:rPr sz="2050" dirty="0">
                          <a:latin typeface="Arial"/>
                          <a:cs typeface="Arial"/>
                        </a:rPr>
                        <a:t>1</a:t>
                      </a:r>
                      <a:endParaRPr sz="2050">
                        <a:latin typeface="Arial"/>
                        <a:cs typeface="Arial"/>
                      </a:endParaRPr>
                    </a:p>
                  </a:txBody>
                  <a:tcPr marL="0" marR="0" marT="0" marB="0">
                    <a:lnL w="539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CFFFF"/>
                    </a:solidFill>
                  </a:tcPr>
                </a:tc>
                <a:tc>
                  <a:txBody>
                    <a:bodyPr/>
                    <a:lstStyle/>
                    <a:p>
                      <a:pPr marL="45720" algn="ctr">
                        <a:lnSpc>
                          <a:spcPts val="2390"/>
                        </a:lnSpc>
                      </a:pPr>
                      <a:r>
                        <a:rPr sz="2050" dirty="0">
                          <a:latin typeface="Arial"/>
                          <a:cs typeface="Arial"/>
                        </a:rPr>
                        <a:t>2</a:t>
                      </a:r>
                      <a:endParaRPr sz="2050">
                        <a:latin typeface="Arial"/>
                        <a:cs typeface="Arial"/>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CFFFF"/>
                    </a:solidFill>
                  </a:tcPr>
                </a:tc>
                <a:tc>
                  <a:txBody>
                    <a:bodyPr/>
                    <a:lstStyle/>
                    <a:p>
                      <a:pPr marL="46355" algn="ctr">
                        <a:lnSpc>
                          <a:spcPts val="2390"/>
                        </a:lnSpc>
                      </a:pPr>
                      <a:r>
                        <a:rPr sz="2050" dirty="0">
                          <a:latin typeface="Arial"/>
                          <a:cs typeface="Arial"/>
                        </a:rPr>
                        <a:t>3</a:t>
                      </a:r>
                      <a:endParaRPr sz="2050">
                        <a:latin typeface="Arial"/>
                        <a:cs typeface="Arial"/>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CFFFF"/>
                    </a:solidFill>
                  </a:tcPr>
                </a:tc>
                <a:tc>
                  <a:txBody>
                    <a:bodyPr/>
                    <a:lstStyle/>
                    <a:p>
                      <a:pPr marL="45720" algn="ctr">
                        <a:lnSpc>
                          <a:spcPts val="2390"/>
                        </a:lnSpc>
                      </a:pPr>
                      <a:r>
                        <a:rPr sz="2050" dirty="0">
                          <a:latin typeface="Arial"/>
                          <a:cs typeface="Arial"/>
                        </a:rPr>
                        <a:t>4</a:t>
                      </a:r>
                      <a:endParaRPr sz="2050">
                        <a:latin typeface="Arial"/>
                        <a:cs typeface="Arial"/>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CFFFF"/>
                    </a:solidFill>
                  </a:tcPr>
                </a:tc>
                <a:tc>
                  <a:txBody>
                    <a:bodyPr/>
                    <a:lstStyle/>
                    <a:p>
                      <a:pPr marL="46355" algn="ctr">
                        <a:lnSpc>
                          <a:spcPts val="2390"/>
                        </a:lnSpc>
                      </a:pPr>
                      <a:r>
                        <a:rPr sz="2050" dirty="0">
                          <a:latin typeface="Arial"/>
                          <a:cs typeface="Arial"/>
                        </a:rPr>
                        <a:t>5</a:t>
                      </a:r>
                      <a:endParaRPr sz="2050">
                        <a:latin typeface="Arial"/>
                        <a:cs typeface="Arial"/>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CFFFF"/>
                    </a:solidFill>
                  </a:tcPr>
                </a:tc>
                <a:tc>
                  <a:txBody>
                    <a:bodyPr/>
                    <a:lstStyle/>
                    <a:p>
                      <a:pPr marL="46355" algn="ctr">
                        <a:lnSpc>
                          <a:spcPts val="2390"/>
                        </a:lnSpc>
                      </a:pPr>
                      <a:r>
                        <a:rPr sz="2050" dirty="0">
                          <a:latin typeface="Arial"/>
                          <a:cs typeface="Arial"/>
                        </a:rPr>
                        <a:t>6</a:t>
                      </a:r>
                      <a:endParaRPr sz="2050">
                        <a:latin typeface="Arial"/>
                        <a:cs typeface="Arial"/>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CFFFF"/>
                    </a:solidFill>
                  </a:tcPr>
                </a:tc>
                <a:tc>
                  <a:txBody>
                    <a:bodyPr/>
                    <a:lstStyle/>
                    <a:p>
                      <a:pPr marR="40640" algn="r">
                        <a:lnSpc>
                          <a:spcPts val="2390"/>
                        </a:lnSpc>
                      </a:pPr>
                      <a:r>
                        <a:rPr sz="2050" dirty="0">
                          <a:latin typeface="Arial"/>
                          <a:cs typeface="Arial"/>
                        </a:rPr>
                        <a:t>7</a:t>
                      </a:r>
                      <a:endParaRPr sz="2050">
                        <a:latin typeface="Arial"/>
                        <a:cs typeface="Arial"/>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CFFFF"/>
                    </a:solidFill>
                  </a:tcPr>
                </a:tc>
                <a:tc>
                  <a:txBody>
                    <a:bodyPr/>
                    <a:lstStyle/>
                    <a:p>
                      <a:pPr marL="52705" algn="ctr">
                        <a:lnSpc>
                          <a:spcPts val="2390"/>
                        </a:lnSpc>
                      </a:pPr>
                      <a:r>
                        <a:rPr sz="2050" dirty="0">
                          <a:latin typeface="Arial"/>
                          <a:cs typeface="Arial"/>
                        </a:rPr>
                        <a:t>8</a:t>
                      </a:r>
                      <a:endParaRPr sz="2050">
                        <a:latin typeface="Arial"/>
                        <a:cs typeface="Arial"/>
                      </a:endParaRPr>
                    </a:p>
                  </a:txBody>
                  <a:tcPr marL="0" marR="0" marT="0" marB="0">
                    <a:lnL w="28575">
                      <a:solidFill>
                        <a:srgbClr val="000000"/>
                      </a:solidFill>
                      <a:prstDash val="solid"/>
                    </a:lnL>
                    <a:lnR w="38100">
                      <a:solidFill>
                        <a:srgbClr val="000000"/>
                      </a:solidFill>
                      <a:prstDash val="solid"/>
                    </a:lnR>
                    <a:lnT w="53975">
                      <a:solidFill>
                        <a:srgbClr val="000000"/>
                      </a:solidFill>
                      <a:prstDash val="solid"/>
                    </a:lnT>
                    <a:lnB w="28575">
                      <a:solidFill>
                        <a:srgbClr val="000000"/>
                      </a:solidFill>
                      <a:prstDash val="solid"/>
                    </a:lnB>
                    <a:solidFill>
                      <a:srgbClr val="CCFFFF"/>
                    </a:solidFill>
                  </a:tcPr>
                </a:tc>
                <a:extLst>
                  <a:ext uri="{0D108BD9-81ED-4DB2-BD59-A6C34878D82A}">
                    <a16:rowId xmlns:a16="http://schemas.microsoft.com/office/drawing/2014/main" val="10001"/>
                  </a:ext>
                </a:extLst>
              </a:tr>
              <a:tr h="327313">
                <a:tc>
                  <a:txBody>
                    <a:bodyPr/>
                    <a:lstStyle/>
                    <a:p>
                      <a:pPr marL="43815">
                        <a:lnSpc>
                          <a:spcPts val="2390"/>
                        </a:lnSpc>
                      </a:pPr>
                      <a:r>
                        <a:rPr sz="2050" i="1" dirty="0">
                          <a:latin typeface="Arial"/>
                          <a:cs typeface="Arial"/>
                        </a:rPr>
                        <a:t>Cause</a:t>
                      </a:r>
                      <a:r>
                        <a:rPr sz="2050" i="1" spc="-15" dirty="0">
                          <a:latin typeface="Arial"/>
                          <a:cs typeface="Arial"/>
                        </a:rPr>
                        <a:t> </a:t>
                      </a:r>
                      <a:r>
                        <a:rPr sz="2050" i="1" spc="15" dirty="0">
                          <a:latin typeface="Arial"/>
                          <a:cs typeface="Arial"/>
                        </a:rPr>
                        <a:t>1</a:t>
                      </a:r>
                      <a:endParaRPr sz="2050">
                        <a:latin typeface="Arial"/>
                        <a:cs typeface="Arial"/>
                      </a:endParaRPr>
                    </a:p>
                  </a:txBody>
                  <a:tcPr marL="0" marR="0" marT="0" marB="0">
                    <a:lnL w="38100">
                      <a:solidFill>
                        <a:srgbClr val="000000"/>
                      </a:solidFill>
                      <a:prstDash val="solid"/>
                    </a:lnL>
                    <a:lnR w="53975">
                      <a:solidFill>
                        <a:srgbClr val="000000"/>
                      </a:solidFill>
                      <a:prstDash val="solid"/>
                    </a:lnR>
                    <a:lnT w="28575">
                      <a:solidFill>
                        <a:srgbClr val="000000"/>
                      </a:solidFill>
                      <a:prstDash val="solid"/>
                    </a:lnT>
                    <a:lnB w="28575">
                      <a:solidFill>
                        <a:srgbClr val="000000"/>
                      </a:solidFill>
                      <a:prstDash val="solid"/>
                    </a:lnB>
                  </a:tcPr>
                </a:tc>
                <a:tc>
                  <a:txBody>
                    <a:bodyPr/>
                    <a:lstStyle/>
                    <a:p>
                      <a:pPr marL="50800">
                        <a:lnSpc>
                          <a:spcPts val="2390"/>
                        </a:lnSpc>
                      </a:pPr>
                      <a:r>
                        <a:rPr sz="2050" i="1" spc="15" dirty="0">
                          <a:latin typeface="Arial"/>
                          <a:cs typeface="Arial"/>
                        </a:rPr>
                        <a:t>Y, </a:t>
                      </a:r>
                      <a:r>
                        <a:rPr sz="2050" i="1" spc="20" dirty="0">
                          <a:latin typeface="Arial"/>
                          <a:cs typeface="Arial"/>
                        </a:rPr>
                        <a:t>N</a:t>
                      </a:r>
                      <a:endParaRPr sz="2050">
                        <a:latin typeface="Arial"/>
                        <a:cs typeface="Arial"/>
                      </a:endParaRPr>
                    </a:p>
                  </a:txBody>
                  <a:tcPr marL="0" marR="0" marT="0" marB="0">
                    <a:lnL w="53975">
                      <a:solidFill>
                        <a:srgbClr val="000000"/>
                      </a:solidFill>
                      <a:prstDash val="solid"/>
                    </a:lnL>
                    <a:lnR w="53975">
                      <a:solidFill>
                        <a:srgbClr val="000000"/>
                      </a:solidFill>
                      <a:prstDash val="solid"/>
                    </a:lnR>
                    <a:lnT w="28575">
                      <a:solidFill>
                        <a:srgbClr val="000000"/>
                      </a:solidFill>
                      <a:prstDash val="solid"/>
                    </a:lnT>
                    <a:lnB w="28575">
                      <a:solidFill>
                        <a:srgbClr val="000000"/>
                      </a:solidFill>
                      <a:prstDash val="solid"/>
                    </a:lnB>
                  </a:tcPr>
                </a:tc>
                <a:tc>
                  <a:txBody>
                    <a:bodyPr/>
                    <a:lstStyle/>
                    <a:p>
                      <a:pPr marR="54610" algn="r">
                        <a:lnSpc>
                          <a:spcPts val="2390"/>
                        </a:lnSpc>
                      </a:pPr>
                      <a:r>
                        <a:rPr sz="2050" dirty="0">
                          <a:latin typeface="Arial"/>
                          <a:cs typeface="Arial"/>
                        </a:rPr>
                        <a:t>Y</a:t>
                      </a:r>
                      <a:endParaRPr sz="2050">
                        <a:latin typeface="Arial"/>
                        <a:cs typeface="Arial"/>
                      </a:endParaRPr>
                    </a:p>
                  </a:txBody>
                  <a:tcPr marL="0" marR="0" marT="0" marB="0">
                    <a:lnL w="539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4445" algn="ctr">
                        <a:lnSpc>
                          <a:spcPts val="2390"/>
                        </a:lnSpc>
                      </a:pPr>
                      <a:r>
                        <a:rPr sz="2050" dirty="0">
                          <a:latin typeface="Arial"/>
                          <a:cs typeface="Arial"/>
                        </a:rPr>
                        <a:t>Y</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3810" algn="ctr">
                        <a:lnSpc>
                          <a:spcPts val="2390"/>
                        </a:lnSpc>
                      </a:pPr>
                      <a:r>
                        <a:rPr sz="2050" dirty="0">
                          <a:latin typeface="Arial"/>
                          <a:cs typeface="Arial"/>
                        </a:rPr>
                        <a:t>Y</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4445" algn="ctr">
                        <a:lnSpc>
                          <a:spcPts val="2390"/>
                        </a:lnSpc>
                      </a:pPr>
                      <a:r>
                        <a:rPr sz="2050" dirty="0">
                          <a:latin typeface="Arial"/>
                          <a:cs typeface="Arial"/>
                        </a:rPr>
                        <a:t>Y</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540" algn="ctr">
                        <a:lnSpc>
                          <a:spcPts val="239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3175" algn="ctr">
                        <a:lnSpc>
                          <a:spcPts val="239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40640" algn="r">
                        <a:lnSpc>
                          <a:spcPts val="239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890" algn="ctr">
                        <a:lnSpc>
                          <a:spcPts val="239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2"/>
                  </a:ext>
                </a:extLst>
              </a:tr>
              <a:tr h="327007">
                <a:tc>
                  <a:txBody>
                    <a:bodyPr/>
                    <a:lstStyle/>
                    <a:p>
                      <a:pPr marL="43815">
                        <a:lnSpc>
                          <a:spcPts val="2390"/>
                        </a:lnSpc>
                      </a:pPr>
                      <a:r>
                        <a:rPr sz="2050" i="1" dirty="0">
                          <a:latin typeface="Arial"/>
                          <a:cs typeface="Arial"/>
                        </a:rPr>
                        <a:t>Cause</a:t>
                      </a:r>
                      <a:r>
                        <a:rPr sz="2050" i="1" spc="-15" dirty="0">
                          <a:latin typeface="Arial"/>
                          <a:cs typeface="Arial"/>
                        </a:rPr>
                        <a:t> </a:t>
                      </a:r>
                      <a:r>
                        <a:rPr sz="2050" i="1" spc="15" dirty="0">
                          <a:latin typeface="Arial"/>
                          <a:cs typeface="Arial"/>
                        </a:rPr>
                        <a:t>2</a:t>
                      </a:r>
                      <a:endParaRPr sz="2050">
                        <a:latin typeface="Arial"/>
                        <a:cs typeface="Arial"/>
                      </a:endParaRPr>
                    </a:p>
                  </a:txBody>
                  <a:tcPr marL="0" marR="0" marT="0" marB="0">
                    <a:lnL w="38100">
                      <a:solidFill>
                        <a:srgbClr val="000000"/>
                      </a:solidFill>
                      <a:prstDash val="solid"/>
                    </a:lnL>
                    <a:lnR w="53975">
                      <a:solidFill>
                        <a:srgbClr val="000000"/>
                      </a:solidFill>
                      <a:prstDash val="solid"/>
                    </a:lnR>
                    <a:lnT w="28575">
                      <a:solidFill>
                        <a:srgbClr val="000000"/>
                      </a:solidFill>
                      <a:prstDash val="solid"/>
                    </a:lnT>
                    <a:lnB w="28575">
                      <a:solidFill>
                        <a:srgbClr val="000000"/>
                      </a:solidFill>
                      <a:prstDash val="solid"/>
                    </a:lnB>
                  </a:tcPr>
                </a:tc>
                <a:tc>
                  <a:txBody>
                    <a:bodyPr/>
                    <a:lstStyle/>
                    <a:p>
                      <a:pPr marL="50800">
                        <a:lnSpc>
                          <a:spcPts val="2390"/>
                        </a:lnSpc>
                      </a:pPr>
                      <a:r>
                        <a:rPr sz="2050" i="1" spc="15" dirty="0">
                          <a:latin typeface="Arial"/>
                          <a:cs typeface="Arial"/>
                        </a:rPr>
                        <a:t>Y, </a:t>
                      </a:r>
                      <a:r>
                        <a:rPr sz="2050" i="1" spc="20" dirty="0">
                          <a:latin typeface="Arial"/>
                          <a:cs typeface="Arial"/>
                        </a:rPr>
                        <a:t>N</a:t>
                      </a:r>
                      <a:endParaRPr sz="2050">
                        <a:latin typeface="Arial"/>
                        <a:cs typeface="Arial"/>
                      </a:endParaRPr>
                    </a:p>
                  </a:txBody>
                  <a:tcPr marL="0" marR="0" marT="0" marB="0">
                    <a:lnL w="53975">
                      <a:solidFill>
                        <a:srgbClr val="000000"/>
                      </a:solidFill>
                      <a:prstDash val="solid"/>
                    </a:lnL>
                    <a:lnR w="53975">
                      <a:solidFill>
                        <a:srgbClr val="000000"/>
                      </a:solidFill>
                      <a:prstDash val="solid"/>
                    </a:lnR>
                    <a:lnT w="28575">
                      <a:solidFill>
                        <a:srgbClr val="000000"/>
                      </a:solidFill>
                      <a:prstDash val="solid"/>
                    </a:lnT>
                    <a:lnB w="28575">
                      <a:solidFill>
                        <a:srgbClr val="000000"/>
                      </a:solidFill>
                      <a:prstDash val="solid"/>
                    </a:lnB>
                  </a:tcPr>
                </a:tc>
                <a:tc>
                  <a:txBody>
                    <a:bodyPr/>
                    <a:lstStyle/>
                    <a:p>
                      <a:pPr marR="54610" algn="r">
                        <a:lnSpc>
                          <a:spcPts val="2390"/>
                        </a:lnSpc>
                      </a:pPr>
                      <a:r>
                        <a:rPr sz="2050" dirty="0">
                          <a:latin typeface="Arial"/>
                          <a:cs typeface="Arial"/>
                        </a:rPr>
                        <a:t>Y</a:t>
                      </a:r>
                      <a:endParaRPr sz="2050">
                        <a:latin typeface="Arial"/>
                        <a:cs typeface="Arial"/>
                      </a:endParaRPr>
                    </a:p>
                  </a:txBody>
                  <a:tcPr marL="0" marR="0" marT="0" marB="0">
                    <a:lnL w="539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4445" algn="ctr">
                        <a:lnSpc>
                          <a:spcPts val="2390"/>
                        </a:lnSpc>
                      </a:pPr>
                      <a:r>
                        <a:rPr sz="2050" dirty="0">
                          <a:latin typeface="Arial"/>
                          <a:cs typeface="Arial"/>
                        </a:rPr>
                        <a:t>Y</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540" algn="ctr">
                        <a:lnSpc>
                          <a:spcPts val="239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905" algn="ctr">
                        <a:lnSpc>
                          <a:spcPts val="239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3810" algn="ctr">
                        <a:lnSpc>
                          <a:spcPts val="2390"/>
                        </a:lnSpc>
                      </a:pPr>
                      <a:r>
                        <a:rPr sz="2050" dirty="0">
                          <a:latin typeface="Arial"/>
                          <a:cs typeface="Arial"/>
                        </a:rPr>
                        <a:t>Y</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3175" algn="ctr">
                        <a:lnSpc>
                          <a:spcPts val="2390"/>
                        </a:lnSpc>
                      </a:pPr>
                      <a:r>
                        <a:rPr sz="2050" dirty="0">
                          <a:latin typeface="Arial"/>
                          <a:cs typeface="Arial"/>
                        </a:rPr>
                        <a:t>Y</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R="40640" algn="r">
                        <a:lnSpc>
                          <a:spcPts val="239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890" algn="ctr">
                        <a:lnSpc>
                          <a:spcPts val="239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r h="345815">
                <a:tc>
                  <a:txBody>
                    <a:bodyPr/>
                    <a:lstStyle/>
                    <a:p>
                      <a:pPr marL="43815">
                        <a:lnSpc>
                          <a:spcPts val="2340"/>
                        </a:lnSpc>
                      </a:pPr>
                      <a:r>
                        <a:rPr sz="2050" i="1" dirty="0">
                          <a:latin typeface="Arial"/>
                          <a:cs typeface="Arial"/>
                        </a:rPr>
                        <a:t>Cause</a:t>
                      </a:r>
                      <a:r>
                        <a:rPr sz="2050" i="1" spc="-15" dirty="0">
                          <a:latin typeface="Arial"/>
                          <a:cs typeface="Arial"/>
                        </a:rPr>
                        <a:t> </a:t>
                      </a:r>
                      <a:r>
                        <a:rPr sz="2050" i="1" spc="15" dirty="0">
                          <a:latin typeface="Arial"/>
                          <a:cs typeface="Arial"/>
                        </a:rPr>
                        <a:t>3</a:t>
                      </a:r>
                      <a:endParaRPr sz="2050">
                        <a:latin typeface="Arial"/>
                        <a:cs typeface="Arial"/>
                      </a:endParaRPr>
                    </a:p>
                  </a:txBody>
                  <a:tcPr marL="0" marR="0" marT="0" marB="0">
                    <a:lnL w="38100">
                      <a:solidFill>
                        <a:srgbClr val="000000"/>
                      </a:solidFill>
                      <a:prstDash val="solid"/>
                    </a:lnL>
                    <a:lnR w="53975">
                      <a:solidFill>
                        <a:srgbClr val="000000"/>
                      </a:solidFill>
                      <a:prstDash val="solid"/>
                    </a:lnR>
                    <a:lnT w="28575">
                      <a:solidFill>
                        <a:srgbClr val="000000"/>
                      </a:solidFill>
                      <a:prstDash val="solid"/>
                    </a:lnT>
                    <a:lnB w="53975">
                      <a:solidFill>
                        <a:srgbClr val="000000"/>
                      </a:solidFill>
                      <a:prstDash val="solid"/>
                    </a:lnB>
                  </a:tcPr>
                </a:tc>
                <a:tc>
                  <a:txBody>
                    <a:bodyPr/>
                    <a:lstStyle/>
                    <a:p>
                      <a:pPr marL="50800">
                        <a:lnSpc>
                          <a:spcPts val="2340"/>
                        </a:lnSpc>
                      </a:pPr>
                      <a:r>
                        <a:rPr sz="2050" i="1" spc="15" dirty="0">
                          <a:latin typeface="Arial"/>
                          <a:cs typeface="Arial"/>
                        </a:rPr>
                        <a:t>Y, </a:t>
                      </a:r>
                      <a:r>
                        <a:rPr sz="2050" i="1" spc="20" dirty="0">
                          <a:latin typeface="Arial"/>
                          <a:cs typeface="Arial"/>
                        </a:rPr>
                        <a:t>N</a:t>
                      </a:r>
                      <a:endParaRPr sz="2050">
                        <a:latin typeface="Arial"/>
                        <a:cs typeface="Arial"/>
                      </a:endParaRPr>
                    </a:p>
                  </a:txBody>
                  <a:tcPr marL="0" marR="0" marT="0" marB="0">
                    <a:lnL w="53975">
                      <a:solidFill>
                        <a:srgbClr val="000000"/>
                      </a:solidFill>
                      <a:prstDash val="solid"/>
                    </a:lnL>
                    <a:lnR w="53975">
                      <a:solidFill>
                        <a:srgbClr val="000000"/>
                      </a:solidFill>
                      <a:prstDash val="solid"/>
                    </a:lnR>
                    <a:lnT w="28575">
                      <a:solidFill>
                        <a:srgbClr val="000000"/>
                      </a:solidFill>
                      <a:prstDash val="solid"/>
                    </a:lnT>
                    <a:lnB w="53975">
                      <a:solidFill>
                        <a:srgbClr val="000000"/>
                      </a:solidFill>
                      <a:prstDash val="solid"/>
                    </a:lnB>
                  </a:tcPr>
                </a:tc>
                <a:tc>
                  <a:txBody>
                    <a:bodyPr/>
                    <a:lstStyle/>
                    <a:p>
                      <a:pPr marR="54610" algn="r">
                        <a:lnSpc>
                          <a:spcPts val="2340"/>
                        </a:lnSpc>
                      </a:pPr>
                      <a:r>
                        <a:rPr sz="2050" dirty="0">
                          <a:latin typeface="Arial"/>
                          <a:cs typeface="Arial"/>
                        </a:rPr>
                        <a:t>Y</a:t>
                      </a:r>
                      <a:endParaRPr sz="2050">
                        <a:latin typeface="Arial"/>
                        <a:cs typeface="Arial"/>
                      </a:endParaRPr>
                    </a:p>
                  </a:txBody>
                  <a:tcPr marL="0" marR="0" marT="0" marB="0">
                    <a:lnL w="539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tcPr>
                </a:tc>
                <a:tc>
                  <a:txBody>
                    <a:bodyPr/>
                    <a:lstStyle/>
                    <a:p>
                      <a:pPr marL="1905" algn="ctr">
                        <a:lnSpc>
                          <a:spcPts val="234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tcPr>
                </a:tc>
                <a:tc>
                  <a:txBody>
                    <a:bodyPr/>
                    <a:lstStyle/>
                    <a:p>
                      <a:pPr marR="3810" algn="ctr">
                        <a:lnSpc>
                          <a:spcPts val="2340"/>
                        </a:lnSpc>
                      </a:pPr>
                      <a:r>
                        <a:rPr sz="2050" dirty="0">
                          <a:latin typeface="Arial"/>
                          <a:cs typeface="Arial"/>
                        </a:rPr>
                        <a:t>Y</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tcPr>
                </a:tc>
                <a:tc>
                  <a:txBody>
                    <a:bodyPr/>
                    <a:lstStyle/>
                    <a:p>
                      <a:pPr marL="1905" algn="ctr">
                        <a:lnSpc>
                          <a:spcPts val="234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tcPr>
                </a:tc>
                <a:tc>
                  <a:txBody>
                    <a:bodyPr/>
                    <a:lstStyle/>
                    <a:p>
                      <a:pPr marR="3810" algn="ctr">
                        <a:lnSpc>
                          <a:spcPts val="2340"/>
                        </a:lnSpc>
                      </a:pPr>
                      <a:r>
                        <a:rPr sz="2050" dirty="0">
                          <a:latin typeface="Arial"/>
                          <a:cs typeface="Arial"/>
                        </a:rPr>
                        <a:t>Y</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tcPr>
                </a:tc>
                <a:tc>
                  <a:txBody>
                    <a:bodyPr/>
                    <a:lstStyle/>
                    <a:p>
                      <a:pPr marL="3175" algn="ctr">
                        <a:lnSpc>
                          <a:spcPts val="234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tcPr>
                </a:tc>
                <a:tc>
                  <a:txBody>
                    <a:bodyPr/>
                    <a:lstStyle/>
                    <a:p>
                      <a:pPr marR="55244" algn="r">
                        <a:lnSpc>
                          <a:spcPts val="2340"/>
                        </a:lnSpc>
                      </a:pPr>
                      <a:r>
                        <a:rPr sz="2050" dirty="0">
                          <a:latin typeface="Arial"/>
                          <a:cs typeface="Arial"/>
                        </a:rPr>
                        <a:t>Y</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tcPr>
                </a:tc>
                <a:tc>
                  <a:txBody>
                    <a:bodyPr/>
                    <a:lstStyle/>
                    <a:p>
                      <a:pPr marL="8890" algn="ctr">
                        <a:lnSpc>
                          <a:spcPts val="2340"/>
                        </a:lnSpc>
                      </a:pPr>
                      <a:r>
                        <a:rPr sz="2050" dirty="0">
                          <a:latin typeface="Arial"/>
                          <a:cs typeface="Arial"/>
                        </a:rPr>
                        <a:t>N</a:t>
                      </a:r>
                      <a:endParaRPr sz="2050">
                        <a:latin typeface="Arial"/>
                        <a:cs typeface="Arial"/>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53975">
                      <a:solidFill>
                        <a:srgbClr val="000000"/>
                      </a:solidFill>
                      <a:prstDash val="solid"/>
                    </a:lnB>
                  </a:tcPr>
                </a:tc>
                <a:extLst>
                  <a:ext uri="{0D108BD9-81ED-4DB2-BD59-A6C34878D82A}">
                    <a16:rowId xmlns:a16="http://schemas.microsoft.com/office/drawing/2014/main" val="10004"/>
                  </a:ext>
                </a:extLst>
              </a:tr>
              <a:tr h="345850">
                <a:tc>
                  <a:txBody>
                    <a:bodyPr/>
                    <a:lstStyle/>
                    <a:p>
                      <a:pPr marL="43815">
                        <a:lnSpc>
                          <a:spcPts val="2340"/>
                        </a:lnSpc>
                      </a:pPr>
                      <a:r>
                        <a:rPr sz="2050" b="1" spc="5" dirty="0">
                          <a:latin typeface="Arial"/>
                          <a:cs typeface="Arial"/>
                        </a:rPr>
                        <a:t>Effects</a:t>
                      </a:r>
                      <a:endParaRPr sz="2050">
                        <a:latin typeface="Arial"/>
                        <a:cs typeface="Arial"/>
                      </a:endParaRPr>
                    </a:p>
                  </a:txBody>
                  <a:tcPr marL="0" marR="0" marT="0" marB="0">
                    <a:lnL w="38100">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solidFill>
                      <a:srgbClr val="CCFFFF"/>
                    </a:solidFill>
                  </a:tcPr>
                </a:tc>
                <a:tc>
                  <a:txBody>
                    <a:bodyPr/>
                    <a:lstStyle/>
                    <a:p>
                      <a:pPr>
                        <a:lnSpc>
                          <a:spcPct val="100000"/>
                        </a:lnSpc>
                      </a:pPr>
                      <a:endParaRPr sz="2100">
                        <a:latin typeface="Times New Roman"/>
                        <a:cs typeface="Times New Roman"/>
                      </a:endParaRPr>
                    </a:p>
                  </a:txBody>
                  <a:tcPr marL="0" marR="0" marT="0"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solidFill>
                      <a:srgbClr val="CCFFFF"/>
                    </a:solidFill>
                  </a:tcPr>
                </a:tc>
                <a:tc gridSpan="8">
                  <a:txBody>
                    <a:bodyPr/>
                    <a:lstStyle/>
                    <a:p>
                      <a:pPr>
                        <a:lnSpc>
                          <a:spcPct val="100000"/>
                        </a:lnSpc>
                      </a:pPr>
                      <a:endParaRPr sz="2100">
                        <a:latin typeface="Times New Roman"/>
                        <a:cs typeface="Times New Roman"/>
                      </a:endParaRPr>
                    </a:p>
                  </a:txBody>
                  <a:tcPr marL="0" marR="0" marT="0" marB="0">
                    <a:lnL w="53975">
                      <a:solidFill>
                        <a:srgbClr val="000000"/>
                      </a:solidFill>
                      <a:prstDash val="solid"/>
                    </a:lnL>
                    <a:lnR w="38100">
                      <a:solidFill>
                        <a:srgbClr val="000000"/>
                      </a:solidFill>
                      <a:prstDash val="solid"/>
                    </a:lnR>
                    <a:lnT w="53975">
                      <a:solidFill>
                        <a:srgbClr val="000000"/>
                      </a:solidFill>
                      <a:prstDash val="solid"/>
                    </a:lnT>
                    <a:lnB w="53975">
                      <a:solidFill>
                        <a:srgbClr val="000000"/>
                      </a:solidFill>
                      <a:prstDash val="solid"/>
                    </a:lnB>
                    <a:solidFill>
                      <a:srgbClr val="CCFF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327619">
                <a:tc>
                  <a:txBody>
                    <a:bodyPr/>
                    <a:lstStyle/>
                    <a:p>
                      <a:pPr marL="43815">
                        <a:lnSpc>
                          <a:spcPts val="2390"/>
                        </a:lnSpc>
                      </a:pPr>
                      <a:r>
                        <a:rPr sz="2050" i="1" spc="10" dirty="0">
                          <a:latin typeface="Arial"/>
                          <a:cs typeface="Arial"/>
                        </a:rPr>
                        <a:t>Effect</a:t>
                      </a:r>
                      <a:r>
                        <a:rPr sz="2050" i="1" spc="20" dirty="0">
                          <a:latin typeface="Arial"/>
                          <a:cs typeface="Arial"/>
                        </a:rPr>
                        <a:t> </a:t>
                      </a:r>
                      <a:r>
                        <a:rPr sz="2050" i="1" spc="15" dirty="0">
                          <a:latin typeface="Arial"/>
                          <a:cs typeface="Arial"/>
                        </a:rPr>
                        <a:t>1</a:t>
                      </a:r>
                      <a:endParaRPr sz="2050">
                        <a:latin typeface="Arial"/>
                        <a:cs typeface="Arial"/>
                      </a:endParaRPr>
                    </a:p>
                  </a:txBody>
                  <a:tcPr marL="0" marR="0" marT="0" marB="0">
                    <a:lnL w="38100">
                      <a:solidFill>
                        <a:srgbClr val="000000"/>
                      </a:solidFill>
                      <a:prstDash val="solid"/>
                    </a:lnL>
                    <a:lnR w="53975">
                      <a:solidFill>
                        <a:srgbClr val="000000"/>
                      </a:solidFill>
                      <a:prstDash val="solid"/>
                    </a:lnR>
                    <a:lnT w="53975">
                      <a:solidFill>
                        <a:srgbClr val="000000"/>
                      </a:solidFill>
                      <a:prstDash val="solid"/>
                    </a:lnT>
                    <a:lnB w="2857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53975">
                      <a:solidFill>
                        <a:srgbClr val="000000"/>
                      </a:solidFill>
                      <a:prstDash val="solid"/>
                    </a:lnL>
                    <a:lnR w="53975">
                      <a:solidFill>
                        <a:srgbClr val="000000"/>
                      </a:solidFill>
                      <a:prstDash val="solid"/>
                    </a:lnR>
                    <a:lnT w="53975">
                      <a:solidFill>
                        <a:srgbClr val="000000"/>
                      </a:solidFill>
                      <a:prstDash val="solid"/>
                    </a:lnT>
                    <a:lnB w="28575">
                      <a:solidFill>
                        <a:srgbClr val="000000"/>
                      </a:solidFill>
                      <a:prstDash val="solid"/>
                    </a:lnB>
                  </a:tcPr>
                </a:tc>
                <a:tc>
                  <a:txBody>
                    <a:bodyPr/>
                    <a:lstStyle/>
                    <a:p>
                      <a:pPr marR="54610" algn="r">
                        <a:lnSpc>
                          <a:spcPts val="2390"/>
                        </a:lnSpc>
                      </a:pPr>
                      <a:r>
                        <a:rPr sz="2050" dirty="0">
                          <a:latin typeface="Arial"/>
                          <a:cs typeface="Arial"/>
                        </a:rPr>
                        <a:t>X</a:t>
                      </a:r>
                      <a:endParaRPr sz="2050">
                        <a:latin typeface="Arial"/>
                        <a:cs typeface="Arial"/>
                      </a:endParaRPr>
                    </a:p>
                  </a:txBody>
                  <a:tcPr marL="0" marR="0" marT="0" marB="0">
                    <a:lnL w="539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tcPr>
                </a:tc>
                <a:tc>
                  <a:txBody>
                    <a:bodyPr/>
                    <a:lstStyle/>
                    <a:p>
                      <a:pPr marR="4445" algn="ctr">
                        <a:lnSpc>
                          <a:spcPts val="2390"/>
                        </a:lnSpc>
                      </a:pPr>
                      <a:r>
                        <a:rPr sz="2050" dirty="0">
                          <a:latin typeface="Arial"/>
                          <a:cs typeface="Arial"/>
                        </a:rPr>
                        <a:t>X</a:t>
                      </a:r>
                      <a:endParaRPr sz="2050">
                        <a:latin typeface="Arial"/>
                        <a:cs typeface="Arial"/>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tcPr>
                </a:tc>
                <a:tc>
                  <a:txBody>
                    <a:bodyPr/>
                    <a:lstStyle/>
                    <a:p>
                      <a:pPr algn="ctr">
                        <a:lnSpc>
                          <a:spcPts val="2390"/>
                        </a:lnSpc>
                      </a:pPr>
                      <a:r>
                        <a:rPr sz="2050" dirty="0">
                          <a:latin typeface="Arial"/>
                          <a:cs typeface="Arial"/>
                        </a:rPr>
                        <a:t>X</a:t>
                      </a:r>
                      <a:endParaRPr sz="2050">
                        <a:latin typeface="Arial"/>
                        <a:cs typeface="Arial"/>
                      </a:endParaRPr>
                    </a:p>
                  </a:txBody>
                  <a:tcPr marL="0" marR="0" marT="0" marB="0">
                    <a:lnL w="28575">
                      <a:solidFill>
                        <a:srgbClr val="000000"/>
                      </a:solidFill>
                      <a:prstDash val="solid"/>
                    </a:lnL>
                    <a:lnR w="38100">
                      <a:solidFill>
                        <a:srgbClr val="000000"/>
                      </a:solidFill>
                      <a:prstDash val="solid"/>
                    </a:lnR>
                    <a:lnT w="539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339551">
                <a:tc>
                  <a:txBody>
                    <a:bodyPr/>
                    <a:lstStyle/>
                    <a:p>
                      <a:pPr marL="43815">
                        <a:lnSpc>
                          <a:spcPts val="2335"/>
                        </a:lnSpc>
                      </a:pPr>
                      <a:r>
                        <a:rPr sz="2050" i="1" spc="10" dirty="0">
                          <a:latin typeface="Arial"/>
                          <a:cs typeface="Arial"/>
                        </a:rPr>
                        <a:t>Effect</a:t>
                      </a:r>
                      <a:r>
                        <a:rPr sz="2050" i="1" spc="20" dirty="0">
                          <a:latin typeface="Arial"/>
                          <a:cs typeface="Arial"/>
                        </a:rPr>
                        <a:t> </a:t>
                      </a:r>
                      <a:r>
                        <a:rPr sz="2050" i="1" spc="15" dirty="0">
                          <a:latin typeface="Arial"/>
                          <a:cs typeface="Arial"/>
                        </a:rPr>
                        <a:t>2</a:t>
                      </a:r>
                      <a:endParaRPr sz="2050">
                        <a:latin typeface="Arial"/>
                        <a:cs typeface="Arial"/>
                      </a:endParaRPr>
                    </a:p>
                  </a:txBody>
                  <a:tcPr marL="0" marR="0" marT="0" marB="0">
                    <a:lnL w="38100">
                      <a:solidFill>
                        <a:srgbClr val="000000"/>
                      </a:solidFill>
                      <a:prstDash val="solid"/>
                    </a:lnL>
                    <a:lnR w="53975">
                      <a:solidFill>
                        <a:srgbClr val="000000"/>
                      </a:solidFill>
                      <a:prstDash val="solid"/>
                    </a:lnR>
                    <a:lnT w="28575">
                      <a:solidFill>
                        <a:srgbClr val="000000"/>
                      </a:solidFill>
                      <a:prstDash val="solid"/>
                    </a:lnT>
                    <a:lnB w="38100">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53975">
                      <a:solidFill>
                        <a:srgbClr val="000000"/>
                      </a:solidFill>
                      <a:prstDash val="solid"/>
                    </a:lnL>
                    <a:lnR w="53975">
                      <a:solidFill>
                        <a:srgbClr val="000000"/>
                      </a:solidFill>
                      <a:prstDash val="solid"/>
                    </a:lnR>
                    <a:lnT w="28575">
                      <a:solidFill>
                        <a:srgbClr val="000000"/>
                      </a:solidFill>
                      <a:prstDash val="solid"/>
                    </a:lnT>
                    <a:lnB w="38100">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539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tcPr>
                </a:tc>
                <a:tc>
                  <a:txBody>
                    <a:bodyPr/>
                    <a:lstStyle/>
                    <a:p>
                      <a:pPr marR="4445" algn="ctr">
                        <a:lnSpc>
                          <a:spcPts val="2335"/>
                        </a:lnSpc>
                      </a:pPr>
                      <a:r>
                        <a:rPr sz="2050" dirty="0">
                          <a:latin typeface="Arial"/>
                          <a:cs typeface="Arial"/>
                        </a:rPr>
                        <a:t>X</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tcPr>
                </a:tc>
                <a:tc>
                  <a:txBody>
                    <a:bodyPr/>
                    <a:lstStyle/>
                    <a:p>
                      <a:pPr marR="3175" algn="ctr">
                        <a:lnSpc>
                          <a:spcPts val="2335"/>
                        </a:lnSpc>
                      </a:pPr>
                      <a:r>
                        <a:rPr sz="2050" dirty="0">
                          <a:latin typeface="Arial"/>
                          <a:cs typeface="Arial"/>
                        </a:rPr>
                        <a:t>X</a:t>
                      </a:r>
                      <a:endParaRPr sz="2050">
                        <a:latin typeface="Arial"/>
                        <a:cs typeface="Arial"/>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tcPr>
                </a:tc>
                <a:tc>
                  <a:txBody>
                    <a:bodyPr/>
                    <a:lstStyle/>
                    <a:p>
                      <a:pPr>
                        <a:lnSpc>
                          <a:spcPct val="100000"/>
                        </a:lnSpc>
                      </a:pPr>
                      <a:endParaRPr sz="21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tcPr>
                </a:tc>
                <a:tc>
                  <a:txBody>
                    <a:bodyPr/>
                    <a:lstStyle/>
                    <a:p>
                      <a:pPr algn="ctr">
                        <a:lnSpc>
                          <a:spcPts val="2335"/>
                        </a:lnSpc>
                      </a:pPr>
                      <a:r>
                        <a:rPr sz="2050" dirty="0">
                          <a:latin typeface="Arial"/>
                          <a:cs typeface="Arial"/>
                        </a:rPr>
                        <a:t>X</a:t>
                      </a:r>
                      <a:endParaRPr sz="2050">
                        <a:latin typeface="Arial"/>
                        <a:cs typeface="Arial"/>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sp>
        <p:nvSpPr>
          <p:cNvPr id="9" name="object 9"/>
          <p:cNvSpPr txBox="1"/>
          <p:nvPr/>
        </p:nvSpPr>
        <p:spPr>
          <a:xfrm>
            <a:off x="3479673" y="5664200"/>
            <a:ext cx="4926330" cy="756920"/>
          </a:xfrm>
          <a:prstGeom prst="rect">
            <a:avLst/>
          </a:prstGeom>
        </p:spPr>
        <p:txBody>
          <a:bodyPr vert="horz" wrap="square" lIns="0" tIns="12700" rIns="0" bIns="0" rtlCol="0">
            <a:spAutoFit/>
          </a:bodyPr>
          <a:lstStyle/>
          <a:p>
            <a:pPr marL="2540" algn="ctr">
              <a:spcBef>
                <a:spcPts val="100"/>
              </a:spcBef>
            </a:pPr>
            <a:r>
              <a:rPr sz="2400" spc="-5" dirty="0">
                <a:latin typeface="Arial"/>
                <a:cs typeface="Arial"/>
              </a:rPr>
              <a:t>Cause </a:t>
            </a:r>
            <a:r>
              <a:rPr sz="2400" dirty="0">
                <a:latin typeface="Arial"/>
                <a:cs typeface="Arial"/>
              </a:rPr>
              <a:t>=</a:t>
            </a:r>
            <a:r>
              <a:rPr sz="2400" spc="5" dirty="0">
                <a:latin typeface="Arial"/>
                <a:cs typeface="Arial"/>
              </a:rPr>
              <a:t> </a:t>
            </a:r>
            <a:r>
              <a:rPr sz="2400" spc="-5" dirty="0">
                <a:latin typeface="Arial"/>
                <a:cs typeface="Arial"/>
              </a:rPr>
              <a:t>Condition</a:t>
            </a:r>
            <a:endParaRPr sz="2400">
              <a:latin typeface="Arial"/>
              <a:cs typeface="Arial"/>
            </a:endParaRPr>
          </a:p>
          <a:p>
            <a:pPr algn="ctr">
              <a:tabLst>
                <a:tab pos="940435" algn="l"/>
              </a:tabLst>
            </a:pPr>
            <a:r>
              <a:rPr sz="2400" spc="-10" dirty="0">
                <a:latin typeface="Arial"/>
                <a:cs typeface="Arial"/>
              </a:rPr>
              <a:t>Effect	</a:t>
            </a:r>
            <a:r>
              <a:rPr sz="2400" dirty="0">
                <a:latin typeface="Arial"/>
                <a:cs typeface="Arial"/>
              </a:rPr>
              <a:t>= </a:t>
            </a:r>
            <a:r>
              <a:rPr sz="2400" spc="-5" dirty="0">
                <a:latin typeface="Arial"/>
                <a:cs typeface="Arial"/>
              </a:rPr>
              <a:t>Actions </a:t>
            </a:r>
            <a:r>
              <a:rPr sz="2400" dirty="0">
                <a:latin typeface="Arial"/>
                <a:cs typeface="Arial"/>
              </a:rPr>
              <a:t>= </a:t>
            </a:r>
            <a:r>
              <a:rPr sz="2400" spc="-5" dirty="0">
                <a:latin typeface="Arial"/>
                <a:cs typeface="Arial"/>
              </a:rPr>
              <a:t>Expected</a:t>
            </a:r>
            <a:r>
              <a:rPr sz="2400" spc="-180" dirty="0">
                <a:latin typeface="Arial"/>
                <a:cs typeface="Arial"/>
              </a:rPr>
              <a:t> </a:t>
            </a:r>
            <a:r>
              <a:rPr sz="2400" spc="-5" dirty="0">
                <a:latin typeface="Arial"/>
                <a:cs typeface="Arial"/>
              </a:rPr>
              <a:t>Results</a:t>
            </a:r>
            <a:endParaRPr sz="2400">
              <a:latin typeface="Arial"/>
              <a:cs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92287" y="1416813"/>
            <a:ext cx="8328991" cy="4154984"/>
          </a:xfrm>
          <a:prstGeom prst="rect">
            <a:avLst/>
          </a:prstGeom>
        </p:spPr>
        <p:txBody>
          <a:bodyPr vert="horz" wrap="square" lIns="0" tIns="12700" rIns="0" bIns="0" rtlCol="0">
            <a:spAutoFit/>
          </a:bodyPr>
          <a:lstStyle/>
          <a:p>
            <a:pPr marL="355600" marR="6985" indent="-342900">
              <a:lnSpc>
                <a:spcPct val="120000"/>
              </a:lnSpc>
              <a:spcBef>
                <a:spcPts val="100"/>
              </a:spcBef>
              <a:buChar char="•"/>
              <a:tabLst>
                <a:tab pos="354965" algn="l"/>
                <a:tab pos="355600" algn="l"/>
                <a:tab pos="1100455" algn="l"/>
                <a:tab pos="1654175" algn="l"/>
                <a:tab pos="2227580" algn="l"/>
                <a:tab pos="2780665" algn="l"/>
                <a:tab pos="3505835" algn="l"/>
                <a:tab pos="4819650" algn="l"/>
                <a:tab pos="5774055" algn="l"/>
                <a:tab pos="7278370" algn="l"/>
              </a:tabLst>
            </a:pPr>
            <a:r>
              <a:rPr sz="2500" spc="-5" dirty="0">
                <a:latin typeface="Arial"/>
                <a:cs typeface="Arial"/>
              </a:rPr>
              <a:t>Liệ</a:t>
            </a:r>
            <a:r>
              <a:rPr sz="2500" dirty="0">
                <a:latin typeface="Arial"/>
                <a:cs typeface="Arial"/>
              </a:rPr>
              <a:t>t	</a:t>
            </a:r>
            <a:r>
              <a:rPr sz="2500" spc="5" dirty="0">
                <a:latin typeface="Arial"/>
                <a:cs typeface="Arial"/>
              </a:rPr>
              <a:t>k</a:t>
            </a:r>
            <a:r>
              <a:rPr sz="2500" dirty="0">
                <a:latin typeface="Arial"/>
                <a:cs typeface="Arial"/>
              </a:rPr>
              <a:t>ê	tất	</a:t>
            </a:r>
            <a:r>
              <a:rPr sz="2500" spc="5" dirty="0">
                <a:latin typeface="Arial"/>
                <a:cs typeface="Arial"/>
              </a:rPr>
              <a:t>c</a:t>
            </a:r>
            <a:r>
              <a:rPr sz="2500" dirty="0">
                <a:latin typeface="Arial"/>
                <a:cs typeface="Arial"/>
              </a:rPr>
              <a:t>ả	các	</a:t>
            </a:r>
            <a:r>
              <a:rPr sz="2500" spc="-5" dirty="0">
                <a:latin typeface="Arial"/>
                <a:cs typeface="Arial"/>
              </a:rPr>
              <a:t>ng</a:t>
            </a:r>
            <a:r>
              <a:rPr sz="2500" spc="-20" dirty="0">
                <a:latin typeface="Arial"/>
                <a:cs typeface="Arial"/>
              </a:rPr>
              <a:t>u</a:t>
            </a:r>
            <a:r>
              <a:rPr sz="2500" dirty="0">
                <a:latin typeface="Arial"/>
                <a:cs typeface="Arial"/>
              </a:rPr>
              <a:t>yên	</a:t>
            </a:r>
            <a:r>
              <a:rPr sz="2500" spc="-5" dirty="0">
                <a:latin typeface="Arial"/>
                <a:cs typeface="Arial"/>
              </a:rPr>
              <a:t>nhâ</a:t>
            </a:r>
            <a:r>
              <a:rPr sz="2500" dirty="0">
                <a:latin typeface="Arial"/>
                <a:cs typeface="Arial"/>
              </a:rPr>
              <a:t>n	</a:t>
            </a:r>
            <a:r>
              <a:rPr sz="2500" spc="-15" dirty="0">
                <a:latin typeface="Arial"/>
                <a:cs typeface="Arial"/>
              </a:rPr>
              <a:t>(</a:t>
            </a:r>
            <a:r>
              <a:rPr sz="2500" spc="-5" dirty="0">
                <a:latin typeface="Arial"/>
                <a:cs typeface="Arial"/>
              </a:rPr>
              <a:t>ca</a:t>
            </a:r>
            <a:r>
              <a:rPr sz="2500" spc="-15" dirty="0">
                <a:latin typeface="Arial"/>
                <a:cs typeface="Arial"/>
              </a:rPr>
              <a:t>u</a:t>
            </a:r>
            <a:r>
              <a:rPr sz="2500" spc="-5" dirty="0">
                <a:latin typeface="Arial"/>
                <a:cs typeface="Arial"/>
              </a:rPr>
              <a:t>se</a:t>
            </a:r>
            <a:r>
              <a:rPr sz="2500" dirty="0">
                <a:latin typeface="Arial"/>
                <a:cs typeface="Arial"/>
              </a:rPr>
              <a:t>s)	tro</a:t>
            </a:r>
            <a:r>
              <a:rPr sz="2500" spc="-10" dirty="0">
                <a:latin typeface="Arial"/>
                <a:cs typeface="Arial"/>
              </a:rPr>
              <a:t>n</a:t>
            </a:r>
            <a:r>
              <a:rPr sz="2500" spc="-5" dirty="0">
                <a:latin typeface="Arial"/>
                <a:cs typeface="Arial"/>
              </a:rPr>
              <a:t>g  bảng quyết</a:t>
            </a:r>
            <a:r>
              <a:rPr sz="2500" spc="-10" dirty="0">
                <a:latin typeface="Arial"/>
                <a:cs typeface="Arial"/>
              </a:rPr>
              <a:t> </a:t>
            </a:r>
            <a:r>
              <a:rPr sz="2500" spc="-5" dirty="0">
                <a:latin typeface="Arial"/>
                <a:cs typeface="Arial"/>
              </a:rPr>
              <a:t>định</a:t>
            </a:r>
            <a:endParaRPr sz="2500" dirty="0">
              <a:latin typeface="Arial"/>
              <a:cs typeface="Arial"/>
            </a:endParaRPr>
          </a:p>
          <a:p>
            <a:pPr marL="355600" indent="-342900">
              <a:spcBef>
                <a:spcPts val="1295"/>
              </a:spcBef>
              <a:buChar char="•"/>
              <a:tabLst>
                <a:tab pos="354965" algn="l"/>
                <a:tab pos="355600" algn="l"/>
              </a:tabLst>
            </a:pPr>
            <a:r>
              <a:rPr sz="2500" dirty="0">
                <a:latin typeface="Arial"/>
                <a:cs typeface="Arial"/>
              </a:rPr>
              <a:t>Tính tổng số </a:t>
            </a:r>
            <a:r>
              <a:rPr sz="2500" spc="-5" dirty="0">
                <a:latin typeface="Arial"/>
                <a:cs typeface="Arial"/>
              </a:rPr>
              <a:t>lượng </a:t>
            </a:r>
            <a:r>
              <a:rPr sz="2500" dirty="0">
                <a:latin typeface="Arial"/>
                <a:cs typeface="Arial"/>
              </a:rPr>
              <a:t>kết </a:t>
            </a:r>
            <a:r>
              <a:rPr sz="2500" spc="-5" dirty="0">
                <a:latin typeface="Arial"/>
                <a:cs typeface="Arial"/>
              </a:rPr>
              <a:t>hợp giữa </a:t>
            </a:r>
            <a:r>
              <a:rPr sz="2500" dirty="0">
                <a:latin typeface="Arial"/>
                <a:cs typeface="Arial"/>
              </a:rPr>
              <a:t>các</a:t>
            </a:r>
            <a:r>
              <a:rPr sz="2500" spc="-55" dirty="0">
                <a:latin typeface="Arial"/>
                <a:cs typeface="Arial"/>
              </a:rPr>
              <a:t> </a:t>
            </a:r>
            <a:r>
              <a:rPr sz="2500" dirty="0">
                <a:latin typeface="Arial"/>
                <a:cs typeface="Arial"/>
              </a:rPr>
              <a:t>cause</a:t>
            </a:r>
          </a:p>
          <a:p>
            <a:pPr marL="355600" indent="-342900">
              <a:spcBef>
                <a:spcPts val="1295"/>
              </a:spcBef>
              <a:buChar char="•"/>
              <a:tabLst>
                <a:tab pos="354965" algn="l"/>
                <a:tab pos="355600" algn="l"/>
              </a:tabLst>
            </a:pPr>
            <a:r>
              <a:rPr sz="2500" spc="-5" dirty="0">
                <a:latin typeface="Arial"/>
                <a:cs typeface="Arial"/>
              </a:rPr>
              <a:t>Điền </a:t>
            </a:r>
            <a:r>
              <a:rPr sz="2500" dirty="0">
                <a:latin typeface="Arial"/>
                <a:cs typeface="Arial"/>
              </a:rPr>
              <a:t>vào các cột với tất cả các kết </a:t>
            </a:r>
            <a:r>
              <a:rPr sz="2500" spc="-5" dirty="0">
                <a:latin typeface="Arial"/>
                <a:cs typeface="Arial"/>
              </a:rPr>
              <a:t>hợp </a:t>
            </a:r>
            <a:r>
              <a:rPr sz="2500" dirty="0">
                <a:latin typeface="Arial"/>
                <a:cs typeface="Arial"/>
              </a:rPr>
              <a:t>có thể</a:t>
            </a:r>
            <a:r>
              <a:rPr sz="2500" spc="-100" dirty="0">
                <a:latin typeface="Arial"/>
                <a:cs typeface="Arial"/>
              </a:rPr>
              <a:t> </a:t>
            </a:r>
            <a:r>
              <a:rPr sz="2500" spc="5" dirty="0">
                <a:latin typeface="Arial"/>
                <a:cs typeface="Arial"/>
              </a:rPr>
              <a:t>có</a:t>
            </a:r>
            <a:endParaRPr sz="2500" dirty="0">
              <a:latin typeface="Arial"/>
              <a:cs typeface="Arial"/>
            </a:endParaRPr>
          </a:p>
          <a:p>
            <a:pPr marL="355600" indent="-342900">
              <a:spcBef>
                <a:spcPts val="1300"/>
              </a:spcBef>
              <a:buChar char="•"/>
              <a:tabLst>
                <a:tab pos="354965" algn="l"/>
                <a:tab pos="355600" algn="l"/>
              </a:tabLst>
            </a:pPr>
            <a:r>
              <a:rPr sz="2500" spc="-5" dirty="0">
                <a:latin typeface="Arial"/>
                <a:cs typeface="Arial"/>
              </a:rPr>
              <a:t>Rút bớt </a:t>
            </a:r>
            <a:r>
              <a:rPr sz="2500" dirty="0">
                <a:latin typeface="Arial"/>
                <a:cs typeface="Arial"/>
              </a:rPr>
              <a:t>số </a:t>
            </a:r>
            <a:r>
              <a:rPr sz="2500" spc="-5" dirty="0">
                <a:latin typeface="Arial"/>
                <a:cs typeface="Arial"/>
              </a:rPr>
              <a:t>lượng </a:t>
            </a:r>
            <a:r>
              <a:rPr sz="2500" dirty="0">
                <a:latin typeface="Arial"/>
                <a:cs typeface="Arial"/>
              </a:rPr>
              <a:t>các </a:t>
            </a:r>
            <a:r>
              <a:rPr sz="2500" spc="-5" dirty="0">
                <a:latin typeface="Arial"/>
                <a:cs typeface="Arial"/>
              </a:rPr>
              <a:t>phép </a:t>
            </a:r>
            <a:r>
              <a:rPr sz="2500" dirty="0">
                <a:latin typeface="Arial"/>
                <a:cs typeface="Arial"/>
              </a:rPr>
              <a:t>kết </a:t>
            </a:r>
            <a:r>
              <a:rPr sz="2500" spc="-5" dirty="0">
                <a:latin typeface="Arial"/>
                <a:cs typeface="Arial"/>
              </a:rPr>
              <a:t>hợp dư</a:t>
            </a:r>
            <a:r>
              <a:rPr sz="2500" spc="-20" dirty="0">
                <a:latin typeface="Arial"/>
                <a:cs typeface="Arial"/>
              </a:rPr>
              <a:t> </a:t>
            </a:r>
            <a:r>
              <a:rPr sz="2500" dirty="0">
                <a:latin typeface="Arial"/>
                <a:cs typeface="Arial"/>
              </a:rPr>
              <a:t>thừa</a:t>
            </a:r>
          </a:p>
          <a:p>
            <a:pPr marL="355600" marR="5080" indent="-342900">
              <a:lnSpc>
                <a:spcPct val="120000"/>
              </a:lnSpc>
              <a:spcBef>
                <a:spcPts val="650"/>
              </a:spcBef>
              <a:buChar char="•"/>
              <a:tabLst>
                <a:tab pos="354965" algn="l"/>
                <a:tab pos="355600" algn="l"/>
                <a:tab pos="1298575" algn="l"/>
                <a:tab pos="1862455" algn="l"/>
                <a:tab pos="2560955" algn="l"/>
                <a:tab pos="3484879" algn="l"/>
                <a:tab pos="4106545" algn="l"/>
                <a:tab pos="4874895" algn="l"/>
                <a:tab pos="5400675" algn="l"/>
                <a:tab pos="6135370" algn="l"/>
                <a:tab pos="6868795" algn="l"/>
                <a:tab pos="7508875" algn="l"/>
              </a:tabLst>
            </a:pPr>
            <a:r>
              <a:rPr sz="2500" dirty="0">
                <a:latin typeface="Arial"/>
                <a:cs typeface="Arial"/>
              </a:rPr>
              <a:t>Kiểm	tra	các	</a:t>
            </a:r>
            <a:r>
              <a:rPr sz="2500" spc="-5" dirty="0">
                <a:latin typeface="Arial"/>
                <a:cs typeface="Arial"/>
              </a:rPr>
              <a:t>phé</a:t>
            </a:r>
            <a:r>
              <a:rPr sz="2500" dirty="0">
                <a:latin typeface="Arial"/>
                <a:cs typeface="Arial"/>
              </a:rPr>
              <a:t>p	kết	</a:t>
            </a:r>
            <a:r>
              <a:rPr sz="2500" spc="-5" dirty="0">
                <a:latin typeface="Arial"/>
                <a:cs typeface="Arial"/>
              </a:rPr>
              <a:t>hợ</a:t>
            </a:r>
            <a:r>
              <a:rPr sz="2500" dirty="0">
                <a:latin typeface="Arial"/>
                <a:cs typeface="Arial"/>
              </a:rPr>
              <a:t>p	</a:t>
            </a:r>
            <a:r>
              <a:rPr sz="2500" spc="5" dirty="0">
                <a:latin typeface="Arial"/>
                <a:cs typeface="Arial"/>
              </a:rPr>
              <a:t>c</a:t>
            </a:r>
            <a:r>
              <a:rPr sz="2500" dirty="0">
                <a:latin typeface="Arial"/>
                <a:cs typeface="Arial"/>
              </a:rPr>
              <a:t>ó	</a:t>
            </a:r>
            <a:r>
              <a:rPr sz="2500" spc="-10" dirty="0">
                <a:latin typeface="Arial"/>
                <a:cs typeface="Arial"/>
              </a:rPr>
              <a:t>ba</a:t>
            </a:r>
            <a:r>
              <a:rPr sz="2500" spc="-5" dirty="0">
                <a:latin typeface="Arial"/>
                <a:cs typeface="Arial"/>
              </a:rPr>
              <a:t>o</a:t>
            </a:r>
            <a:r>
              <a:rPr sz="2500" dirty="0">
                <a:latin typeface="Arial"/>
                <a:cs typeface="Arial"/>
              </a:rPr>
              <a:t>	</a:t>
            </a:r>
            <a:r>
              <a:rPr sz="2500" spc="-15" dirty="0">
                <a:latin typeface="Arial"/>
                <a:cs typeface="Arial"/>
              </a:rPr>
              <a:t>p</a:t>
            </a:r>
            <a:r>
              <a:rPr sz="2500" spc="-5" dirty="0">
                <a:latin typeface="Arial"/>
                <a:cs typeface="Arial"/>
              </a:rPr>
              <a:t>h</a:t>
            </a:r>
            <a:r>
              <a:rPr sz="2500" dirty="0">
                <a:latin typeface="Arial"/>
                <a:cs typeface="Arial"/>
              </a:rPr>
              <a:t>ủ	</a:t>
            </a:r>
            <a:r>
              <a:rPr sz="2500" spc="-5" dirty="0">
                <a:latin typeface="Arial"/>
                <a:cs typeface="Arial"/>
              </a:rPr>
              <a:t>hế</a:t>
            </a:r>
            <a:r>
              <a:rPr sz="2500" dirty="0">
                <a:latin typeface="Arial"/>
                <a:cs typeface="Arial"/>
              </a:rPr>
              <a:t>t	mọi  trường </a:t>
            </a:r>
            <a:r>
              <a:rPr sz="2500" spc="-5" dirty="0">
                <a:latin typeface="Arial"/>
                <a:cs typeface="Arial"/>
              </a:rPr>
              <a:t>hợp hay</a:t>
            </a:r>
            <a:r>
              <a:rPr sz="2500" spc="-20" dirty="0">
                <a:latin typeface="Arial"/>
                <a:cs typeface="Arial"/>
              </a:rPr>
              <a:t> </a:t>
            </a:r>
            <a:r>
              <a:rPr sz="2500" dirty="0">
                <a:latin typeface="Arial"/>
                <a:cs typeface="Arial"/>
              </a:rPr>
              <a:t>không</a:t>
            </a:r>
          </a:p>
          <a:p>
            <a:pPr marL="355600" indent="-342900">
              <a:spcBef>
                <a:spcPts val="1300"/>
              </a:spcBef>
              <a:buChar char="•"/>
              <a:tabLst>
                <a:tab pos="354965" algn="l"/>
                <a:tab pos="355600" algn="l"/>
              </a:tabLst>
            </a:pPr>
            <a:r>
              <a:rPr sz="2500" spc="-5" dirty="0">
                <a:latin typeface="Arial"/>
                <a:cs typeface="Arial"/>
              </a:rPr>
              <a:t>Bổ </a:t>
            </a:r>
            <a:r>
              <a:rPr sz="2500" dirty="0">
                <a:latin typeface="Arial"/>
                <a:cs typeface="Arial"/>
              </a:rPr>
              <a:t>sung kết </a:t>
            </a:r>
            <a:r>
              <a:rPr sz="2500" spc="-5" dirty="0">
                <a:latin typeface="Arial"/>
                <a:cs typeface="Arial"/>
              </a:rPr>
              <a:t>quả </a:t>
            </a:r>
            <a:r>
              <a:rPr sz="2500" dirty="0">
                <a:latin typeface="Arial"/>
                <a:cs typeface="Arial"/>
              </a:rPr>
              <a:t>(effects) vào </a:t>
            </a:r>
            <a:r>
              <a:rPr sz="2500" spc="-5" dirty="0">
                <a:latin typeface="Arial"/>
                <a:cs typeface="Arial"/>
              </a:rPr>
              <a:t>bảng quyết</a:t>
            </a:r>
            <a:r>
              <a:rPr sz="2500" spc="-70" dirty="0">
                <a:latin typeface="Arial"/>
                <a:cs typeface="Arial"/>
              </a:rPr>
              <a:t> </a:t>
            </a:r>
            <a:r>
              <a:rPr sz="2500" spc="-5" dirty="0">
                <a:latin typeface="Arial"/>
                <a:cs typeface="Arial"/>
              </a:rPr>
              <a:t>định</a:t>
            </a:r>
            <a:endParaRPr sz="2500" dirty="0">
              <a:latin typeface="Arial"/>
              <a:cs typeface="Arial"/>
            </a:endParaRPr>
          </a:p>
        </p:txBody>
      </p:sp>
      <p:sp>
        <p:nvSpPr>
          <p:cNvPr id="12" name="object 1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pc="-5" dirty="0"/>
              <a:t>Các </a:t>
            </a:r>
            <a:r>
              <a:rPr dirty="0"/>
              <a:t>bước </a:t>
            </a:r>
            <a:r>
              <a:rPr spc="-5" dirty="0"/>
              <a:t>để </a:t>
            </a:r>
            <a:r>
              <a:rPr dirty="0"/>
              <a:t>tạo ra Bảng </a:t>
            </a:r>
            <a:r>
              <a:rPr spc="-5" dirty="0"/>
              <a:t>quyết</a:t>
            </a:r>
            <a:r>
              <a:rPr spc="-160" dirty="0"/>
              <a:t> </a:t>
            </a:r>
            <a:r>
              <a:rPr spc="-5" dirty="0"/>
              <a:t>định</a:t>
            </a:r>
            <a:endParaRPr/>
          </a:p>
        </p:txBody>
      </p:sp>
      <p:sp>
        <p:nvSpPr>
          <p:cNvPr id="13" name="object 13"/>
          <p:cNvSpPr txBox="1">
            <a:spLocks noGrp="1"/>
          </p:cNvSpPr>
          <p:nvPr>
            <p:ph type="sldNum" sz="quarter" idx="4294967295"/>
          </p:nvPr>
        </p:nvSpPr>
        <p:spPr>
          <a:xfrm>
            <a:off x="0" y="0"/>
            <a:ext cx="0" cy="422275"/>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57BDCC"/>
                </a:solidFill>
              </a:rPr>
              <a:pPr marL="38100">
                <a:lnSpc>
                  <a:spcPts val="1650"/>
                </a:lnSpc>
              </a:pPr>
              <a:t>246</a:t>
            </a:fld>
            <a:endParaRPr sz="140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b="1" dirty="0">
                <a:latin typeface="Arial"/>
                <a:cs typeface="Arial"/>
              </a:rPr>
              <a:t>Ví dụ</a:t>
            </a:r>
            <a:endParaRPr spc="-5" dirty="0"/>
          </a:p>
        </p:txBody>
      </p:sp>
      <p:sp>
        <p:nvSpPr>
          <p:cNvPr id="3" name="object 3"/>
          <p:cNvSpPr txBox="1"/>
          <p:nvPr/>
        </p:nvSpPr>
        <p:spPr>
          <a:xfrm>
            <a:off x="2979310" y="1465977"/>
            <a:ext cx="8056880" cy="4324350"/>
          </a:xfrm>
          <a:prstGeom prst="rect">
            <a:avLst/>
          </a:prstGeom>
        </p:spPr>
        <p:txBody>
          <a:bodyPr vert="horz" wrap="square" lIns="0" tIns="12700" rIns="0" bIns="0" rtlCol="0">
            <a:spAutoFit/>
          </a:bodyPr>
          <a:lstStyle/>
          <a:p>
            <a:pPr marL="355600" marR="55880" indent="-342900" algn="just">
              <a:spcBef>
                <a:spcPts val="100"/>
              </a:spcBef>
              <a:buChar char="•"/>
              <a:tabLst>
                <a:tab pos="355600" algn="l"/>
              </a:tabLst>
            </a:pPr>
            <a:r>
              <a:rPr sz="3000" spc="-5" dirty="0">
                <a:latin typeface="Arial"/>
                <a:cs typeface="Arial"/>
              </a:rPr>
              <a:t>Công </a:t>
            </a:r>
            <a:r>
              <a:rPr sz="3000" dirty="0">
                <a:latin typeface="Arial"/>
                <a:cs typeface="Arial"/>
              </a:rPr>
              <a:t>ty </a:t>
            </a:r>
            <a:r>
              <a:rPr sz="3000" spc="-5" dirty="0">
                <a:latin typeface="Arial"/>
                <a:cs typeface="Arial"/>
              </a:rPr>
              <a:t>Honda trao học bổng </a:t>
            </a:r>
            <a:r>
              <a:rPr sz="3000" dirty="0">
                <a:latin typeface="Arial"/>
                <a:cs typeface="Arial"/>
              </a:rPr>
              <a:t>cho </a:t>
            </a:r>
            <a:r>
              <a:rPr sz="3000" spc="-5" dirty="0">
                <a:latin typeface="Arial"/>
                <a:cs typeface="Arial"/>
              </a:rPr>
              <a:t>những</a:t>
            </a:r>
            <a:r>
              <a:rPr sz="3000" spc="-120" dirty="0">
                <a:latin typeface="Arial"/>
                <a:cs typeface="Arial"/>
              </a:rPr>
              <a:t> </a:t>
            </a:r>
            <a:r>
              <a:rPr sz="3000" spc="-5" dirty="0">
                <a:latin typeface="Arial"/>
                <a:cs typeface="Arial"/>
              </a:rPr>
              <a:t>bạn  sinh </a:t>
            </a:r>
            <a:r>
              <a:rPr sz="3000" dirty="0">
                <a:latin typeface="Arial"/>
                <a:cs typeface="Arial"/>
              </a:rPr>
              <a:t>viên thỏa </a:t>
            </a:r>
            <a:r>
              <a:rPr sz="3000" spc="-5" dirty="0">
                <a:latin typeface="Arial"/>
                <a:cs typeface="Arial"/>
              </a:rPr>
              <a:t>mãn </a:t>
            </a:r>
            <a:r>
              <a:rPr sz="3000" dirty="0">
                <a:latin typeface="Arial"/>
                <a:cs typeface="Arial"/>
              </a:rPr>
              <a:t>ít </a:t>
            </a:r>
            <a:r>
              <a:rPr sz="3000" spc="-5" dirty="0">
                <a:latin typeface="Arial"/>
                <a:cs typeface="Arial"/>
              </a:rPr>
              <a:t>nhất 1 trong 2 điều </a:t>
            </a:r>
            <a:r>
              <a:rPr sz="3000" dirty="0">
                <a:latin typeface="Arial"/>
                <a:cs typeface="Arial"/>
              </a:rPr>
              <a:t>kiện  sau: </a:t>
            </a:r>
            <a:r>
              <a:rPr sz="3000" spc="-5" dirty="0">
                <a:latin typeface="Arial"/>
                <a:cs typeface="Arial"/>
              </a:rPr>
              <a:t>Là </a:t>
            </a:r>
            <a:r>
              <a:rPr sz="3000" dirty="0">
                <a:latin typeface="Arial"/>
                <a:cs typeface="Arial"/>
              </a:rPr>
              <a:t>sinh viên </a:t>
            </a:r>
            <a:r>
              <a:rPr sz="3000" spc="-5" dirty="0">
                <a:latin typeface="Arial"/>
                <a:cs typeface="Arial"/>
              </a:rPr>
              <a:t>giỏi </a:t>
            </a:r>
            <a:r>
              <a:rPr sz="3000" dirty="0">
                <a:latin typeface="Arial"/>
                <a:cs typeface="Arial"/>
              </a:rPr>
              <a:t>, </a:t>
            </a:r>
            <a:r>
              <a:rPr sz="3000" spc="-5" dirty="0">
                <a:latin typeface="Arial"/>
                <a:cs typeface="Arial"/>
              </a:rPr>
              <a:t>là </a:t>
            </a:r>
            <a:r>
              <a:rPr sz="3000" dirty="0">
                <a:latin typeface="Arial"/>
                <a:cs typeface="Arial"/>
              </a:rPr>
              <a:t>cán </a:t>
            </a:r>
            <a:r>
              <a:rPr sz="3000" spc="-5" dirty="0">
                <a:latin typeface="Arial"/>
                <a:cs typeface="Arial"/>
              </a:rPr>
              <a:t>bộ</a:t>
            </a:r>
            <a:r>
              <a:rPr sz="3000" spc="-110" dirty="0">
                <a:latin typeface="Arial"/>
                <a:cs typeface="Arial"/>
              </a:rPr>
              <a:t> </a:t>
            </a:r>
            <a:r>
              <a:rPr sz="3000" spc="-5" dirty="0">
                <a:latin typeface="Arial"/>
                <a:cs typeface="Arial"/>
              </a:rPr>
              <a:t>lớp.</a:t>
            </a:r>
            <a:endParaRPr sz="3000" dirty="0">
              <a:latin typeface="Arial"/>
              <a:cs typeface="Arial"/>
            </a:endParaRPr>
          </a:p>
          <a:p>
            <a:pPr marL="355600" marR="5080" indent="-342900">
              <a:spcBef>
                <a:spcPts val="720"/>
              </a:spcBef>
              <a:buChar char="•"/>
              <a:tabLst>
                <a:tab pos="354965" algn="l"/>
                <a:tab pos="355600" algn="l"/>
              </a:tabLst>
            </a:pPr>
            <a:r>
              <a:rPr sz="3000" spc="-5" dirty="0">
                <a:latin typeface="Arial"/>
                <a:cs typeface="Arial"/>
              </a:rPr>
              <a:t>Nếu </a:t>
            </a:r>
            <a:r>
              <a:rPr sz="3000" dirty="0">
                <a:latin typeface="Arial"/>
                <a:cs typeface="Arial"/>
              </a:rPr>
              <a:t>thỏa </a:t>
            </a:r>
            <a:r>
              <a:rPr sz="3000" spc="-5" dirty="0">
                <a:latin typeface="Arial"/>
                <a:cs typeface="Arial"/>
              </a:rPr>
              <a:t>mãn </a:t>
            </a:r>
            <a:r>
              <a:rPr sz="3000" dirty="0">
                <a:latin typeface="Arial"/>
                <a:cs typeface="Arial"/>
              </a:rPr>
              <a:t>cả </a:t>
            </a:r>
            <a:r>
              <a:rPr sz="3000" spc="-5" dirty="0">
                <a:latin typeface="Arial"/>
                <a:cs typeface="Arial"/>
              </a:rPr>
              <a:t>2 điều </a:t>
            </a:r>
            <a:r>
              <a:rPr sz="3000" dirty="0">
                <a:latin typeface="Arial"/>
                <a:cs typeface="Arial"/>
              </a:rPr>
              <a:t>kiện sẽ </a:t>
            </a:r>
            <a:r>
              <a:rPr sz="3000" spc="-5" dirty="0">
                <a:latin typeface="Arial"/>
                <a:cs typeface="Arial"/>
              </a:rPr>
              <a:t>được học  bổng 600$, nếu </a:t>
            </a:r>
            <a:r>
              <a:rPr sz="3000" dirty="0">
                <a:latin typeface="Arial"/>
                <a:cs typeface="Arial"/>
              </a:rPr>
              <a:t>thỏa </a:t>
            </a:r>
            <a:r>
              <a:rPr sz="3000" spc="-5" dirty="0">
                <a:latin typeface="Arial"/>
                <a:cs typeface="Arial"/>
              </a:rPr>
              <a:t>mãn là </a:t>
            </a:r>
            <a:r>
              <a:rPr sz="3000" dirty="0">
                <a:latin typeface="Arial"/>
                <a:cs typeface="Arial"/>
              </a:rPr>
              <a:t>sinh viên </a:t>
            </a:r>
            <a:r>
              <a:rPr sz="3000" spc="-5" dirty="0">
                <a:latin typeface="Arial"/>
                <a:cs typeface="Arial"/>
              </a:rPr>
              <a:t>giỏi  được học bổng 400$, nếu là </a:t>
            </a:r>
            <a:r>
              <a:rPr sz="3000" dirty="0">
                <a:latin typeface="Arial"/>
                <a:cs typeface="Arial"/>
              </a:rPr>
              <a:t>cán </a:t>
            </a:r>
            <a:r>
              <a:rPr sz="3000" spc="-5" dirty="0">
                <a:latin typeface="Arial"/>
                <a:cs typeface="Arial"/>
              </a:rPr>
              <a:t>bộ lớp được  học bổng là</a:t>
            </a:r>
            <a:r>
              <a:rPr sz="3000" spc="-30" dirty="0">
                <a:latin typeface="Arial"/>
                <a:cs typeface="Arial"/>
              </a:rPr>
              <a:t> </a:t>
            </a:r>
            <a:r>
              <a:rPr sz="3000" spc="-5" dirty="0">
                <a:latin typeface="Arial"/>
                <a:cs typeface="Arial"/>
              </a:rPr>
              <a:t>300$.</a:t>
            </a:r>
            <a:endParaRPr sz="3000" dirty="0">
              <a:latin typeface="Arial"/>
              <a:cs typeface="Arial"/>
            </a:endParaRPr>
          </a:p>
          <a:p>
            <a:pPr marL="355600" marR="61594" indent="-342900">
              <a:spcBef>
                <a:spcPts val="725"/>
              </a:spcBef>
              <a:buChar char="•"/>
              <a:tabLst>
                <a:tab pos="354965" algn="l"/>
                <a:tab pos="355600" algn="l"/>
              </a:tabLst>
            </a:pPr>
            <a:r>
              <a:rPr sz="3000" spc="-5" dirty="0">
                <a:latin typeface="Arial"/>
                <a:cs typeface="Arial"/>
              </a:rPr>
              <a:t>Lập bảng hỗ trợ quyết định để </a:t>
            </a:r>
            <a:r>
              <a:rPr sz="3000" dirty="0">
                <a:latin typeface="Arial"/>
                <a:cs typeface="Arial"/>
              </a:rPr>
              <a:t>thiết kế các</a:t>
            </a:r>
            <a:r>
              <a:rPr sz="3000" spc="-114" dirty="0">
                <a:latin typeface="Arial"/>
                <a:cs typeface="Arial"/>
              </a:rPr>
              <a:t> </a:t>
            </a:r>
            <a:r>
              <a:rPr sz="3000" dirty="0">
                <a:latin typeface="Arial"/>
                <a:cs typeface="Arial"/>
              </a:rPr>
              <a:t>ca  kiểm</a:t>
            </a:r>
            <a:r>
              <a:rPr sz="3000" spc="-5" dirty="0">
                <a:latin typeface="Arial"/>
                <a:cs typeface="Arial"/>
              </a:rPr>
              <a:t> </a:t>
            </a:r>
            <a:r>
              <a:rPr sz="3000" spc="-10" dirty="0">
                <a:latin typeface="Arial"/>
                <a:cs typeface="Arial"/>
              </a:rPr>
              <a:t>thử</a:t>
            </a:r>
            <a:endParaRPr sz="3000" dirty="0">
              <a:latin typeface="Arial"/>
              <a:cs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err="1"/>
              <a:t>Bảng</a:t>
            </a:r>
            <a:r>
              <a:rPr spc="-5" dirty="0"/>
              <a:t> </a:t>
            </a:r>
            <a:r>
              <a:rPr b="1" dirty="0">
                <a:latin typeface="Arial"/>
                <a:cs typeface="Arial"/>
              </a:rPr>
              <a:t>hỗ </a:t>
            </a:r>
            <a:r>
              <a:rPr spc="-5" dirty="0"/>
              <a:t>trợ </a:t>
            </a:r>
            <a:r>
              <a:rPr b="1" dirty="0">
                <a:latin typeface="Arial"/>
                <a:cs typeface="Arial"/>
              </a:rPr>
              <a:t>quyết</a:t>
            </a:r>
            <a:r>
              <a:rPr spc="-55" dirty="0"/>
              <a:t> </a:t>
            </a:r>
            <a:r>
              <a:rPr spc="-5" dirty="0"/>
              <a:t>định</a:t>
            </a:r>
          </a:p>
        </p:txBody>
      </p:sp>
      <p:graphicFrame>
        <p:nvGraphicFramePr>
          <p:cNvPr id="3" name="object 3"/>
          <p:cNvGraphicFramePr>
            <a:graphicFrameLocks noGrp="1"/>
          </p:cNvGraphicFramePr>
          <p:nvPr>
            <p:extLst>
              <p:ext uri="{D42A27DB-BD31-4B8C-83A1-F6EECF244321}">
                <p14:modId xmlns:p14="http://schemas.microsoft.com/office/powerpoint/2010/main" val="1463024226"/>
              </p:ext>
            </p:extLst>
          </p:nvPr>
        </p:nvGraphicFramePr>
        <p:xfrm>
          <a:off x="2774951" y="1482863"/>
          <a:ext cx="8534397" cy="1828800"/>
        </p:xfrm>
        <a:graphic>
          <a:graphicData uri="http://schemas.openxmlformats.org/drawingml/2006/table">
            <a:tbl>
              <a:tblPr firstRow="1" bandRow="1">
                <a:tableStyleId>{2D5ABB26-0587-4C30-8999-92F81FD0307C}</a:tableStyleId>
              </a:tblPr>
              <a:tblGrid>
                <a:gridCol w="1505585">
                  <a:extLst>
                    <a:ext uri="{9D8B030D-6E8A-4147-A177-3AD203B41FA5}">
                      <a16:colId xmlns:a16="http://schemas.microsoft.com/office/drawing/2014/main" val="20000"/>
                    </a:ext>
                  </a:extLst>
                </a:gridCol>
                <a:gridCol w="222821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03629">
                  <a:extLst>
                    <a:ext uri="{9D8B030D-6E8A-4147-A177-3AD203B41FA5}">
                      <a16:colId xmlns:a16="http://schemas.microsoft.com/office/drawing/2014/main" val="20003"/>
                    </a:ext>
                  </a:extLst>
                </a:gridCol>
                <a:gridCol w="1124584">
                  <a:extLst>
                    <a:ext uri="{9D8B030D-6E8A-4147-A177-3AD203B41FA5}">
                      <a16:colId xmlns:a16="http://schemas.microsoft.com/office/drawing/2014/main" val="20004"/>
                    </a:ext>
                  </a:extLst>
                </a:gridCol>
                <a:gridCol w="1429384">
                  <a:extLst>
                    <a:ext uri="{9D8B030D-6E8A-4147-A177-3AD203B41FA5}">
                      <a16:colId xmlns:a16="http://schemas.microsoft.com/office/drawing/2014/main" val="20005"/>
                    </a:ext>
                  </a:extLst>
                </a:gridCol>
              </a:tblGrid>
              <a:tr h="457200">
                <a:tc>
                  <a:txBody>
                    <a:bodyPr/>
                    <a:lstStyle/>
                    <a:p>
                      <a:pPr>
                        <a:lnSpc>
                          <a:spcPct val="100000"/>
                        </a:lnSpc>
                      </a:pPr>
                      <a:endParaRPr sz="21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a:lnSpc>
                          <a:spcPct val="100000"/>
                        </a:lnSpc>
                      </a:pPr>
                      <a:endParaRPr sz="21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8580">
                        <a:lnSpc>
                          <a:spcPct val="100000"/>
                        </a:lnSpc>
                        <a:spcBef>
                          <a:spcPts val="75"/>
                        </a:spcBef>
                      </a:pPr>
                      <a:r>
                        <a:rPr sz="2000" b="1" dirty="0">
                          <a:solidFill>
                            <a:srgbClr val="FFFFFF"/>
                          </a:solidFill>
                          <a:latin typeface="Arial"/>
                          <a:cs typeface="Arial"/>
                        </a:rPr>
                        <a:t>Luật</a:t>
                      </a:r>
                      <a:r>
                        <a:rPr sz="2000" b="1" spc="-30" dirty="0">
                          <a:solidFill>
                            <a:srgbClr val="FFFFFF"/>
                          </a:solidFill>
                          <a:latin typeface="Arial"/>
                          <a:cs typeface="Arial"/>
                        </a:rPr>
                        <a:t> </a:t>
                      </a:r>
                      <a:r>
                        <a:rPr sz="2000" b="1" dirty="0">
                          <a:solidFill>
                            <a:srgbClr val="FFFFFF"/>
                          </a:solidFill>
                          <a:latin typeface="Arial"/>
                          <a:cs typeface="Arial"/>
                        </a:rPr>
                        <a:t>1</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9215">
                        <a:lnSpc>
                          <a:spcPct val="100000"/>
                        </a:lnSpc>
                        <a:spcBef>
                          <a:spcPts val="75"/>
                        </a:spcBef>
                      </a:pPr>
                      <a:r>
                        <a:rPr sz="2000" b="1" dirty="0">
                          <a:solidFill>
                            <a:srgbClr val="FFFFFF"/>
                          </a:solidFill>
                          <a:latin typeface="Arial"/>
                          <a:cs typeface="Arial"/>
                        </a:rPr>
                        <a:t>Luật</a:t>
                      </a:r>
                      <a:r>
                        <a:rPr sz="2000" b="1" spc="-35" dirty="0">
                          <a:solidFill>
                            <a:srgbClr val="FFFFFF"/>
                          </a:solidFill>
                          <a:latin typeface="Arial"/>
                          <a:cs typeface="Arial"/>
                        </a:rPr>
                        <a:t> </a:t>
                      </a:r>
                      <a:r>
                        <a:rPr sz="2000" b="1" dirty="0">
                          <a:solidFill>
                            <a:srgbClr val="FFFFFF"/>
                          </a:solidFill>
                          <a:latin typeface="Arial"/>
                          <a:cs typeface="Arial"/>
                        </a:rPr>
                        <a:t>2</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9215">
                        <a:lnSpc>
                          <a:spcPct val="100000"/>
                        </a:lnSpc>
                        <a:spcBef>
                          <a:spcPts val="75"/>
                        </a:spcBef>
                      </a:pPr>
                      <a:r>
                        <a:rPr sz="2000" b="1" dirty="0">
                          <a:solidFill>
                            <a:srgbClr val="FFFFFF"/>
                          </a:solidFill>
                          <a:latin typeface="Arial"/>
                          <a:cs typeface="Arial"/>
                        </a:rPr>
                        <a:t>Luật</a:t>
                      </a:r>
                      <a:r>
                        <a:rPr sz="2000" b="1" spc="-35" dirty="0">
                          <a:solidFill>
                            <a:srgbClr val="FFFFFF"/>
                          </a:solidFill>
                          <a:latin typeface="Arial"/>
                          <a:cs typeface="Arial"/>
                        </a:rPr>
                        <a:t> </a:t>
                      </a:r>
                      <a:r>
                        <a:rPr sz="2000" b="1" dirty="0">
                          <a:solidFill>
                            <a:srgbClr val="FFFFFF"/>
                          </a:solidFill>
                          <a:latin typeface="Arial"/>
                          <a:cs typeface="Arial"/>
                        </a:rPr>
                        <a:t>3</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9215">
                        <a:lnSpc>
                          <a:spcPct val="100000"/>
                        </a:lnSpc>
                        <a:spcBef>
                          <a:spcPts val="75"/>
                        </a:spcBef>
                      </a:pPr>
                      <a:r>
                        <a:rPr sz="2000" b="1" dirty="0">
                          <a:solidFill>
                            <a:srgbClr val="FFFFFF"/>
                          </a:solidFill>
                          <a:latin typeface="Arial"/>
                          <a:cs typeface="Arial"/>
                        </a:rPr>
                        <a:t>Luật</a:t>
                      </a:r>
                      <a:r>
                        <a:rPr sz="2000" b="1" spc="-20" dirty="0">
                          <a:solidFill>
                            <a:srgbClr val="FFFFFF"/>
                          </a:solidFill>
                          <a:latin typeface="Arial"/>
                          <a:cs typeface="Arial"/>
                        </a:rPr>
                        <a:t> </a:t>
                      </a:r>
                      <a:r>
                        <a:rPr sz="2000" b="1" dirty="0">
                          <a:solidFill>
                            <a:srgbClr val="FFFFFF"/>
                          </a:solidFill>
                          <a:latin typeface="Arial"/>
                          <a:cs typeface="Arial"/>
                        </a:rPr>
                        <a:t>4</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extLst>
                  <a:ext uri="{0D108BD9-81ED-4DB2-BD59-A6C34878D82A}">
                    <a16:rowId xmlns:a16="http://schemas.microsoft.com/office/drawing/2014/main" val="10000"/>
                  </a:ext>
                </a:extLst>
              </a:tr>
              <a:tr h="457200">
                <a:tc>
                  <a:txBody>
                    <a:bodyPr/>
                    <a:lstStyle/>
                    <a:p>
                      <a:pPr marL="67945">
                        <a:lnSpc>
                          <a:spcPct val="100000"/>
                        </a:lnSpc>
                        <a:spcBef>
                          <a:spcPts val="80"/>
                        </a:spcBef>
                      </a:pPr>
                      <a:r>
                        <a:rPr sz="2000" b="1" dirty="0">
                          <a:solidFill>
                            <a:srgbClr val="D2E6F0"/>
                          </a:solidFill>
                          <a:latin typeface="Arial"/>
                          <a:cs typeface="Arial"/>
                        </a:rPr>
                        <a:t>Điều</a:t>
                      </a:r>
                      <a:r>
                        <a:rPr sz="2000" b="1" spc="-35" dirty="0">
                          <a:solidFill>
                            <a:srgbClr val="D2E6F0"/>
                          </a:solidFill>
                          <a:latin typeface="Arial"/>
                          <a:cs typeface="Arial"/>
                        </a:rPr>
                        <a:t> </a:t>
                      </a:r>
                      <a:r>
                        <a:rPr sz="2000" b="1" spc="-5" dirty="0">
                          <a:solidFill>
                            <a:srgbClr val="D2E6F0"/>
                          </a:solidFill>
                          <a:latin typeface="Arial"/>
                          <a:cs typeface="Arial"/>
                        </a:rPr>
                        <a:t>kiện</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80"/>
                        </a:spcBef>
                      </a:pPr>
                      <a:r>
                        <a:rPr sz="2000" b="1" dirty="0">
                          <a:solidFill>
                            <a:srgbClr val="808080"/>
                          </a:solidFill>
                          <a:latin typeface="Arial"/>
                          <a:cs typeface="Arial"/>
                        </a:rPr>
                        <a:t>Là </a:t>
                      </a:r>
                      <a:r>
                        <a:rPr sz="2000" b="1" spc="-155" dirty="0">
                          <a:solidFill>
                            <a:srgbClr val="808080"/>
                          </a:solidFill>
                          <a:latin typeface="Arial"/>
                          <a:cs typeface="Arial"/>
                        </a:rPr>
                        <a:t>cán </a:t>
                      </a:r>
                      <a:r>
                        <a:rPr sz="2000" b="1" dirty="0">
                          <a:solidFill>
                            <a:srgbClr val="808080"/>
                          </a:solidFill>
                          <a:latin typeface="Arial"/>
                          <a:cs typeface="Arial"/>
                        </a:rPr>
                        <a:t>bộ</a:t>
                      </a:r>
                      <a:r>
                        <a:rPr sz="2000" b="1" spc="-130" dirty="0">
                          <a:solidFill>
                            <a:srgbClr val="808080"/>
                          </a:solidFill>
                          <a:latin typeface="Arial"/>
                          <a:cs typeface="Arial"/>
                        </a:rPr>
                        <a:t> </a:t>
                      </a:r>
                      <a:r>
                        <a:rPr sz="2000" b="1" dirty="0">
                          <a:solidFill>
                            <a:srgbClr val="808080"/>
                          </a:solidFill>
                          <a:latin typeface="Arial"/>
                          <a:cs typeface="Arial"/>
                        </a:rPr>
                        <a:t>lớp</a:t>
                      </a:r>
                      <a:endParaRPr sz="2000" dirty="0">
                        <a:latin typeface="Arial"/>
                        <a:cs typeface="Arial"/>
                      </a:endParaRPr>
                    </a:p>
                  </a:txBody>
                  <a:tcPr marL="0" marR="0" marT="1016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marL="68580">
                        <a:lnSpc>
                          <a:spcPct val="100000"/>
                        </a:lnSpc>
                        <a:spcBef>
                          <a:spcPts val="80"/>
                        </a:spcBef>
                      </a:pPr>
                      <a:r>
                        <a:rPr sz="2000" b="1" dirty="0">
                          <a:solidFill>
                            <a:srgbClr val="808080"/>
                          </a:solidFill>
                          <a:latin typeface="Arial"/>
                          <a:cs typeface="Arial"/>
                        </a:rPr>
                        <a:t>Y</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80"/>
                        </a:spcBef>
                      </a:pPr>
                      <a:r>
                        <a:rPr sz="2000" b="1" dirty="0">
                          <a:solidFill>
                            <a:srgbClr val="808080"/>
                          </a:solidFill>
                          <a:latin typeface="Arial"/>
                          <a:cs typeface="Arial"/>
                        </a:rPr>
                        <a:t>Y</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80"/>
                        </a:spcBef>
                      </a:pPr>
                      <a:r>
                        <a:rPr sz="2000" b="1" dirty="0">
                          <a:solidFill>
                            <a:srgbClr val="808080"/>
                          </a:solidFill>
                          <a:latin typeface="Arial"/>
                          <a:cs typeface="Arial"/>
                        </a:rPr>
                        <a:t>N</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80"/>
                        </a:spcBef>
                      </a:pPr>
                      <a:r>
                        <a:rPr sz="2000" b="1" dirty="0">
                          <a:solidFill>
                            <a:srgbClr val="808080"/>
                          </a:solidFill>
                          <a:latin typeface="Arial"/>
                          <a:cs typeface="Arial"/>
                        </a:rPr>
                        <a:t>N</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1"/>
                  </a:ext>
                </a:extLst>
              </a:tr>
              <a:tr h="457200">
                <a:tc>
                  <a:txBody>
                    <a:bodyPr/>
                    <a:lstStyle/>
                    <a:p>
                      <a:pPr>
                        <a:lnSpc>
                          <a:spcPct val="100000"/>
                        </a:lnSpc>
                      </a:pPr>
                      <a:endParaRPr sz="21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80"/>
                        </a:spcBef>
                      </a:pPr>
                      <a:r>
                        <a:rPr sz="2000" b="1" dirty="0">
                          <a:solidFill>
                            <a:srgbClr val="808080"/>
                          </a:solidFill>
                          <a:latin typeface="Arial"/>
                          <a:cs typeface="Arial"/>
                        </a:rPr>
                        <a:t>Là học sinh</a:t>
                      </a:r>
                      <a:r>
                        <a:rPr sz="2000" b="1" spc="-65" dirty="0">
                          <a:solidFill>
                            <a:srgbClr val="808080"/>
                          </a:solidFill>
                          <a:latin typeface="Arial"/>
                          <a:cs typeface="Arial"/>
                        </a:rPr>
                        <a:t> </a:t>
                      </a:r>
                      <a:r>
                        <a:rPr sz="2000" b="1" dirty="0">
                          <a:solidFill>
                            <a:srgbClr val="808080"/>
                          </a:solidFill>
                          <a:latin typeface="Arial"/>
                          <a:cs typeface="Arial"/>
                        </a:rPr>
                        <a:t>giỏi</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8580">
                        <a:lnSpc>
                          <a:spcPct val="100000"/>
                        </a:lnSpc>
                        <a:spcBef>
                          <a:spcPts val="80"/>
                        </a:spcBef>
                      </a:pPr>
                      <a:r>
                        <a:rPr sz="2000" b="1" dirty="0">
                          <a:solidFill>
                            <a:srgbClr val="808080"/>
                          </a:solidFill>
                          <a:latin typeface="Arial"/>
                          <a:cs typeface="Arial"/>
                        </a:rPr>
                        <a:t>Y</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80"/>
                        </a:spcBef>
                      </a:pPr>
                      <a:r>
                        <a:rPr sz="2000" b="1" dirty="0">
                          <a:solidFill>
                            <a:srgbClr val="808080"/>
                          </a:solidFill>
                          <a:latin typeface="Arial"/>
                          <a:cs typeface="Arial"/>
                        </a:rPr>
                        <a:t>N</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80"/>
                        </a:spcBef>
                      </a:pPr>
                      <a:r>
                        <a:rPr sz="2000" b="1" dirty="0">
                          <a:solidFill>
                            <a:srgbClr val="808080"/>
                          </a:solidFill>
                          <a:latin typeface="Arial"/>
                          <a:cs typeface="Arial"/>
                        </a:rPr>
                        <a:t>Y</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80"/>
                        </a:spcBef>
                      </a:pPr>
                      <a:r>
                        <a:rPr sz="2000" b="1" dirty="0">
                          <a:solidFill>
                            <a:srgbClr val="808080"/>
                          </a:solidFill>
                          <a:latin typeface="Arial"/>
                          <a:cs typeface="Arial"/>
                        </a:rPr>
                        <a:t>N</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2"/>
                  </a:ext>
                </a:extLst>
              </a:tr>
              <a:tr h="457200">
                <a:tc>
                  <a:txBody>
                    <a:bodyPr/>
                    <a:lstStyle/>
                    <a:p>
                      <a:pPr marL="67945">
                        <a:lnSpc>
                          <a:spcPct val="100000"/>
                        </a:lnSpc>
                        <a:spcBef>
                          <a:spcPts val="80"/>
                        </a:spcBef>
                      </a:pPr>
                      <a:r>
                        <a:rPr sz="2000" b="1" spc="-125" dirty="0">
                          <a:solidFill>
                            <a:srgbClr val="D2E6F0"/>
                          </a:solidFill>
                          <a:latin typeface="Arial"/>
                          <a:cs typeface="Arial"/>
                        </a:rPr>
                        <a:t>Hành</a:t>
                      </a:r>
                      <a:r>
                        <a:rPr sz="2000" b="1" spc="200" dirty="0">
                          <a:solidFill>
                            <a:srgbClr val="D2E6F0"/>
                          </a:solidFill>
                          <a:latin typeface="Arial"/>
                          <a:cs typeface="Arial"/>
                        </a:rPr>
                        <a:t> </a:t>
                      </a:r>
                      <a:r>
                        <a:rPr sz="2000" b="1" spc="-5" dirty="0">
                          <a:solidFill>
                            <a:srgbClr val="D2E6F0"/>
                          </a:solidFill>
                          <a:latin typeface="Arial"/>
                          <a:cs typeface="Arial"/>
                        </a:rPr>
                        <a:t>động</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80"/>
                        </a:spcBef>
                      </a:pPr>
                      <a:r>
                        <a:rPr sz="2000" b="1" dirty="0">
                          <a:solidFill>
                            <a:srgbClr val="808080"/>
                          </a:solidFill>
                          <a:latin typeface="Arial"/>
                          <a:cs typeface="Arial"/>
                        </a:rPr>
                        <a:t>Học</a:t>
                      </a:r>
                      <a:r>
                        <a:rPr sz="2000" b="1" spc="-25" dirty="0">
                          <a:solidFill>
                            <a:srgbClr val="808080"/>
                          </a:solidFill>
                          <a:latin typeface="Arial"/>
                          <a:cs typeface="Arial"/>
                        </a:rPr>
                        <a:t> </a:t>
                      </a:r>
                      <a:r>
                        <a:rPr sz="2000" b="1" spc="-5" dirty="0">
                          <a:solidFill>
                            <a:srgbClr val="808080"/>
                          </a:solidFill>
                          <a:latin typeface="Arial"/>
                          <a:cs typeface="Arial"/>
                        </a:rPr>
                        <a:t>bổng</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8580">
                        <a:lnSpc>
                          <a:spcPct val="100000"/>
                        </a:lnSpc>
                        <a:spcBef>
                          <a:spcPts val="80"/>
                        </a:spcBef>
                      </a:pPr>
                      <a:r>
                        <a:rPr sz="2000" b="1" dirty="0">
                          <a:solidFill>
                            <a:srgbClr val="808080"/>
                          </a:solidFill>
                          <a:latin typeface="Arial"/>
                          <a:cs typeface="Arial"/>
                        </a:rPr>
                        <a:t>600$</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80"/>
                        </a:spcBef>
                      </a:pPr>
                      <a:r>
                        <a:rPr sz="2000" b="1" dirty="0">
                          <a:solidFill>
                            <a:srgbClr val="808080"/>
                          </a:solidFill>
                          <a:latin typeface="Arial"/>
                          <a:cs typeface="Arial"/>
                        </a:rPr>
                        <a:t>300$</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80"/>
                        </a:spcBef>
                      </a:pPr>
                      <a:r>
                        <a:rPr sz="2000" b="1" dirty="0">
                          <a:solidFill>
                            <a:srgbClr val="808080"/>
                          </a:solidFill>
                          <a:latin typeface="Arial"/>
                          <a:cs typeface="Arial"/>
                        </a:rPr>
                        <a:t>400$</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80"/>
                        </a:spcBef>
                      </a:pPr>
                      <a:r>
                        <a:rPr sz="2000" b="1" dirty="0">
                          <a:solidFill>
                            <a:srgbClr val="808080"/>
                          </a:solidFill>
                          <a:latin typeface="Arial"/>
                          <a:cs typeface="Arial"/>
                        </a:rPr>
                        <a:t>0$</a:t>
                      </a:r>
                      <a:endParaRPr sz="2000" dirty="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3"/>
                  </a:ext>
                </a:extLst>
              </a:tr>
            </a:tbl>
          </a:graphicData>
        </a:graphic>
      </p:graphicFrame>
      <p:sp>
        <p:nvSpPr>
          <p:cNvPr id="4" name="object 4"/>
          <p:cNvSpPr txBox="1"/>
          <p:nvPr/>
        </p:nvSpPr>
        <p:spPr>
          <a:xfrm>
            <a:off x="3258719" y="3649102"/>
            <a:ext cx="2245995" cy="391160"/>
          </a:xfrm>
          <a:prstGeom prst="rect">
            <a:avLst/>
          </a:prstGeom>
        </p:spPr>
        <p:txBody>
          <a:bodyPr vert="horz" wrap="square" lIns="0" tIns="12700" rIns="0" bIns="0" rtlCol="0">
            <a:spAutoFit/>
          </a:bodyPr>
          <a:lstStyle/>
          <a:p>
            <a:pPr marL="12700">
              <a:spcBef>
                <a:spcPts val="100"/>
              </a:spcBef>
            </a:pPr>
            <a:r>
              <a:rPr sz="2400" spc="-5" dirty="0">
                <a:solidFill>
                  <a:srgbClr val="333333"/>
                </a:solidFill>
                <a:latin typeface="Arial"/>
                <a:cs typeface="Arial"/>
              </a:rPr>
              <a:t>Các ca </a:t>
            </a:r>
            <a:r>
              <a:rPr sz="2400" spc="-5" dirty="0" err="1">
                <a:solidFill>
                  <a:srgbClr val="333333"/>
                </a:solidFill>
                <a:latin typeface="Arial"/>
                <a:cs typeface="Arial"/>
              </a:rPr>
              <a:t>kiểm</a:t>
            </a:r>
            <a:r>
              <a:rPr sz="2400" spc="-60" dirty="0">
                <a:solidFill>
                  <a:srgbClr val="333333"/>
                </a:solidFill>
                <a:latin typeface="Arial"/>
                <a:cs typeface="Arial"/>
              </a:rPr>
              <a:t> </a:t>
            </a:r>
            <a:r>
              <a:rPr sz="2400" dirty="0" err="1">
                <a:solidFill>
                  <a:srgbClr val="333333"/>
                </a:solidFill>
                <a:latin typeface="Arial"/>
                <a:cs typeface="Arial"/>
              </a:rPr>
              <a:t>th</a:t>
            </a:r>
            <a:r>
              <a:rPr lang="en-US" sz="2400" dirty="0" err="1">
                <a:solidFill>
                  <a:srgbClr val="333333"/>
                </a:solidFill>
                <a:latin typeface="Arial"/>
                <a:cs typeface="Arial"/>
              </a:rPr>
              <a:t>ử</a:t>
            </a:r>
            <a:endParaRPr sz="2400" dirty="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1620849383"/>
              </p:ext>
            </p:extLst>
          </p:nvPr>
        </p:nvGraphicFramePr>
        <p:xfrm>
          <a:off x="2928785" y="4290579"/>
          <a:ext cx="7628890" cy="1752609"/>
        </p:xfrm>
        <a:graphic>
          <a:graphicData uri="http://schemas.openxmlformats.org/drawingml/2006/table">
            <a:tbl>
              <a:tblPr firstRow="1" bandRow="1">
                <a:tableStyleId>{2D5ABB26-0587-4C30-8999-92F81FD0307C}</a:tableStyleId>
              </a:tblPr>
              <a:tblGrid>
                <a:gridCol w="77089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350519">
                <a:tc>
                  <a:txBody>
                    <a:bodyPr/>
                    <a:lstStyle/>
                    <a:p>
                      <a:pPr marL="68580">
                        <a:lnSpc>
                          <a:spcPct val="100000"/>
                        </a:lnSpc>
                        <a:spcBef>
                          <a:spcPts val="80"/>
                        </a:spcBef>
                      </a:pPr>
                      <a:r>
                        <a:rPr sz="2000" b="1" dirty="0">
                          <a:solidFill>
                            <a:srgbClr val="FFFFFF"/>
                          </a:solidFill>
                          <a:latin typeface="Arial"/>
                          <a:cs typeface="Arial"/>
                        </a:rPr>
                        <a:t>Ca</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8580">
                        <a:lnSpc>
                          <a:spcPct val="100000"/>
                        </a:lnSpc>
                        <a:spcBef>
                          <a:spcPts val="80"/>
                        </a:spcBef>
                      </a:pPr>
                      <a:r>
                        <a:rPr sz="2000" b="1" dirty="0">
                          <a:solidFill>
                            <a:srgbClr val="FFFFFF"/>
                          </a:solidFill>
                          <a:latin typeface="Arial"/>
                          <a:cs typeface="Arial"/>
                        </a:rPr>
                        <a:t>Đầu</a:t>
                      </a:r>
                      <a:r>
                        <a:rPr sz="2000" b="1" spc="-25" dirty="0">
                          <a:solidFill>
                            <a:srgbClr val="FFFFFF"/>
                          </a:solidFill>
                          <a:latin typeface="Arial"/>
                          <a:cs typeface="Arial"/>
                        </a:rPr>
                        <a:t> </a:t>
                      </a:r>
                      <a:r>
                        <a:rPr sz="2000" b="1" spc="-10" dirty="0">
                          <a:solidFill>
                            <a:srgbClr val="FFFFFF"/>
                          </a:solidFill>
                          <a:latin typeface="Arial"/>
                          <a:cs typeface="Arial"/>
                        </a:rPr>
                        <a:t>vào</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9215">
                        <a:lnSpc>
                          <a:spcPct val="100000"/>
                        </a:lnSpc>
                        <a:spcBef>
                          <a:spcPts val="80"/>
                        </a:spcBef>
                      </a:pPr>
                      <a:r>
                        <a:rPr sz="2000" b="1" dirty="0">
                          <a:solidFill>
                            <a:srgbClr val="FFFFFF"/>
                          </a:solidFill>
                          <a:latin typeface="Arial"/>
                          <a:cs typeface="Arial"/>
                        </a:rPr>
                        <a:t>Đầu ra mong</a:t>
                      </a:r>
                      <a:r>
                        <a:rPr sz="2000" b="1" spc="50" dirty="0">
                          <a:solidFill>
                            <a:srgbClr val="FFFFFF"/>
                          </a:solidFill>
                          <a:latin typeface="Arial"/>
                          <a:cs typeface="Arial"/>
                        </a:rPr>
                        <a:t> </a:t>
                      </a:r>
                      <a:r>
                        <a:rPr sz="2000" b="1" spc="-75" dirty="0">
                          <a:solidFill>
                            <a:srgbClr val="FFFFFF"/>
                          </a:solidFill>
                          <a:latin typeface="Arial"/>
                          <a:cs typeface="Arial"/>
                        </a:rPr>
                        <a:t>đợi</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extLst>
                  <a:ext uri="{0D108BD9-81ED-4DB2-BD59-A6C34878D82A}">
                    <a16:rowId xmlns:a16="http://schemas.microsoft.com/office/drawing/2014/main" val="10000"/>
                  </a:ext>
                </a:extLst>
              </a:tr>
              <a:tr h="350519">
                <a:tc>
                  <a:txBody>
                    <a:bodyPr/>
                    <a:lstStyle/>
                    <a:p>
                      <a:pPr marL="68580">
                        <a:lnSpc>
                          <a:spcPct val="100000"/>
                        </a:lnSpc>
                        <a:spcBef>
                          <a:spcPts val="85"/>
                        </a:spcBef>
                      </a:pPr>
                      <a:r>
                        <a:rPr sz="2000" b="1" dirty="0">
                          <a:solidFill>
                            <a:srgbClr val="FFFFFF"/>
                          </a:solidFill>
                          <a:latin typeface="Arial"/>
                          <a:cs typeface="Arial"/>
                        </a:rPr>
                        <a:t>1</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85"/>
                        </a:spcBef>
                      </a:pPr>
                      <a:r>
                        <a:rPr sz="2000" b="1" dirty="0">
                          <a:solidFill>
                            <a:srgbClr val="808080"/>
                          </a:solidFill>
                          <a:latin typeface="Arial"/>
                          <a:cs typeface="Arial"/>
                        </a:rPr>
                        <a:t>Là </a:t>
                      </a:r>
                      <a:r>
                        <a:rPr sz="2000" b="1" spc="-5" dirty="0">
                          <a:solidFill>
                            <a:srgbClr val="808080"/>
                          </a:solidFill>
                          <a:latin typeface="Arial"/>
                          <a:cs typeface="Arial"/>
                        </a:rPr>
                        <a:t>cán </a:t>
                      </a:r>
                      <a:r>
                        <a:rPr sz="2000" b="1" dirty="0">
                          <a:solidFill>
                            <a:srgbClr val="808080"/>
                          </a:solidFill>
                          <a:latin typeface="Arial"/>
                          <a:cs typeface="Arial"/>
                        </a:rPr>
                        <a:t>bộ </a:t>
                      </a:r>
                      <a:r>
                        <a:rPr sz="2000" b="1" spc="-5" dirty="0">
                          <a:solidFill>
                            <a:srgbClr val="808080"/>
                          </a:solidFill>
                          <a:latin typeface="Arial"/>
                          <a:cs typeface="Arial"/>
                        </a:rPr>
                        <a:t>lớp, </a:t>
                      </a:r>
                      <a:r>
                        <a:rPr sz="2000" b="1" dirty="0">
                          <a:solidFill>
                            <a:srgbClr val="808080"/>
                          </a:solidFill>
                          <a:latin typeface="Arial"/>
                          <a:cs typeface="Arial"/>
                        </a:rPr>
                        <a:t>là </a:t>
                      </a:r>
                      <a:r>
                        <a:rPr sz="2000" b="1" spc="-5" dirty="0">
                          <a:solidFill>
                            <a:srgbClr val="808080"/>
                          </a:solidFill>
                          <a:latin typeface="Arial"/>
                          <a:cs typeface="Arial"/>
                        </a:rPr>
                        <a:t>sv</a:t>
                      </a:r>
                      <a:r>
                        <a:rPr sz="2000" b="1" spc="-65" dirty="0">
                          <a:solidFill>
                            <a:srgbClr val="808080"/>
                          </a:solidFill>
                          <a:latin typeface="Arial"/>
                          <a:cs typeface="Arial"/>
                        </a:rPr>
                        <a:t> </a:t>
                      </a:r>
                      <a:r>
                        <a:rPr sz="2000" b="1" dirty="0">
                          <a:solidFill>
                            <a:srgbClr val="808080"/>
                          </a:solidFill>
                          <a:latin typeface="Arial"/>
                          <a:cs typeface="Arial"/>
                        </a:rPr>
                        <a:t>giỏi</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marL="2540" algn="ctr">
                        <a:lnSpc>
                          <a:spcPct val="100000"/>
                        </a:lnSpc>
                        <a:spcBef>
                          <a:spcPts val="85"/>
                        </a:spcBef>
                      </a:pPr>
                      <a:r>
                        <a:rPr sz="2000" b="1" dirty="0">
                          <a:solidFill>
                            <a:srgbClr val="808080"/>
                          </a:solidFill>
                          <a:latin typeface="Arial"/>
                          <a:cs typeface="Arial"/>
                        </a:rPr>
                        <a:t>600$</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1"/>
                  </a:ext>
                </a:extLst>
              </a:tr>
              <a:tr h="350519">
                <a:tc>
                  <a:txBody>
                    <a:bodyPr/>
                    <a:lstStyle/>
                    <a:p>
                      <a:pPr marL="68580">
                        <a:lnSpc>
                          <a:spcPct val="100000"/>
                        </a:lnSpc>
                        <a:spcBef>
                          <a:spcPts val="85"/>
                        </a:spcBef>
                      </a:pPr>
                      <a:r>
                        <a:rPr sz="2000" b="1" dirty="0">
                          <a:solidFill>
                            <a:srgbClr val="FFFFFF"/>
                          </a:solidFill>
                          <a:latin typeface="Arial"/>
                          <a:cs typeface="Arial"/>
                        </a:rPr>
                        <a:t>2</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85"/>
                        </a:spcBef>
                      </a:pPr>
                      <a:r>
                        <a:rPr sz="2000" b="1" dirty="0">
                          <a:solidFill>
                            <a:srgbClr val="808080"/>
                          </a:solidFill>
                          <a:latin typeface="Arial"/>
                          <a:cs typeface="Arial"/>
                        </a:rPr>
                        <a:t>Là </a:t>
                      </a:r>
                      <a:r>
                        <a:rPr sz="2000" b="1" spc="-5" dirty="0">
                          <a:solidFill>
                            <a:srgbClr val="808080"/>
                          </a:solidFill>
                          <a:latin typeface="Arial"/>
                          <a:cs typeface="Arial"/>
                        </a:rPr>
                        <a:t>cán </a:t>
                      </a:r>
                      <a:r>
                        <a:rPr sz="2000" b="1" dirty="0">
                          <a:solidFill>
                            <a:srgbClr val="808080"/>
                          </a:solidFill>
                          <a:latin typeface="Arial"/>
                          <a:cs typeface="Arial"/>
                        </a:rPr>
                        <a:t>bộ </a:t>
                      </a:r>
                      <a:r>
                        <a:rPr sz="2000" b="1" spc="-5" dirty="0">
                          <a:solidFill>
                            <a:srgbClr val="808080"/>
                          </a:solidFill>
                          <a:latin typeface="Arial"/>
                          <a:cs typeface="Arial"/>
                        </a:rPr>
                        <a:t>lớp, ko </a:t>
                      </a:r>
                      <a:r>
                        <a:rPr sz="2000" b="1" dirty="0">
                          <a:solidFill>
                            <a:srgbClr val="808080"/>
                          </a:solidFill>
                          <a:latin typeface="Arial"/>
                          <a:cs typeface="Arial"/>
                        </a:rPr>
                        <a:t>fai là </a:t>
                      </a:r>
                      <a:r>
                        <a:rPr sz="2000" b="1" spc="-5" dirty="0">
                          <a:solidFill>
                            <a:srgbClr val="808080"/>
                          </a:solidFill>
                          <a:latin typeface="Arial"/>
                          <a:cs typeface="Arial"/>
                        </a:rPr>
                        <a:t>sv</a:t>
                      </a:r>
                      <a:r>
                        <a:rPr sz="2000" b="1" spc="-95" dirty="0">
                          <a:solidFill>
                            <a:srgbClr val="808080"/>
                          </a:solidFill>
                          <a:latin typeface="Arial"/>
                          <a:cs typeface="Arial"/>
                        </a:rPr>
                        <a:t> </a:t>
                      </a:r>
                      <a:r>
                        <a:rPr sz="2000" b="1" dirty="0">
                          <a:solidFill>
                            <a:srgbClr val="808080"/>
                          </a:solidFill>
                          <a:latin typeface="Arial"/>
                          <a:cs typeface="Arial"/>
                        </a:rPr>
                        <a:t>giỏi</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2540" algn="ctr">
                        <a:lnSpc>
                          <a:spcPct val="100000"/>
                        </a:lnSpc>
                        <a:spcBef>
                          <a:spcPts val="85"/>
                        </a:spcBef>
                      </a:pPr>
                      <a:r>
                        <a:rPr sz="2000" b="1" dirty="0">
                          <a:solidFill>
                            <a:srgbClr val="808080"/>
                          </a:solidFill>
                          <a:latin typeface="Arial"/>
                          <a:cs typeface="Arial"/>
                        </a:rPr>
                        <a:t>300$</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2"/>
                  </a:ext>
                </a:extLst>
              </a:tr>
              <a:tr h="350532">
                <a:tc>
                  <a:txBody>
                    <a:bodyPr/>
                    <a:lstStyle/>
                    <a:p>
                      <a:pPr marL="68580">
                        <a:lnSpc>
                          <a:spcPct val="100000"/>
                        </a:lnSpc>
                        <a:spcBef>
                          <a:spcPts val="85"/>
                        </a:spcBef>
                      </a:pPr>
                      <a:r>
                        <a:rPr sz="2000" b="1" dirty="0">
                          <a:solidFill>
                            <a:srgbClr val="FFFFFF"/>
                          </a:solidFill>
                          <a:latin typeface="Arial"/>
                          <a:cs typeface="Arial"/>
                        </a:rPr>
                        <a:t>3</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85"/>
                        </a:spcBef>
                      </a:pPr>
                      <a:r>
                        <a:rPr sz="2000" b="1" dirty="0">
                          <a:solidFill>
                            <a:srgbClr val="808080"/>
                          </a:solidFill>
                          <a:latin typeface="Arial"/>
                          <a:cs typeface="Arial"/>
                        </a:rPr>
                        <a:t>Ko phải </a:t>
                      </a:r>
                      <a:r>
                        <a:rPr sz="2000" b="1" spc="-5" dirty="0">
                          <a:solidFill>
                            <a:srgbClr val="808080"/>
                          </a:solidFill>
                          <a:latin typeface="Arial"/>
                          <a:cs typeface="Arial"/>
                        </a:rPr>
                        <a:t>cán </a:t>
                      </a:r>
                      <a:r>
                        <a:rPr sz="2000" b="1" dirty="0">
                          <a:solidFill>
                            <a:srgbClr val="808080"/>
                          </a:solidFill>
                          <a:latin typeface="Arial"/>
                          <a:cs typeface="Arial"/>
                        </a:rPr>
                        <a:t>bộ lớp, là sv</a:t>
                      </a:r>
                      <a:r>
                        <a:rPr sz="2000" b="1" spc="-114" dirty="0">
                          <a:solidFill>
                            <a:srgbClr val="808080"/>
                          </a:solidFill>
                          <a:latin typeface="Arial"/>
                          <a:cs typeface="Arial"/>
                        </a:rPr>
                        <a:t> </a:t>
                      </a:r>
                      <a:r>
                        <a:rPr sz="2000" b="1" dirty="0">
                          <a:solidFill>
                            <a:srgbClr val="808080"/>
                          </a:solidFill>
                          <a:latin typeface="Arial"/>
                          <a:cs typeface="Arial"/>
                        </a:rPr>
                        <a:t>giỏi</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2540" algn="ctr">
                        <a:lnSpc>
                          <a:spcPct val="100000"/>
                        </a:lnSpc>
                        <a:spcBef>
                          <a:spcPts val="85"/>
                        </a:spcBef>
                      </a:pPr>
                      <a:r>
                        <a:rPr sz="2000" b="1" dirty="0">
                          <a:solidFill>
                            <a:srgbClr val="808080"/>
                          </a:solidFill>
                          <a:latin typeface="Arial"/>
                          <a:cs typeface="Arial"/>
                        </a:rPr>
                        <a:t>400$</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3"/>
                  </a:ext>
                </a:extLst>
              </a:tr>
              <a:tr h="350520">
                <a:tc>
                  <a:txBody>
                    <a:bodyPr/>
                    <a:lstStyle/>
                    <a:p>
                      <a:pPr marL="68580">
                        <a:lnSpc>
                          <a:spcPct val="100000"/>
                        </a:lnSpc>
                        <a:spcBef>
                          <a:spcPts val="85"/>
                        </a:spcBef>
                      </a:pPr>
                      <a:r>
                        <a:rPr sz="2000" b="1" dirty="0">
                          <a:solidFill>
                            <a:srgbClr val="FFFFFF"/>
                          </a:solidFill>
                          <a:latin typeface="Arial"/>
                          <a:cs typeface="Arial"/>
                        </a:rPr>
                        <a:t>4</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85"/>
                        </a:spcBef>
                      </a:pPr>
                      <a:r>
                        <a:rPr sz="2000" b="1" dirty="0">
                          <a:solidFill>
                            <a:srgbClr val="808080"/>
                          </a:solidFill>
                          <a:latin typeface="Arial"/>
                          <a:cs typeface="Arial"/>
                        </a:rPr>
                        <a:t>Ko phải </a:t>
                      </a:r>
                      <a:r>
                        <a:rPr sz="2000" b="1" spc="-5" dirty="0">
                          <a:solidFill>
                            <a:srgbClr val="808080"/>
                          </a:solidFill>
                          <a:latin typeface="Arial"/>
                          <a:cs typeface="Arial"/>
                        </a:rPr>
                        <a:t>cán </a:t>
                      </a:r>
                      <a:r>
                        <a:rPr sz="2000" b="1" dirty="0">
                          <a:solidFill>
                            <a:srgbClr val="808080"/>
                          </a:solidFill>
                          <a:latin typeface="Arial"/>
                          <a:cs typeface="Arial"/>
                        </a:rPr>
                        <a:t>bộ lớp, </a:t>
                      </a:r>
                      <a:r>
                        <a:rPr sz="2000" b="1" spc="-5" dirty="0">
                          <a:solidFill>
                            <a:srgbClr val="808080"/>
                          </a:solidFill>
                          <a:latin typeface="Arial"/>
                          <a:cs typeface="Arial"/>
                        </a:rPr>
                        <a:t>ko </a:t>
                      </a:r>
                      <a:r>
                        <a:rPr sz="2000" b="1" dirty="0">
                          <a:solidFill>
                            <a:srgbClr val="808080"/>
                          </a:solidFill>
                          <a:latin typeface="Arial"/>
                          <a:cs typeface="Arial"/>
                        </a:rPr>
                        <a:t>phải </a:t>
                      </a:r>
                      <a:r>
                        <a:rPr sz="2000" b="1" spc="-5" dirty="0">
                          <a:solidFill>
                            <a:srgbClr val="808080"/>
                          </a:solidFill>
                          <a:latin typeface="Arial"/>
                          <a:cs typeface="Arial"/>
                        </a:rPr>
                        <a:t>sv</a:t>
                      </a:r>
                      <a:r>
                        <a:rPr sz="2000" b="1" spc="-110" dirty="0">
                          <a:solidFill>
                            <a:srgbClr val="808080"/>
                          </a:solidFill>
                          <a:latin typeface="Arial"/>
                          <a:cs typeface="Arial"/>
                        </a:rPr>
                        <a:t> </a:t>
                      </a:r>
                      <a:r>
                        <a:rPr sz="2000" b="1" dirty="0">
                          <a:solidFill>
                            <a:srgbClr val="808080"/>
                          </a:solidFill>
                          <a:latin typeface="Arial"/>
                          <a:cs typeface="Arial"/>
                        </a:rPr>
                        <a:t>giỏi</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2540" algn="ctr">
                        <a:lnSpc>
                          <a:spcPct val="100000"/>
                        </a:lnSpc>
                        <a:spcBef>
                          <a:spcPts val="85"/>
                        </a:spcBef>
                      </a:pPr>
                      <a:r>
                        <a:rPr sz="2000" b="1" dirty="0">
                          <a:solidFill>
                            <a:srgbClr val="808080"/>
                          </a:solidFill>
                          <a:latin typeface="Arial"/>
                          <a:cs typeface="Arial"/>
                        </a:rPr>
                        <a:t>0$</a:t>
                      </a:r>
                      <a:endParaRPr sz="20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lang="en-US" spc="-5" dirty="0" err="1"/>
              <a:t>Ví</a:t>
            </a:r>
            <a:r>
              <a:rPr lang="en-US" spc="-5" dirty="0"/>
              <a:t> </a:t>
            </a:r>
            <a:r>
              <a:rPr lang="en-US" spc="-5" dirty="0" err="1"/>
              <a:t>dụ</a:t>
            </a:r>
            <a:endParaRPr spc="-5" dirty="0"/>
          </a:p>
        </p:txBody>
      </p:sp>
      <p:sp>
        <p:nvSpPr>
          <p:cNvPr id="3" name="object 3"/>
          <p:cNvSpPr txBox="1"/>
          <p:nvPr/>
        </p:nvSpPr>
        <p:spPr>
          <a:xfrm>
            <a:off x="2850101" y="1374603"/>
            <a:ext cx="7968615" cy="4269740"/>
          </a:xfrm>
          <a:prstGeom prst="rect">
            <a:avLst/>
          </a:prstGeom>
        </p:spPr>
        <p:txBody>
          <a:bodyPr vert="horz" wrap="square" lIns="0" tIns="12700" rIns="0" bIns="0" rtlCol="0">
            <a:spAutoFit/>
          </a:bodyPr>
          <a:lstStyle/>
          <a:p>
            <a:pPr marL="355600" marR="252729" indent="-342900">
              <a:spcBef>
                <a:spcPts val="100"/>
              </a:spcBef>
              <a:buChar char="•"/>
              <a:tabLst>
                <a:tab pos="354965" algn="l"/>
                <a:tab pos="355600" algn="l"/>
              </a:tabLst>
            </a:pPr>
            <a:r>
              <a:rPr sz="2400" spc="-5" dirty="0">
                <a:latin typeface="Arial"/>
                <a:cs typeface="Arial"/>
              </a:rPr>
              <a:t>Chương </a:t>
            </a:r>
            <a:r>
              <a:rPr sz="2400" dirty="0">
                <a:latin typeface="Arial"/>
                <a:cs typeface="Arial"/>
              </a:rPr>
              <a:t>trình </a:t>
            </a:r>
            <a:r>
              <a:rPr sz="2400" spc="-5" dirty="0">
                <a:latin typeface="Arial"/>
                <a:cs typeface="Arial"/>
              </a:rPr>
              <a:t>quản lý </a:t>
            </a:r>
            <a:r>
              <a:rPr sz="2400" dirty="0">
                <a:latin typeface="Arial"/>
                <a:cs typeface="Arial"/>
              </a:rPr>
              <a:t>tiền vé và số </a:t>
            </a:r>
            <a:r>
              <a:rPr sz="2400" spc="-5" dirty="0">
                <a:latin typeface="Arial"/>
                <a:cs typeface="Arial"/>
              </a:rPr>
              <a:t>lượng </a:t>
            </a:r>
            <a:r>
              <a:rPr sz="2400" dirty="0">
                <a:latin typeface="Arial"/>
                <a:cs typeface="Arial"/>
              </a:rPr>
              <a:t>mũ </a:t>
            </a:r>
            <a:r>
              <a:rPr sz="2400" spc="-5" dirty="0">
                <a:latin typeface="Arial"/>
                <a:cs typeface="Arial"/>
              </a:rPr>
              <a:t>phát cho  </a:t>
            </a:r>
            <a:r>
              <a:rPr sz="2400" dirty="0">
                <a:latin typeface="Arial"/>
                <a:cs typeface="Arial"/>
              </a:rPr>
              <a:t>khách </a:t>
            </a:r>
            <a:r>
              <a:rPr sz="2400" spc="-5" dirty="0">
                <a:latin typeface="Arial"/>
                <a:cs typeface="Arial"/>
              </a:rPr>
              <a:t>hàng </a:t>
            </a:r>
            <a:r>
              <a:rPr sz="2400" dirty="0">
                <a:latin typeface="Arial"/>
                <a:cs typeface="Arial"/>
              </a:rPr>
              <a:t>vào thăm </a:t>
            </a:r>
            <a:r>
              <a:rPr sz="2400" spc="-5" dirty="0">
                <a:latin typeface="Arial"/>
                <a:cs typeface="Arial"/>
              </a:rPr>
              <a:t>quan bảo tàng được </a:t>
            </a:r>
            <a:r>
              <a:rPr sz="2400" dirty="0">
                <a:latin typeface="Arial"/>
                <a:cs typeface="Arial"/>
              </a:rPr>
              <a:t>mô tả </a:t>
            </a:r>
            <a:r>
              <a:rPr sz="2400" spc="-5" dirty="0">
                <a:latin typeface="Arial"/>
                <a:cs typeface="Arial"/>
              </a:rPr>
              <a:t>như  sau:</a:t>
            </a:r>
            <a:endParaRPr sz="2400" dirty="0">
              <a:latin typeface="Arial"/>
              <a:cs typeface="Arial"/>
            </a:endParaRPr>
          </a:p>
          <a:p>
            <a:pPr marL="355600" marR="5080" indent="-342900">
              <a:spcBef>
                <a:spcPts val="575"/>
              </a:spcBef>
              <a:buChar char="•"/>
              <a:tabLst>
                <a:tab pos="354965" algn="l"/>
                <a:tab pos="355600" algn="l"/>
              </a:tabLst>
            </a:pPr>
            <a:r>
              <a:rPr sz="2400" dirty="0">
                <a:latin typeface="Arial"/>
                <a:cs typeface="Arial"/>
              </a:rPr>
              <a:t>Vé </a:t>
            </a:r>
            <a:r>
              <a:rPr sz="2400" spc="-5" dirty="0">
                <a:latin typeface="Arial"/>
                <a:cs typeface="Arial"/>
              </a:rPr>
              <a:t>bán </a:t>
            </a:r>
            <a:r>
              <a:rPr sz="2400" dirty="0">
                <a:latin typeface="Arial"/>
                <a:cs typeface="Arial"/>
              </a:rPr>
              <a:t>có các </a:t>
            </a:r>
            <a:r>
              <a:rPr sz="2400" spc="-5" dirty="0">
                <a:latin typeface="Arial"/>
                <a:cs typeface="Arial"/>
              </a:rPr>
              <a:t>mức sau: đối </a:t>
            </a:r>
            <a:r>
              <a:rPr sz="2400" dirty="0">
                <a:latin typeface="Arial"/>
                <a:cs typeface="Arial"/>
              </a:rPr>
              <a:t>với trẻ </a:t>
            </a:r>
            <a:r>
              <a:rPr sz="2400" spc="-5" dirty="0">
                <a:latin typeface="Arial"/>
                <a:cs typeface="Arial"/>
              </a:rPr>
              <a:t>em dưới 5 </a:t>
            </a:r>
            <a:r>
              <a:rPr sz="2400" dirty="0">
                <a:latin typeface="Arial"/>
                <a:cs typeface="Arial"/>
              </a:rPr>
              <a:t>tuổi </a:t>
            </a:r>
            <a:r>
              <a:rPr sz="2400" spc="-5" dirty="0">
                <a:latin typeface="Arial"/>
                <a:cs typeface="Arial"/>
              </a:rPr>
              <a:t>được  </a:t>
            </a:r>
            <a:r>
              <a:rPr sz="2400" dirty="0">
                <a:latin typeface="Arial"/>
                <a:cs typeface="Arial"/>
              </a:rPr>
              <a:t>miễn </a:t>
            </a:r>
            <a:r>
              <a:rPr sz="2400" spc="-5" dirty="0">
                <a:latin typeface="Arial"/>
                <a:cs typeface="Arial"/>
              </a:rPr>
              <a:t>phí, đối </a:t>
            </a:r>
            <a:r>
              <a:rPr sz="2400" dirty="0">
                <a:latin typeface="Arial"/>
                <a:cs typeface="Arial"/>
              </a:rPr>
              <a:t>tượng từ </a:t>
            </a:r>
            <a:r>
              <a:rPr sz="2400" spc="-5" dirty="0">
                <a:latin typeface="Arial"/>
                <a:cs typeface="Arial"/>
              </a:rPr>
              <a:t>5 </a:t>
            </a:r>
            <a:r>
              <a:rPr sz="2400" dirty="0">
                <a:latin typeface="Arial"/>
                <a:cs typeface="Arial"/>
              </a:rPr>
              <a:t>tuổi tới </a:t>
            </a:r>
            <a:r>
              <a:rPr sz="2400" spc="-5" dirty="0">
                <a:latin typeface="Arial"/>
                <a:cs typeface="Arial"/>
              </a:rPr>
              <a:t>65 </a:t>
            </a:r>
            <a:r>
              <a:rPr sz="2400" dirty="0">
                <a:latin typeface="Arial"/>
                <a:cs typeface="Arial"/>
              </a:rPr>
              <a:t>tuổi </a:t>
            </a:r>
            <a:r>
              <a:rPr sz="2400" spc="-5" dirty="0">
                <a:latin typeface="Arial"/>
                <a:cs typeface="Arial"/>
              </a:rPr>
              <a:t>phải </a:t>
            </a:r>
            <a:r>
              <a:rPr sz="2400" dirty="0">
                <a:latin typeface="Arial"/>
                <a:cs typeface="Arial"/>
              </a:rPr>
              <a:t>trả </a:t>
            </a:r>
            <a:r>
              <a:rPr sz="2400" spc="-5" dirty="0">
                <a:latin typeface="Arial"/>
                <a:cs typeface="Arial"/>
              </a:rPr>
              <a:t>20$/vé,  đối </a:t>
            </a:r>
            <a:r>
              <a:rPr sz="2400" dirty="0">
                <a:latin typeface="Arial"/>
                <a:cs typeface="Arial"/>
              </a:rPr>
              <a:t>tượng </a:t>
            </a:r>
            <a:r>
              <a:rPr sz="2400" spc="-5" dirty="0">
                <a:latin typeface="Arial"/>
                <a:cs typeface="Arial"/>
              </a:rPr>
              <a:t>lớn hơn 65 </a:t>
            </a:r>
            <a:r>
              <a:rPr sz="2400" dirty="0">
                <a:latin typeface="Arial"/>
                <a:cs typeface="Arial"/>
              </a:rPr>
              <a:t>tuổi </a:t>
            </a:r>
            <a:r>
              <a:rPr sz="2400" spc="-5" dirty="0">
                <a:latin typeface="Arial"/>
                <a:cs typeface="Arial"/>
              </a:rPr>
              <a:t>phải </a:t>
            </a:r>
            <a:r>
              <a:rPr sz="2400" dirty="0">
                <a:latin typeface="Arial"/>
                <a:cs typeface="Arial"/>
              </a:rPr>
              <a:t>trả</a:t>
            </a:r>
            <a:r>
              <a:rPr sz="2400" spc="20" dirty="0">
                <a:latin typeface="Arial"/>
                <a:cs typeface="Arial"/>
              </a:rPr>
              <a:t> </a:t>
            </a:r>
            <a:r>
              <a:rPr sz="2400" spc="-10" dirty="0">
                <a:latin typeface="Arial"/>
                <a:cs typeface="Arial"/>
              </a:rPr>
              <a:t>10$/vé.</a:t>
            </a:r>
            <a:endParaRPr sz="2400" dirty="0">
              <a:latin typeface="Arial"/>
              <a:cs typeface="Arial"/>
            </a:endParaRPr>
          </a:p>
          <a:p>
            <a:pPr marL="355600" marR="153035" indent="-342900">
              <a:spcBef>
                <a:spcPts val="580"/>
              </a:spcBef>
              <a:buChar char="•"/>
              <a:tabLst>
                <a:tab pos="354965" algn="l"/>
                <a:tab pos="355600" algn="l"/>
              </a:tabLst>
            </a:pPr>
            <a:r>
              <a:rPr sz="2400" spc="-5" dirty="0">
                <a:latin typeface="Arial"/>
                <a:cs typeface="Arial"/>
              </a:rPr>
              <a:t>Chương trình </a:t>
            </a:r>
            <a:r>
              <a:rPr sz="2400" dirty="0">
                <a:latin typeface="Arial"/>
                <a:cs typeface="Arial"/>
              </a:rPr>
              <a:t>tặng mũ cho </a:t>
            </a:r>
            <a:r>
              <a:rPr sz="2400" spc="-5" dirty="0">
                <a:latin typeface="Arial"/>
                <a:cs typeface="Arial"/>
              </a:rPr>
              <a:t>khách: </a:t>
            </a:r>
            <a:r>
              <a:rPr sz="2400" dirty="0">
                <a:latin typeface="Arial"/>
                <a:cs typeface="Arial"/>
              </a:rPr>
              <a:t>với </a:t>
            </a:r>
            <a:r>
              <a:rPr sz="2400" spc="-5" dirty="0">
                <a:latin typeface="Arial"/>
                <a:cs typeface="Arial"/>
              </a:rPr>
              <a:t>những đối </a:t>
            </a:r>
            <a:r>
              <a:rPr sz="2400" dirty="0">
                <a:latin typeface="Arial"/>
                <a:cs typeface="Arial"/>
              </a:rPr>
              <a:t>tượng  </a:t>
            </a:r>
            <a:r>
              <a:rPr sz="2400" spc="-5" dirty="0">
                <a:latin typeface="Arial"/>
                <a:cs typeface="Arial"/>
              </a:rPr>
              <a:t>là nữ </a:t>
            </a:r>
            <a:r>
              <a:rPr sz="2400" dirty="0">
                <a:latin typeface="Arial"/>
                <a:cs typeface="Arial"/>
              </a:rPr>
              <a:t>sẽ tặng mũ </a:t>
            </a:r>
            <a:r>
              <a:rPr sz="2400" spc="-5" dirty="0">
                <a:latin typeface="Arial"/>
                <a:cs typeface="Arial"/>
              </a:rPr>
              <a:t>hồng, đối tượng là nam </a:t>
            </a:r>
            <a:r>
              <a:rPr sz="2400" dirty="0">
                <a:latin typeface="Arial"/>
                <a:cs typeface="Arial"/>
              </a:rPr>
              <a:t>sẽ tặng mũ  </a:t>
            </a:r>
            <a:r>
              <a:rPr sz="2400" spc="-5" dirty="0">
                <a:latin typeface="Arial"/>
                <a:cs typeface="Arial"/>
              </a:rPr>
              <a:t>xanh</a:t>
            </a:r>
            <a:endParaRPr sz="2400" dirty="0">
              <a:latin typeface="Arial"/>
              <a:cs typeface="Arial"/>
            </a:endParaRPr>
          </a:p>
          <a:p>
            <a:pPr marL="355600" marR="130175" indent="-342900">
              <a:spcBef>
                <a:spcPts val="575"/>
              </a:spcBef>
              <a:buChar char="•"/>
              <a:tabLst>
                <a:tab pos="354965" algn="l"/>
                <a:tab pos="355600" algn="l"/>
              </a:tabLst>
            </a:pPr>
            <a:r>
              <a:rPr sz="2400" spc="-5" dirty="0">
                <a:latin typeface="Arial"/>
                <a:cs typeface="Arial"/>
              </a:rPr>
              <a:t>Dùng bảng hỗ </a:t>
            </a:r>
            <a:r>
              <a:rPr sz="2400" dirty="0">
                <a:latin typeface="Arial"/>
                <a:cs typeface="Arial"/>
              </a:rPr>
              <a:t>trợ </a:t>
            </a:r>
            <a:r>
              <a:rPr sz="2400" spc="-5" dirty="0">
                <a:latin typeface="Arial"/>
                <a:cs typeface="Arial"/>
              </a:rPr>
              <a:t>quyết định </a:t>
            </a:r>
            <a:r>
              <a:rPr sz="2400" spc="-10" dirty="0">
                <a:latin typeface="Arial"/>
                <a:cs typeface="Arial"/>
              </a:rPr>
              <a:t>xây </a:t>
            </a:r>
            <a:r>
              <a:rPr sz="2400" spc="-5" dirty="0">
                <a:latin typeface="Arial"/>
                <a:cs typeface="Arial"/>
              </a:rPr>
              <a:t>dựng </a:t>
            </a:r>
            <a:r>
              <a:rPr sz="2400" dirty="0">
                <a:latin typeface="Arial"/>
                <a:cs typeface="Arial"/>
              </a:rPr>
              <a:t>các ca kiểm thử  </a:t>
            </a:r>
            <a:r>
              <a:rPr sz="2400" spc="-5" dirty="0">
                <a:latin typeface="Arial"/>
                <a:cs typeface="Arial"/>
              </a:rPr>
              <a:t>cho </a:t>
            </a:r>
            <a:r>
              <a:rPr sz="2400" dirty="0">
                <a:latin typeface="Arial"/>
                <a:cs typeface="Arial"/>
              </a:rPr>
              <a:t>chương trình</a:t>
            </a:r>
            <a:r>
              <a:rPr sz="2400" spc="-5" dirty="0">
                <a:latin typeface="Arial"/>
                <a:cs typeface="Arial"/>
              </a:rPr>
              <a:t> trên</a:t>
            </a:r>
            <a:endParaRPr sz="24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spc="-5" dirty="0"/>
              <a:t>1.1.4 Chất lượng phần mềm </a:t>
            </a:r>
            <a:r>
              <a:rPr sz="3200" dirty="0"/>
              <a:t>– quan</a:t>
            </a:r>
            <a:r>
              <a:rPr sz="3200" spc="-105" dirty="0"/>
              <a:t> </a:t>
            </a:r>
            <a:r>
              <a:rPr sz="3200" spc="-5" dirty="0"/>
              <a:t>điểm</a:t>
            </a:r>
            <a:endParaRPr sz="3200"/>
          </a:p>
        </p:txBody>
      </p:sp>
      <p:sp>
        <p:nvSpPr>
          <p:cNvPr id="3" name="object 3"/>
          <p:cNvSpPr txBox="1"/>
          <p:nvPr/>
        </p:nvSpPr>
        <p:spPr>
          <a:xfrm>
            <a:off x="2565179" y="1793937"/>
            <a:ext cx="8362895" cy="3270126"/>
          </a:xfrm>
          <a:prstGeom prst="rect">
            <a:avLst/>
          </a:prstGeom>
        </p:spPr>
        <p:txBody>
          <a:bodyPr vert="horz" wrap="square" lIns="0" tIns="12700" rIns="0" bIns="0" rtlCol="0">
            <a:spAutoFit/>
          </a:bodyPr>
          <a:lstStyle/>
          <a:p>
            <a:pPr marL="355600" marR="5080" indent="-342900" algn="just">
              <a:spcBef>
                <a:spcPts val="100"/>
              </a:spcBef>
              <a:buFont typeface="Arial"/>
              <a:buChar char="•"/>
              <a:tabLst>
                <a:tab pos="354965" algn="l"/>
                <a:tab pos="355600" algn="l"/>
              </a:tabLst>
            </a:pPr>
            <a:r>
              <a:rPr sz="2500" b="1" dirty="0">
                <a:latin typeface="Arial"/>
                <a:cs typeface="Arial"/>
              </a:rPr>
              <a:t>Theo quan </a:t>
            </a:r>
            <a:r>
              <a:rPr sz="2500" b="1" spc="-5" dirty="0">
                <a:latin typeface="Arial"/>
                <a:cs typeface="Arial"/>
              </a:rPr>
              <a:t>điểm của </a:t>
            </a:r>
            <a:r>
              <a:rPr sz="2500" b="1" dirty="0">
                <a:latin typeface="Arial"/>
                <a:cs typeface="Arial"/>
              </a:rPr>
              <a:t>người </a:t>
            </a:r>
            <a:r>
              <a:rPr sz="2500" b="1" spc="5" dirty="0">
                <a:latin typeface="Arial"/>
                <a:cs typeface="Arial"/>
              </a:rPr>
              <a:t>dùng</a:t>
            </a:r>
            <a:r>
              <a:rPr sz="2500" spc="5" dirty="0">
                <a:latin typeface="Arial"/>
                <a:cs typeface="Arial"/>
              </a:rPr>
              <a:t>: </a:t>
            </a:r>
            <a:r>
              <a:rPr sz="2500" dirty="0">
                <a:latin typeface="Arial"/>
                <a:cs typeface="Arial"/>
              </a:rPr>
              <a:t>sản </a:t>
            </a:r>
            <a:r>
              <a:rPr sz="2500" spc="-5" dirty="0">
                <a:latin typeface="Arial"/>
                <a:cs typeface="Arial"/>
              </a:rPr>
              <a:t>phẩm  phù hợp </a:t>
            </a:r>
            <a:r>
              <a:rPr sz="2500" dirty="0">
                <a:latin typeface="Arial"/>
                <a:cs typeface="Arial"/>
              </a:rPr>
              <a:t>với mục </a:t>
            </a:r>
            <a:r>
              <a:rPr sz="2500" spc="-5" dirty="0">
                <a:latin typeface="Arial"/>
                <a:cs typeface="Arial"/>
              </a:rPr>
              <a:t>đích </a:t>
            </a:r>
            <a:r>
              <a:rPr sz="2500" dirty="0">
                <a:latin typeface="Arial"/>
                <a:cs typeface="Arial"/>
              </a:rPr>
              <a:t>sử </a:t>
            </a:r>
            <a:r>
              <a:rPr sz="2500" spc="-5" dirty="0">
                <a:latin typeface="Arial"/>
                <a:cs typeface="Arial"/>
              </a:rPr>
              <a:t>dụng </a:t>
            </a:r>
            <a:r>
              <a:rPr sz="2500" dirty="0">
                <a:latin typeface="Arial"/>
                <a:cs typeface="Arial"/>
              </a:rPr>
              <a:t>của </a:t>
            </a:r>
            <a:r>
              <a:rPr sz="2500" spc="-5" dirty="0">
                <a:latin typeface="Arial"/>
                <a:cs typeface="Arial"/>
              </a:rPr>
              <a:t>người</a:t>
            </a:r>
            <a:r>
              <a:rPr sz="2500" spc="-120" dirty="0">
                <a:latin typeface="Arial"/>
                <a:cs typeface="Arial"/>
              </a:rPr>
              <a:t> </a:t>
            </a:r>
            <a:r>
              <a:rPr sz="2500" spc="-5" dirty="0">
                <a:latin typeface="Arial"/>
                <a:cs typeface="Arial"/>
              </a:rPr>
              <a:t>dùng</a:t>
            </a:r>
            <a:endParaRPr sz="2500" dirty="0">
              <a:latin typeface="Arial"/>
              <a:cs typeface="Arial"/>
            </a:endParaRPr>
          </a:p>
          <a:p>
            <a:pPr marL="355600" indent="-342900" algn="just">
              <a:spcBef>
                <a:spcPts val="720"/>
              </a:spcBef>
              <a:buFont typeface="Arial"/>
              <a:buChar char="•"/>
              <a:tabLst>
                <a:tab pos="354965" algn="l"/>
                <a:tab pos="355600" algn="l"/>
              </a:tabLst>
            </a:pPr>
            <a:r>
              <a:rPr sz="2500" b="1" dirty="0">
                <a:latin typeface="Arial"/>
                <a:cs typeface="Arial"/>
              </a:rPr>
              <a:t>Theo quan </a:t>
            </a:r>
            <a:r>
              <a:rPr sz="2500" b="1" spc="-5" dirty="0">
                <a:latin typeface="Arial"/>
                <a:cs typeface="Arial"/>
              </a:rPr>
              <a:t>điểm của </a:t>
            </a:r>
            <a:r>
              <a:rPr sz="2500" b="1" dirty="0">
                <a:latin typeface="Arial"/>
                <a:cs typeface="Arial"/>
              </a:rPr>
              <a:t>nhà </a:t>
            </a:r>
            <a:r>
              <a:rPr sz="2500" b="1" spc="-5" dirty="0">
                <a:latin typeface="Arial"/>
                <a:cs typeface="Arial"/>
              </a:rPr>
              <a:t>cung cấp</a:t>
            </a:r>
            <a:r>
              <a:rPr sz="2500" b="1" spc="5" dirty="0">
                <a:latin typeface="Arial"/>
                <a:cs typeface="Arial"/>
              </a:rPr>
              <a:t> </a:t>
            </a:r>
            <a:r>
              <a:rPr sz="2500" b="1" spc="-5" dirty="0">
                <a:latin typeface="Arial"/>
                <a:cs typeface="Arial"/>
              </a:rPr>
              <a:t>sản</a:t>
            </a:r>
            <a:endParaRPr sz="2500" dirty="0">
              <a:latin typeface="Arial"/>
              <a:cs typeface="Arial"/>
            </a:endParaRPr>
          </a:p>
          <a:p>
            <a:pPr marL="355600" marR="459740" algn="just"/>
            <a:r>
              <a:rPr sz="2500" b="1" dirty="0">
                <a:latin typeface="Arial"/>
                <a:cs typeface="Arial"/>
              </a:rPr>
              <a:t>phẩm</a:t>
            </a:r>
            <a:r>
              <a:rPr sz="2500" dirty="0">
                <a:latin typeface="Arial"/>
                <a:cs typeface="Arial"/>
              </a:rPr>
              <a:t>: sản </a:t>
            </a:r>
            <a:r>
              <a:rPr sz="2500" spc="-5" dirty="0">
                <a:latin typeface="Arial"/>
                <a:cs typeface="Arial"/>
              </a:rPr>
              <a:t>phẩm đạt được </a:t>
            </a:r>
            <a:r>
              <a:rPr sz="2500" dirty="0">
                <a:latin typeface="Arial"/>
                <a:cs typeface="Arial"/>
              </a:rPr>
              <a:t>các </a:t>
            </a:r>
            <a:r>
              <a:rPr sz="2500" spc="-10" dirty="0">
                <a:latin typeface="Arial"/>
                <a:cs typeface="Arial"/>
              </a:rPr>
              <a:t>tiêu </a:t>
            </a:r>
            <a:r>
              <a:rPr sz="2500" dirty="0">
                <a:latin typeface="Arial"/>
                <a:cs typeface="Arial"/>
              </a:rPr>
              <a:t>chí </a:t>
            </a:r>
            <a:r>
              <a:rPr sz="2500" spc="-5" dirty="0">
                <a:latin typeface="Arial"/>
                <a:cs typeface="Arial"/>
              </a:rPr>
              <a:t>đánh  giá do nhà </a:t>
            </a:r>
            <a:r>
              <a:rPr sz="2500" dirty="0">
                <a:latin typeface="Arial"/>
                <a:cs typeface="Arial"/>
              </a:rPr>
              <a:t>cung cấp </a:t>
            </a:r>
            <a:r>
              <a:rPr sz="2500" spc="-5" dirty="0">
                <a:latin typeface="Arial"/>
                <a:cs typeface="Arial"/>
              </a:rPr>
              <a:t>đề</a:t>
            </a:r>
            <a:r>
              <a:rPr sz="2500" spc="-60" dirty="0">
                <a:latin typeface="Arial"/>
                <a:cs typeface="Arial"/>
              </a:rPr>
              <a:t> </a:t>
            </a:r>
            <a:r>
              <a:rPr sz="2500" spc="-5" dirty="0">
                <a:latin typeface="Arial"/>
                <a:cs typeface="Arial"/>
              </a:rPr>
              <a:t>ra</a:t>
            </a:r>
            <a:endParaRPr sz="2500" dirty="0">
              <a:latin typeface="Arial"/>
              <a:cs typeface="Arial"/>
            </a:endParaRPr>
          </a:p>
          <a:p>
            <a:pPr marL="355600" marR="417830" indent="-342900" algn="just">
              <a:spcBef>
                <a:spcPts val="725"/>
              </a:spcBef>
              <a:buFont typeface="Arial"/>
              <a:buChar char="•"/>
              <a:tabLst>
                <a:tab pos="354965" algn="l"/>
                <a:tab pos="355600" algn="l"/>
              </a:tabLst>
            </a:pPr>
            <a:r>
              <a:rPr sz="2500" b="1" dirty="0">
                <a:latin typeface="Arial"/>
                <a:cs typeface="Arial"/>
              </a:rPr>
              <a:t>Theo quan </a:t>
            </a:r>
            <a:r>
              <a:rPr sz="2500" b="1" spc="-5" dirty="0">
                <a:latin typeface="Arial"/>
                <a:cs typeface="Arial"/>
              </a:rPr>
              <a:t>điểm của </a:t>
            </a:r>
            <a:r>
              <a:rPr sz="2500" b="1" dirty="0">
                <a:latin typeface="Arial"/>
                <a:cs typeface="Arial"/>
              </a:rPr>
              <a:t>nhà </a:t>
            </a:r>
            <a:r>
              <a:rPr sz="2500" b="1" spc="-5" dirty="0">
                <a:latin typeface="Arial"/>
                <a:cs typeface="Arial"/>
              </a:rPr>
              <a:t>sản xuất </a:t>
            </a:r>
            <a:r>
              <a:rPr sz="2500" b="1" dirty="0">
                <a:latin typeface="Arial"/>
                <a:cs typeface="Arial"/>
              </a:rPr>
              <a:t>phần  </a:t>
            </a:r>
            <a:r>
              <a:rPr sz="2500" b="1" spc="-5" dirty="0">
                <a:latin typeface="Arial"/>
                <a:cs typeface="Arial"/>
              </a:rPr>
              <a:t>mềm</a:t>
            </a:r>
            <a:r>
              <a:rPr sz="2500" spc="-5" dirty="0">
                <a:latin typeface="Arial"/>
                <a:cs typeface="Arial"/>
              </a:rPr>
              <a:t>: </a:t>
            </a:r>
            <a:r>
              <a:rPr sz="2500" dirty="0">
                <a:latin typeface="Arial"/>
                <a:cs typeface="Arial"/>
              </a:rPr>
              <a:t>sản </a:t>
            </a:r>
            <a:r>
              <a:rPr sz="2500" spc="-5" dirty="0">
                <a:latin typeface="Arial"/>
                <a:cs typeface="Arial"/>
              </a:rPr>
              <a:t>phẩm đáp ứng đầy đủ </a:t>
            </a:r>
            <a:r>
              <a:rPr sz="2500" dirty="0">
                <a:latin typeface="Arial"/>
                <a:cs typeface="Arial"/>
              </a:rPr>
              <a:t>các tiêu</a:t>
            </a:r>
            <a:r>
              <a:rPr sz="2500" spc="-114" dirty="0">
                <a:latin typeface="Arial"/>
                <a:cs typeface="Arial"/>
              </a:rPr>
              <a:t> </a:t>
            </a:r>
            <a:r>
              <a:rPr sz="2500" dirty="0">
                <a:latin typeface="Arial"/>
                <a:cs typeface="Arial"/>
              </a:rPr>
              <a:t>chí  </a:t>
            </a:r>
            <a:r>
              <a:rPr sz="2500" spc="-5" dirty="0">
                <a:latin typeface="Arial"/>
                <a:cs typeface="Arial"/>
              </a:rPr>
              <a:t>đề ra </a:t>
            </a:r>
            <a:r>
              <a:rPr sz="2500" dirty="0">
                <a:latin typeface="Arial"/>
                <a:cs typeface="Arial"/>
              </a:rPr>
              <a:t>trong </a:t>
            </a:r>
            <a:r>
              <a:rPr sz="2500" spc="-5" dirty="0">
                <a:latin typeface="Arial"/>
                <a:cs typeface="Arial"/>
              </a:rPr>
              <a:t>bản đặc</a:t>
            </a:r>
            <a:r>
              <a:rPr sz="2500" spc="-45" dirty="0">
                <a:latin typeface="Arial"/>
                <a:cs typeface="Arial"/>
              </a:rPr>
              <a:t> </a:t>
            </a:r>
            <a:r>
              <a:rPr sz="2500" dirty="0">
                <a:latin typeface="Arial"/>
                <a:cs typeface="Arial"/>
              </a:rPr>
              <a:t>tả.</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373126"/>
            <a:ext cx="915669" cy="574040"/>
          </a:xfrm>
          <a:prstGeom prst="rect">
            <a:avLst/>
          </a:prstGeom>
        </p:spPr>
        <p:txBody>
          <a:bodyPr vert="horz" wrap="square" lIns="0" tIns="12700" rIns="0" bIns="0" rtlCol="0">
            <a:spAutoFit/>
          </a:bodyPr>
          <a:lstStyle/>
          <a:p>
            <a:pPr marL="12700">
              <a:spcBef>
                <a:spcPts val="100"/>
              </a:spcBef>
            </a:pPr>
            <a:r>
              <a:rPr sz="3600" b="1" spc="-10" dirty="0">
                <a:solidFill>
                  <a:srgbClr val="FFFFFF"/>
                </a:solidFill>
                <a:latin typeface="Arial"/>
                <a:cs typeface="Arial"/>
              </a:rPr>
              <a:t>V</a:t>
            </a:r>
            <a:r>
              <a:rPr sz="3600" b="1" dirty="0">
                <a:solidFill>
                  <a:srgbClr val="FFFFFF"/>
                </a:solidFill>
                <a:latin typeface="Arial"/>
                <a:cs typeface="Arial"/>
              </a:rPr>
              <a:t>D</a:t>
            </a:r>
            <a:r>
              <a:rPr sz="3600" b="1" spc="-5" dirty="0">
                <a:solidFill>
                  <a:srgbClr val="FFFFFF"/>
                </a:solidFill>
                <a:latin typeface="Arial"/>
                <a:cs typeface="Arial"/>
              </a:rPr>
              <a:t>2</a:t>
            </a:r>
            <a:endParaRPr sz="3600">
              <a:latin typeface="Arial"/>
              <a:cs typeface="Arial"/>
            </a:endParaRPr>
          </a:p>
        </p:txBody>
      </p:sp>
      <p:sp>
        <p:nvSpPr>
          <p:cNvPr id="5" name="Title 4">
            <a:extLst>
              <a:ext uri="{FF2B5EF4-FFF2-40B4-BE49-F238E27FC236}">
                <a16:creationId xmlns:a16="http://schemas.microsoft.com/office/drawing/2014/main" id="{DAFD9FCC-2661-404D-9653-DD0F1DFB32C1}"/>
              </a:ext>
            </a:extLst>
          </p:cNvPr>
          <p:cNvSpPr>
            <a:spLocks noGrp="1"/>
          </p:cNvSpPr>
          <p:nvPr>
            <p:ph type="title"/>
          </p:nvPr>
        </p:nvSpPr>
        <p:spPr/>
        <p:txBody>
          <a:bodyPr/>
          <a:lstStyle/>
          <a:p>
            <a:r>
              <a:rPr lang="en-US" dirty="0" err="1"/>
              <a:t>Ví</a:t>
            </a:r>
            <a:r>
              <a:rPr lang="en-US" dirty="0"/>
              <a:t> </a:t>
            </a:r>
            <a:r>
              <a:rPr lang="en-US" dirty="0" err="1"/>
              <a:t>dụ</a:t>
            </a:r>
            <a:endParaRPr lang="en-US" dirty="0"/>
          </a:p>
        </p:txBody>
      </p:sp>
      <p:graphicFrame>
        <p:nvGraphicFramePr>
          <p:cNvPr id="3" name="object 3"/>
          <p:cNvGraphicFramePr>
            <a:graphicFrameLocks noGrp="1"/>
          </p:cNvGraphicFramePr>
          <p:nvPr>
            <p:extLst>
              <p:ext uri="{D42A27DB-BD31-4B8C-83A1-F6EECF244321}">
                <p14:modId xmlns:p14="http://schemas.microsoft.com/office/powerpoint/2010/main" val="3336670178"/>
              </p:ext>
            </p:extLst>
          </p:nvPr>
        </p:nvGraphicFramePr>
        <p:xfrm>
          <a:off x="2910786" y="1228422"/>
          <a:ext cx="8691241" cy="4808215"/>
        </p:xfrm>
        <a:graphic>
          <a:graphicData uri="http://schemas.openxmlformats.org/drawingml/2006/table">
            <a:tbl>
              <a:tblPr firstRow="1" bandRow="1">
                <a:tableStyleId>{2D5ABB26-0587-4C30-8999-92F81FD0307C}</a:tableStyleId>
              </a:tblPr>
              <a:tblGrid>
                <a:gridCol w="798830">
                  <a:extLst>
                    <a:ext uri="{9D8B030D-6E8A-4147-A177-3AD203B41FA5}">
                      <a16:colId xmlns:a16="http://schemas.microsoft.com/office/drawing/2014/main" val="20000"/>
                    </a:ext>
                  </a:extLst>
                </a:gridCol>
                <a:gridCol w="1716405">
                  <a:extLst>
                    <a:ext uri="{9D8B030D-6E8A-4147-A177-3AD203B41FA5}">
                      <a16:colId xmlns:a16="http://schemas.microsoft.com/office/drawing/2014/main" val="20001"/>
                    </a:ext>
                  </a:extLst>
                </a:gridCol>
                <a:gridCol w="991235">
                  <a:extLst>
                    <a:ext uri="{9D8B030D-6E8A-4147-A177-3AD203B41FA5}">
                      <a16:colId xmlns:a16="http://schemas.microsoft.com/office/drawing/2014/main" val="20002"/>
                    </a:ext>
                  </a:extLst>
                </a:gridCol>
                <a:gridCol w="967739">
                  <a:extLst>
                    <a:ext uri="{9D8B030D-6E8A-4147-A177-3AD203B41FA5}">
                      <a16:colId xmlns:a16="http://schemas.microsoft.com/office/drawing/2014/main" val="20003"/>
                    </a:ext>
                  </a:extLst>
                </a:gridCol>
                <a:gridCol w="1090930">
                  <a:extLst>
                    <a:ext uri="{9D8B030D-6E8A-4147-A177-3AD203B41FA5}">
                      <a16:colId xmlns:a16="http://schemas.microsoft.com/office/drawing/2014/main" val="20004"/>
                    </a:ext>
                  </a:extLst>
                </a:gridCol>
                <a:gridCol w="1067434">
                  <a:extLst>
                    <a:ext uri="{9D8B030D-6E8A-4147-A177-3AD203B41FA5}">
                      <a16:colId xmlns:a16="http://schemas.microsoft.com/office/drawing/2014/main" val="20005"/>
                    </a:ext>
                  </a:extLst>
                </a:gridCol>
                <a:gridCol w="1067434">
                  <a:extLst>
                    <a:ext uri="{9D8B030D-6E8A-4147-A177-3AD203B41FA5}">
                      <a16:colId xmlns:a16="http://schemas.microsoft.com/office/drawing/2014/main" val="20006"/>
                    </a:ext>
                  </a:extLst>
                </a:gridCol>
                <a:gridCol w="991234">
                  <a:extLst>
                    <a:ext uri="{9D8B030D-6E8A-4147-A177-3AD203B41FA5}">
                      <a16:colId xmlns:a16="http://schemas.microsoft.com/office/drawing/2014/main" val="20007"/>
                    </a:ext>
                  </a:extLst>
                </a:gridCol>
              </a:tblGrid>
              <a:tr h="643890">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8580">
                        <a:lnSpc>
                          <a:spcPct val="100000"/>
                        </a:lnSpc>
                        <a:spcBef>
                          <a:spcPts val="75"/>
                        </a:spcBef>
                      </a:pPr>
                      <a:r>
                        <a:rPr sz="2000" b="1" dirty="0">
                          <a:solidFill>
                            <a:srgbClr val="FFFFFF"/>
                          </a:solidFill>
                          <a:latin typeface="Arial"/>
                          <a:cs typeface="Arial"/>
                        </a:rPr>
                        <a:t>Luật</a:t>
                      </a:r>
                      <a:r>
                        <a:rPr sz="2000" b="1" spc="-40" dirty="0">
                          <a:solidFill>
                            <a:srgbClr val="FFFFFF"/>
                          </a:solidFill>
                          <a:latin typeface="Arial"/>
                          <a:cs typeface="Arial"/>
                        </a:rPr>
                        <a:t> </a:t>
                      </a:r>
                      <a:r>
                        <a:rPr sz="2000" b="1" dirty="0">
                          <a:solidFill>
                            <a:srgbClr val="FFFFFF"/>
                          </a:solidFill>
                          <a:latin typeface="Arial"/>
                          <a:cs typeface="Arial"/>
                        </a:rPr>
                        <a:t>1</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8580">
                        <a:lnSpc>
                          <a:spcPct val="100000"/>
                        </a:lnSpc>
                        <a:spcBef>
                          <a:spcPts val="75"/>
                        </a:spcBef>
                      </a:pPr>
                      <a:r>
                        <a:rPr sz="2000" b="1" dirty="0">
                          <a:solidFill>
                            <a:srgbClr val="FFFFFF"/>
                          </a:solidFill>
                          <a:latin typeface="Arial"/>
                          <a:cs typeface="Arial"/>
                        </a:rPr>
                        <a:t>Luật</a:t>
                      </a:r>
                      <a:r>
                        <a:rPr sz="2000" b="1" spc="-45" dirty="0">
                          <a:solidFill>
                            <a:srgbClr val="FFFFFF"/>
                          </a:solidFill>
                          <a:latin typeface="Arial"/>
                          <a:cs typeface="Arial"/>
                        </a:rPr>
                        <a:t> </a:t>
                      </a:r>
                      <a:r>
                        <a:rPr sz="2000" b="1" dirty="0">
                          <a:solidFill>
                            <a:srgbClr val="FFFFFF"/>
                          </a:solidFill>
                          <a:latin typeface="Arial"/>
                          <a:cs typeface="Arial"/>
                        </a:rPr>
                        <a:t>2</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9215">
                        <a:lnSpc>
                          <a:spcPct val="100000"/>
                        </a:lnSpc>
                        <a:spcBef>
                          <a:spcPts val="75"/>
                        </a:spcBef>
                      </a:pPr>
                      <a:r>
                        <a:rPr sz="2000" b="1" dirty="0">
                          <a:solidFill>
                            <a:srgbClr val="FFFFFF"/>
                          </a:solidFill>
                          <a:latin typeface="Arial"/>
                          <a:cs typeface="Arial"/>
                        </a:rPr>
                        <a:t>Luật</a:t>
                      </a:r>
                      <a:r>
                        <a:rPr sz="2000" b="1" spc="-35" dirty="0">
                          <a:solidFill>
                            <a:srgbClr val="FFFFFF"/>
                          </a:solidFill>
                          <a:latin typeface="Arial"/>
                          <a:cs typeface="Arial"/>
                        </a:rPr>
                        <a:t> </a:t>
                      </a:r>
                      <a:r>
                        <a:rPr sz="2000" b="1" dirty="0">
                          <a:solidFill>
                            <a:srgbClr val="FFFFFF"/>
                          </a:solidFill>
                          <a:latin typeface="Arial"/>
                          <a:cs typeface="Arial"/>
                        </a:rPr>
                        <a:t>3</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9215">
                        <a:lnSpc>
                          <a:spcPct val="100000"/>
                        </a:lnSpc>
                        <a:spcBef>
                          <a:spcPts val="75"/>
                        </a:spcBef>
                      </a:pPr>
                      <a:r>
                        <a:rPr sz="2000" b="1" dirty="0">
                          <a:solidFill>
                            <a:srgbClr val="FFFFFF"/>
                          </a:solidFill>
                          <a:latin typeface="Arial"/>
                          <a:cs typeface="Arial"/>
                        </a:rPr>
                        <a:t>Luật</a:t>
                      </a:r>
                      <a:r>
                        <a:rPr sz="2000" b="1" spc="-30" dirty="0">
                          <a:solidFill>
                            <a:srgbClr val="FFFFFF"/>
                          </a:solidFill>
                          <a:latin typeface="Arial"/>
                          <a:cs typeface="Arial"/>
                        </a:rPr>
                        <a:t> </a:t>
                      </a:r>
                      <a:r>
                        <a:rPr sz="2000" b="1" dirty="0">
                          <a:solidFill>
                            <a:srgbClr val="FFFFFF"/>
                          </a:solidFill>
                          <a:latin typeface="Arial"/>
                          <a:cs typeface="Arial"/>
                        </a:rPr>
                        <a:t>4</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9850">
                        <a:lnSpc>
                          <a:spcPct val="100000"/>
                        </a:lnSpc>
                        <a:spcBef>
                          <a:spcPts val="75"/>
                        </a:spcBef>
                      </a:pPr>
                      <a:r>
                        <a:rPr sz="2000" b="1" spc="-70" dirty="0">
                          <a:solidFill>
                            <a:srgbClr val="FFFFFF"/>
                          </a:solidFill>
                          <a:latin typeface="Arial"/>
                          <a:cs typeface="Arial"/>
                        </a:rPr>
                        <a:t>Luật</a:t>
                      </a:r>
                      <a:r>
                        <a:rPr sz="2000" b="1" spc="35" dirty="0">
                          <a:solidFill>
                            <a:srgbClr val="FFFFFF"/>
                          </a:solidFill>
                          <a:latin typeface="Arial"/>
                          <a:cs typeface="Arial"/>
                        </a:rPr>
                        <a:t> </a:t>
                      </a:r>
                      <a:r>
                        <a:rPr sz="2000" b="1" dirty="0">
                          <a:solidFill>
                            <a:srgbClr val="FFFFFF"/>
                          </a:solidFill>
                          <a:latin typeface="Arial"/>
                          <a:cs typeface="Arial"/>
                        </a:rPr>
                        <a:t>5</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9850">
                        <a:lnSpc>
                          <a:spcPct val="100000"/>
                        </a:lnSpc>
                        <a:spcBef>
                          <a:spcPts val="75"/>
                        </a:spcBef>
                      </a:pPr>
                      <a:r>
                        <a:rPr sz="2000" b="1" dirty="0">
                          <a:solidFill>
                            <a:srgbClr val="FFFFFF"/>
                          </a:solidFill>
                          <a:latin typeface="Arial"/>
                          <a:cs typeface="Arial"/>
                        </a:rPr>
                        <a:t>Luật</a:t>
                      </a:r>
                      <a:r>
                        <a:rPr sz="2000" b="1" spc="-45" dirty="0">
                          <a:solidFill>
                            <a:srgbClr val="FFFFFF"/>
                          </a:solidFill>
                          <a:latin typeface="Arial"/>
                          <a:cs typeface="Arial"/>
                        </a:rPr>
                        <a:t> </a:t>
                      </a:r>
                      <a:r>
                        <a:rPr sz="2000" b="1" dirty="0">
                          <a:solidFill>
                            <a:srgbClr val="FFFFFF"/>
                          </a:solidFill>
                          <a:latin typeface="Arial"/>
                          <a:cs typeface="Arial"/>
                        </a:rPr>
                        <a:t>6</a:t>
                      </a:r>
                      <a:endParaRPr sz="2000">
                        <a:latin typeface="Arial"/>
                        <a:cs typeface="Arial"/>
                      </a:endParaRPr>
                    </a:p>
                  </a:txBody>
                  <a:tcPr marL="0" marR="0" marT="952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extLst>
                  <a:ext uri="{0D108BD9-81ED-4DB2-BD59-A6C34878D82A}">
                    <a16:rowId xmlns:a16="http://schemas.microsoft.com/office/drawing/2014/main" val="10000"/>
                  </a:ext>
                </a:extLst>
              </a:tr>
              <a:tr h="701039">
                <a:tc>
                  <a:txBody>
                    <a:bodyPr/>
                    <a:lstStyle/>
                    <a:p>
                      <a:pPr marL="67945">
                        <a:lnSpc>
                          <a:spcPct val="100000"/>
                        </a:lnSpc>
                        <a:spcBef>
                          <a:spcPts val="80"/>
                        </a:spcBef>
                      </a:pPr>
                      <a:r>
                        <a:rPr sz="2000" b="1" spc="-5" dirty="0">
                          <a:solidFill>
                            <a:srgbClr val="FFFFFF"/>
                          </a:solidFill>
                          <a:latin typeface="Arial"/>
                          <a:cs typeface="Arial"/>
                        </a:rPr>
                        <a:t>Điều</a:t>
                      </a:r>
                      <a:endParaRPr sz="2000">
                        <a:latin typeface="Arial"/>
                        <a:cs typeface="Arial"/>
                      </a:endParaRPr>
                    </a:p>
                    <a:p>
                      <a:pPr marL="67945">
                        <a:lnSpc>
                          <a:spcPct val="100000"/>
                        </a:lnSpc>
                        <a:spcBef>
                          <a:spcPts val="359"/>
                        </a:spcBef>
                      </a:pPr>
                      <a:r>
                        <a:rPr sz="2000" b="1" spc="-5" dirty="0">
                          <a:solidFill>
                            <a:srgbClr val="FFFFFF"/>
                          </a:solidFill>
                          <a:latin typeface="Arial"/>
                          <a:cs typeface="Arial"/>
                        </a:rPr>
                        <a:t>kiện</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0"/>
                        </a:spcBef>
                      </a:pPr>
                      <a:r>
                        <a:rPr sz="1800" b="1" spc="-35" dirty="0">
                          <a:solidFill>
                            <a:srgbClr val="333333"/>
                          </a:solidFill>
                          <a:latin typeface="Arial"/>
                          <a:cs typeface="Arial"/>
                        </a:rPr>
                        <a:t>Tuổi</a:t>
                      </a:r>
                      <a:r>
                        <a:rPr sz="1800" b="1" spc="-30" dirty="0">
                          <a:solidFill>
                            <a:srgbClr val="333333"/>
                          </a:solidFill>
                          <a:latin typeface="Arial"/>
                          <a:cs typeface="Arial"/>
                        </a:rPr>
                        <a:t> </a:t>
                      </a:r>
                      <a:r>
                        <a:rPr sz="1800" b="1" dirty="0">
                          <a:solidFill>
                            <a:srgbClr val="333333"/>
                          </a:solidFill>
                          <a:latin typeface="Arial"/>
                          <a:cs typeface="Arial"/>
                        </a:rPr>
                        <a:t>&lt;5</a:t>
                      </a:r>
                      <a:endParaRPr sz="1800">
                        <a:latin typeface="Arial"/>
                        <a:cs typeface="Arial"/>
                      </a:endParaRPr>
                    </a:p>
                  </a:txBody>
                  <a:tcPr marL="0" marR="0" marT="762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marL="68580">
                        <a:lnSpc>
                          <a:spcPct val="100000"/>
                        </a:lnSpc>
                        <a:spcBef>
                          <a:spcPts val="60"/>
                        </a:spcBef>
                      </a:pPr>
                      <a:r>
                        <a:rPr sz="1800" b="1" dirty="0">
                          <a:solidFill>
                            <a:srgbClr val="333333"/>
                          </a:solidFill>
                          <a:latin typeface="Arial"/>
                          <a:cs typeface="Arial"/>
                        </a:rPr>
                        <a:t>Y</a:t>
                      </a:r>
                      <a:endParaRPr sz="1800">
                        <a:latin typeface="Arial"/>
                        <a:cs typeface="Arial"/>
                      </a:endParaRPr>
                    </a:p>
                  </a:txBody>
                  <a:tcPr marL="0" marR="0" marT="762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marL="68580">
                        <a:lnSpc>
                          <a:spcPct val="100000"/>
                        </a:lnSpc>
                        <a:spcBef>
                          <a:spcPts val="60"/>
                        </a:spcBef>
                      </a:pPr>
                      <a:r>
                        <a:rPr sz="1800" b="1" dirty="0">
                          <a:solidFill>
                            <a:srgbClr val="333333"/>
                          </a:solidFill>
                          <a:latin typeface="Arial"/>
                          <a:cs typeface="Arial"/>
                        </a:rPr>
                        <a:t>Y</a:t>
                      </a:r>
                      <a:endParaRPr sz="1800">
                        <a:latin typeface="Arial"/>
                        <a:cs typeface="Arial"/>
                      </a:endParaRPr>
                    </a:p>
                  </a:txBody>
                  <a:tcPr marL="0" marR="0" marT="762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1"/>
                  </a:ext>
                </a:extLst>
              </a:tr>
              <a:tr h="510539">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spc="-5" dirty="0">
                          <a:solidFill>
                            <a:srgbClr val="333333"/>
                          </a:solidFill>
                          <a:latin typeface="Arial"/>
                          <a:cs typeface="Arial"/>
                        </a:rPr>
                        <a:t>5&lt;=tuổi&lt;=65</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2"/>
                  </a:ext>
                </a:extLst>
              </a:tr>
              <a:tr h="350520">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spc="-35" dirty="0">
                          <a:solidFill>
                            <a:srgbClr val="333333"/>
                          </a:solidFill>
                          <a:latin typeface="Arial"/>
                          <a:cs typeface="Arial"/>
                        </a:rPr>
                        <a:t>Tuổi</a:t>
                      </a:r>
                      <a:r>
                        <a:rPr sz="1800" b="1" spc="-30" dirty="0">
                          <a:solidFill>
                            <a:srgbClr val="333333"/>
                          </a:solidFill>
                          <a:latin typeface="Arial"/>
                          <a:cs typeface="Arial"/>
                        </a:rPr>
                        <a:t> </a:t>
                      </a:r>
                      <a:r>
                        <a:rPr sz="1800" b="1" dirty="0">
                          <a:solidFill>
                            <a:srgbClr val="333333"/>
                          </a:solidFill>
                          <a:latin typeface="Arial"/>
                          <a:cs typeface="Arial"/>
                        </a:rPr>
                        <a:t>&gt;65</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850">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850">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3"/>
                  </a:ext>
                </a:extLst>
              </a:tr>
              <a:tr h="350519">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dirty="0">
                          <a:solidFill>
                            <a:srgbClr val="333333"/>
                          </a:solidFill>
                          <a:latin typeface="Arial"/>
                          <a:cs typeface="Arial"/>
                        </a:rPr>
                        <a:t>Giới</a:t>
                      </a:r>
                      <a:r>
                        <a:rPr sz="1800" b="1" spc="-25" dirty="0">
                          <a:solidFill>
                            <a:srgbClr val="333333"/>
                          </a:solidFill>
                          <a:latin typeface="Arial"/>
                          <a:cs typeface="Arial"/>
                        </a:rPr>
                        <a:t> </a:t>
                      </a:r>
                      <a:r>
                        <a:rPr sz="1800" b="1" dirty="0">
                          <a:solidFill>
                            <a:srgbClr val="333333"/>
                          </a:solidFill>
                          <a:latin typeface="Arial"/>
                          <a:cs typeface="Arial"/>
                        </a:rPr>
                        <a:t>tính</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8580">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8580">
                        <a:lnSpc>
                          <a:spcPct val="100000"/>
                        </a:lnSpc>
                        <a:spcBef>
                          <a:spcPts val="65"/>
                        </a:spcBef>
                      </a:pPr>
                      <a:r>
                        <a:rPr sz="1800" b="1" dirty="0">
                          <a:solidFill>
                            <a:srgbClr val="333333"/>
                          </a:solidFill>
                          <a:latin typeface="Arial"/>
                          <a:cs typeface="Arial"/>
                        </a:rPr>
                        <a:t>N</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65"/>
                        </a:spcBef>
                      </a:pPr>
                      <a:r>
                        <a:rPr sz="1800" b="1" dirty="0">
                          <a:solidFill>
                            <a:srgbClr val="333333"/>
                          </a:solidFill>
                          <a:latin typeface="Arial"/>
                          <a:cs typeface="Arial"/>
                        </a:rPr>
                        <a:t>N</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850">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850">
                        <a:lnSpc>
                          <a:spcPct val="100000"/>
                        </a:lnSpc>
                        <a:spcBef>
                          <a:spcPts val="65"/>
                        </a:spcBef>
                      </a:pPr>
                      <a:r>
                        <a:rPr sz="1800" b="1" dirty="0">
                          <a:solidFill>
                            <a:srgbClr val="333333"/>
                          </a:solidFill>
                          <a:latin typeface="Arial"/>
                          <a:cs typeface="Arial"/>
                        </a:rPr>
                        <a:t>N</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4"/>
                  </a:ext>
                </a:extLst>
              </a:tr>
              <a:tr h="701040">
                <a:tc>
                  <a:txBody>
                    <a:bodyPr/>
                    <a:lstStyle/>
                    <a:p>
                      <a:pPr marL="67945">
                        <a:lnSpc>
                          <a:spcPct val="100000"/>
                        </a:lnSpc>
                        <a:spcBef>
                          <a:spcPts val="80"/>
                        </a:spcBef>
                      </a:pPr>
                      <a:r>
                        <a:rPr sz="2000" b="1" spc="-165" dirty="0">
                          <a:solidFill>
                            <a:srgbClr val="FFFFFF"/>
                          </a:solidFill>
                          <a:latin typeface="Arial"/>
                          <a:cs typeface="Arial"/>
                        </a:rPr>
                        <a:t>Hành</a:t>
                      </a:r>
                      <a:endParaRPr sz="2000">
                        <a:latin typeface="Arial"/>
                        <a:cs typeface="Arial"/>
                      </a:endParaRPr>
                    </a:p>
                    <a:p>
                      <a:pPr marL="67945">
                        <a:lnSpc>
                          <a:spcPct val="100000"/>
                        </a:lnSpc>
                        <a:spcBef>
                          <a:spcPts val="360"/>
                        </a:spcBef>
                      </a:pPr>
                      <a:r>
                        <a:rPr sz="2000" b="1" spc="-5" dirty="0">
                          <a:solidFill>
                            <a:srgbClr val="FFFFFF"/>
                          </a:solidFill>
                          <a:latin typeface="Arial"/>
                          <a:cs typeface="Arial"/>
                        </a:rPr>
                        <a:t>động</a:t>
                      </a:r>
                      <a:endParaRPr sz="2000">
                        <a:latin typeface="Arial"/>
                        <a:cs typeface="Arial"/>
                      </a:endParaRPr>
                    </a:p>
                  </a:txBody>
                  <a:tcPr marL="0" marR="0" marT="1016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spc="-5" dirty="0">
                          <a:solidFill>
                            <a:srgbClr val="333333"/>
                          </a:solidFill>
                          <a:latin typeface="Arial"/>
                          <a:cs typeface="Arial"/>
                        </a:rPr>
                        <a:t>Miễn</a:t>
                      </a:r>
                      <a:r>
                        <a:rPr sz="1800" b="1" spc="-15" dirty="0">
                          <a:solidFill>
                            <a:srgbClr val="333333"/>
                          </a:solidFill>
                          <a:latin typeface="Arial"/>
                          <a:cs typeface="Arial"/>
                        </a:rPr>
                        <a:t> </a:t>
                      </a:r>
                      <a:r>
                        <a:rPr sz="1800" b="1" dirty="0">
                          <a:solidFill>
                            <a:srgbClr val="333333"/>
                          </a:solidFill>
                          <a:latin typeface="Arial"/>
                          <a:cs typeface="Arial"/>
                        </a:rPr>
                        <a:t>phí</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8580">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8580">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5"/>
                  </a:ext>
                </a:extLst>
              </a:tr>
              <a:tr h="321944">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dirty="0">
                          <a:solidFill>
                            <a:srgbClr val="333333"/>
                          </a:solidFill>
                          <a:latin typeface="Arial"/>
                          <a:cs typeface="Arial"/>
                        </a:rPr>
                        <a:t>Giá </a:t>
                      </a:r>
                      <a:r>
                        <a:rPr sz="1800" b="1" spc="-5" dirty="0">
                          <a:solidFill>
                            <a:srgbClr val="333333"/>
                          </a:solidFill>
                          <a:latin typeface="Arial"/>
                          <a:cs typeface="Arial"/>
                        </a:rPr>
                        <a:t>10</a:t>
                      </a:r>
                      <a:r>
                        <a:rPr sz="1800" b="1" spc="-20" dirty="0">
                          <a:solidFill>
                            <a:srgbClr val="333333"/>
                          </a:solidFill>
                          <a:latin typeface="Arial"/>
                          <a:cs typeface="Arial"/>
                        </a:rPr>
                        <a:t> </a:t>
                      </a:r>
                      <a:r>
                        <a:rPr sz="1800" b="1" spc="-5" dirty="0">
                          <a:solidFill>
                            <a:srgbClr val="333333"/>
                          </a:solidFill>
                          <a:latin typeface="Arial"/>
                          <a:cs typeface="Arial"/>
                        </a:rPr>
                        <a:t>$</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850">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850">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6"/>
                  </a:ext>
                </a:extLst>
              </a:tr>
              <a:tr h="321944">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dirty="0">
                          <a:solidFill>
                            <a:srgbClr val="333333"/>
                          </a:solidFill>
                          <a:latin typeface="Arial"/>
                          <a:cs typeface="Arial"/>
                        </a:rPr>
                        <a:t>Giá</a:t>
                      </a:r>
                      <a:r>
                        <a:rPr sz="1800" b="1" spc="-25" dirty="0">
                          <a:solidFill>
                            <a:srgbClr val="333333"/>
                          </a:solidFill>
                          <a:latin typeface="Arial"/>
                          <a:cs typeface="Arial"/>
                        </a:rPr>
                        <a:t> </a:t>
                      </a:r>
                      <a:r>
                        <a:rPr sz="1800" b="1" spc="-5" dirty="0">
                          <a:solidFill>
                            <a:srgbClr val="333333"/>
                          </a:solidFill>
                          <a:latin typeface="Arial"/>
                          <a:cs typeface="Arial"/>
                        </a:rPr>
                        <a:t>20$</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65"/>
                        </a:spcBef>
                      </a:pPr>
                      <a:r>
                        <a:rPr sz="1800" b="1" dirty="0">
                          <a:solidFill>
                            <a:srgbClr val="333333"/>
                          </a:solidFill>
                          <a:latin typeface="Arial"/>
                          <a:cs typeface="Arial"/>
                        </a:rPr>
                        <a:t>Y</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7"/>
                  </a:ext>
                </a:extLst>
              </a:tr>
              <a:tr h="449580">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70"/>
                        </a:spcBef>
                      </a:pPr>
                      <a:r>
                        <a:rPr sz="1800" b="1" dirty="0">
                          <a:solidFill>
                            <a:srgbClr val="333333"/>
                          </a:solidFill>
                          <a:latin typeface="Arial"/>
                          <a:cs typeface="Arial"/>
                        </a:rPr>
                        <a:t>Tặng </a:t>
                      </a:r>
                      <a:r>
                        <a:rPr sz="1800" b="1" spc="-5" dirty="0">
                          <a:solidFill>
                            <a:srgbClr val="333333"/>
                          </a:solidFill>
                          <a:latin typeface="Arial"/>
                          <a:cs typeface="Arial"/>
                        </a:rPr>
                        <a:t>mũ</a:t>
                      </a:r>
                      <a:r>
                        <a:rPr sz="1800" b="1" spc="-55" dirty="0">
                          <a:solidFill>
                            <a:srgbClr val="333333"/>
                          </a:solidFill>
                          <a:latin typeface="Arial"/>
                          <a:cs typeface="Arial"/>
                        </a:rPr>
                        <a:t> </a:t>
                      </a:r>
                      <a:r>
                        <a:rPr sz="1800" b="1" spc="-5" dirty="0">
                          <a:solidFill>
                            <a:srgbClr val="333333"/>
                          </a:solidFill>
                          <a:latin typeface="Arial"/>
                          <a:cs typeface="Arial"/>
                        </a:rPr>
                        <a:t>xanh</a:t>
                      </a:r>
                      <a:endParaRPr sz="180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8580">
                        <a:lnSpc>
                          <a:spcPct val="100000"/>
                        </a:lnSpc>
                        <a:spcBef>
                          <a:spcPts val="70"/>
                        </a:spcBef>
                      </a:pPr>
                      <a:r>
                        <a:rPr sz="1800" b="1" dirty="0">
                          <a:solidFill>
                            <a:srgbClr val="333333"/>
                          </a:solidFill>
                          <a:latin typeface="Arial"/>
                          <a:cs typeface="Arial"/>
                        </a:rPr>
                        <a:t>Y</a:t>
                      </a:r>
                      <a:endParaRPr sz="180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70"/>
                        </a:spcBef>
                      </a:pPr>
                      <a:r>
                        <a:rPr sz="1800" b="1" dirty="0">
                          <a:solidFill>
                            <a:srgbClr val="333333"/>
                          </a:solidFill>
                          <a:latin typeface="Arial"/>
                          <a:cs typeface="Arial"/>
                        </a:rPr>
                        <a:t>Y</a:t>
                      </a:r>
                      <a:endParaRPr sz="180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850">
                        <a:lnSpc>
                          <a:spcPct val="100000"/>
                        </a:lnSpc>
                        <a:spcBef>
                          <a:spcPts val="70"/>
                        </a:spcBef>
                      </a:pPr>
                      <a:r>
                        <a:rPr sz="1800" b="1" dirty="0">
                          <a:solidFill>
                            <a:srgbClr val="333333"/>
                          </a:solidFill>
                          <a:latin typeface="Arial"/>
                          <a:cs typeface="Arial"/>
                        </a:rPr>
                        <a:t>Y</a:t>
                      </a:r>
                      <a:endParaRPr sz="180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8"/>
                  </a:ext>
                </a:extLst>
              </a:tr>
              <a:tr h="457200">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70"/>
                        </a:spcBef>
                      </a:pPr>
                      <a:r>
                        <a:rPr sz="1800" b="1" dirty="0">
                          <a:solidFill>
                            <a:srgbClr val="333333"/>
                          </a:solidFill>
                          <a:latin typeface="Arial"/>
                          <a:cs typeface="Arial"/>
                        </a:rPr>
                        <a:t>Tặng </a:t>
                      </a:r>
                      <a:r>
                        <a:rPr sz="1800" b="1" spc="-5" dirty="0">
                          <a:solidFill>
                            <a:srgbClr val="333333"/>
                          </a:solidFill>
                          <a:latin typeface="Arial"/>
                          <a:cs typeface="Arial"/>
                        </a:rPr>
                        <a:t>mũ</a:t>
                      </a:r>
                      <a:r>
                        <a:rPr sz="1800" b="1" spc="-65" dirty="0">
                          <a:solidFill>
                            <a:srgbClr val="333333"/>
                          </a:solidFill>
                          <a:latin typeface="Arial"/>
                          <a:cs typeface="Arial"/>
                        </a:rPr>
                        <a:t> </a:t>
                      </a:r>
                      <a:r>
                        <a:rPr sz="1800" b="1" dirty="0">
                          <a:solidFill>
                            <a:srgbClr val="333333"/>
                          </a:solidFill>
                          <a:latin typeface="Arial"/>
                          <a:cs typeface="Arial"/>
                        </a:rPr>
                        <a:t>hồng</a:t>
                      </a:r>
                      <a:endParaRPr sz="180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8580">
                        <a:lnSpc>
                          <a:spcPct val="100000"/>
                        </a:lnSpc>
                        <a:spcBef>
                          <a:spcPts val="70"/>
                        </a:spcBef>
                      </a:pPr>
                      <a:r>
                        <a:rPr sz="1800" b="1" dirty="0">
                          <a:solidFill>
                            <a:srgbClr val="333333"/>
                          </a:solidFill>
                          <a:latin typeface="Arial"/>
                          <a:cs typeface="Arial"/>
                        </a:rPr>
                        <a:t>Y</a:t>
                      </a:r>
                      <a:endParaRPr sz="180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70"/>
                        </a:spcBef>
                      </a:pPr>
                      <a:r>
                        <a:rPr sz="1800" b="1" dirty="0">
                          <a:solidFill>
                            <a:srgbClr val="333333"/>
                          </a:solidFill>
                          <a:latin typeface="Arial"/>
                          <a:cs typeface="Arial"/>
                        </a:rPr>
                        <a:t>Y</a:t>
                      </a:r>
                      <a:endParaRPr sz="180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a:lnSpc>
                          <a:spcPct val="100000"/>
                        </a:lnSpc>
                      </a:pPr>
                      <a:endParaRPr sz="1800">
                        <a:latin typeface="Times New Roman"/>
                        <a:cs typeface="Times New Roman"/>
                      </a:endParaRPr>
                    </a:p>
                  </a:txBody>
                  <a:tcPr marL="0" marR="0" marT="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850">
                        <a:lnSpc>
                          <a:spcPct val="100000"/>
                        </a:lnSpc>
                        <a:spcBef>
                          <a:spcPts val="70"/>
                        </a:spcBef>
                      </a:pPr>
                      <a:r>
                        <a:rPr sz="1800" b="1" dirty="0">
                          <a:solidFill>
                            <a:srgbClr val="333333"/>
                          </a:solidFill>
                          <a:latin typeface="Arial"/>
                          <a:cs typeface="Arial"/>
                        </a:rPr>
                        <a:t>Y</a:t>
                      </a:r>
                      <a:endParaRPr sz="1800" dirty="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55141" y="80519"/>
            <a:ext cx="8621395" cy="1567815"/>
          </a:xfrm>
          <a:prstGeom prst="rect">
            <a:avLst/>
          </a:prstGeom>
        </p:spPr>
        <p:txBody>
          <a:bodyPr vert="horz" wrap="square" lIns="0" tIns="304800" rIns="0" bIns="0" rtlCol="0">
            <a:spAutoFit/>
          </a:bodyPr>
          <a:lstStyle/>
          <a:p>
            <a:pPr marL="317500">
              <a:spcBef>
                <a:spcPts val="2400"/>
              </a:spcBef>
            </a:pPr>
            <a:r>
              <a:rPr sz="3600" b="1" spc="-5" dirty="0">
                <a:solidFill>
                  <a:srgbClr val="FFFFFF"/>
                </a:solidFill>
                <a:latin typeface="Arial"/>
                <a:cs typeface="Arial"/>
              </a:rPr>
              <a:t>VD2</a:t>
            </a:r>
            <a:endParaRPr sz="3600">
              <a:latin typeface="Arial"/>
              <a:cs typeface="Arial"/>
            </a:endParaRPr>
          </a:p>
          <a:p>
            <a:pPr marL="355600" indent="-342900">
              <a:spcBef>
                <a:spcPts val="1920"/>
              </a:spcBef>
              <a:buChar char="•"/>
              <a:tabLst>
                <a:tab pos="354965" algn="l"/>
                <a:tab pos="355600" algn="l"/>
              </a:tabLst>
            </a:pPr>
            <a:r>
              <a:rPr sz="3000" spc="-5" dirty="0">
                <a:latin typeface="Arial"/>
                <a:cs typeface="Arial"/>
              </a:rPr>
              <a:t>Các </a:t>
            </a:r>
            <a:r>
              <a:rPr sz="3000" dirty="0">
                <a:latin typeface="Arial"/>
                <a:cs typeface="Arial"/>
              </a:rPr>
              <a:t>ca kiểm thử </a:t>
            </a:r>
            <a:r>
              <a:rPr sz="3000" spc="-5" dirty="0">
                <a:latin typeface="Arial"/>
                <a:cs typeface="Arial"/>
              </a:rPr>
              <a:t>dựa trên bảng hỗ trợ quyết</a:t>
            </a:r>
            <a:r>
              <a:rPr sz="3000" spc="-65" dirty="0">
                <a:latin typeface="Arial"/>
                <a:cs typeface="Arial"/>
              </a:rPr>
              <a:t> </a:t>
            </a:r>
            <a:r>
              <a:rPr sz="3000" spc="-5" dirty="0">
                <a:latin typeface="Arial"/>
                <a:cs typeface="Arial"/>
              </a:rPr>
              <a:t>định</a:t>
            </a:r>
            <a:endParaRPr sz="3000">
              <a:latin typeface="Arial"/>
              <a:cs typeface="Arial"/>
            </a:endParaRPr>
          </a:p>
        </p:txBody>
      </p:sp>
      <p:sp>
        <p:nvSpPr>
          <p:cNvPr id="5" name="Title 4">
            <a:extLst>
              <a:ext uri="{FF2B5EF4-FFF2-40B4-BE49-F238E27FC236}">
                <a16:creationId xmlns:a16="http://schemas.microsoft.com/office/drawing/2014/main" id="{972E39C3-2A0B-4F39-A8ED-9BE1947867FA}"/>
              </a:ext>
            </a:extLst>
          </p:cNvPr>
          <p:cNvSpPr>
            <a:spLocks noGrp="1"/>
          </p:cNvSpPr>
          <p:nvPr>
            <p:ph type="title"/>
          </p:nvPr>
        </p:nvSpPr>
        <p:spPr/>
        <p:txBody>
          <a:bodyPr/>
          <a:lstStyle/>
          <a:p>
            <a:r>
              <a:rPr lang="en-US" dirty="0" err="1"/>
              <a:t>Ví</a:t>
            </a:r>
            <a:r>
              <a:rPr lang="en-US" dirty="0"/>
              <a:t> </a:t>
            </a:r>
            <a:r>
              <a:rPr lang="en-US" dirty="0" err="1"/>
              <a:t>dụ</a:t>
            </a:r>
            <a:endParaRPr lang="en-US" dirty="0"/>
          </a:p>
        </p:txBody>
      </p:sp>
      <p:graphicFrame>
        <p:nvGraphicFramePr>
          <p:cNvPr id="3" name="object 3"/>
          <p:cNvGraphicFramePr>
            <a:graphicFrameLocks noGrp="1"/>
          </p:cNvGraphicFramePr>
          <p:nvPr>
            <p:extLst>
              <p:ext uri="{D42A27DB-BD31-4B8C-83A1-F6EECF244321}">
                <p14:modId xmlns:p14="http://schemas.microsoft.com/office/powerpoint/2010/main" val="1754115417"/>
              </p:ext>
            </p:extLst>
          </p:nvPr>
        </p:nvGraphicFramePr>
        <p:xfrm>
          <a:off x="3313319" y="1932940"/>
          <a:ext cx="8229598" cy="4030597"/>
        </p:xfrm>
        <a:graphic>
          <a:graphicData uri="http://schemas.openxmlformats.org/drawingml/2006/table">
            <a:tbl>
              <a:tblPr firstRow="1" bandRow="1">
                <a:tableStyleId>{2D5ABB26-0587-4C30-8999-92F81FD0307C}</a:tableStyleId>
              </a:tblPr>
              <a:tblGrid>
                <a:gridCol w="896619">
                  <a:extLst>
                    <a:ext uri="{9D8B030D-6E8A-4147-A177-3AD203B41FA5}">
                      <a16:colId xmlns:a16="http://schemas.microsoft.com/office/drawing/2014/main" val="20000"/>
                    </a:ext>
                  </a:extLst>
                </a:gridCol>
                <a:gridCol w="3689350">
                  <a:extLst>
                    <a:ext uri="{9D8B030D-6E8A-4147-A177-3AD203B41FA5}">
                      <a16:colId xmlns:a16="http://schemas.microsoft.com/office/drawing/2014/main" val="20001"/>
                    </a:ext>
                  </a:extLst>
                </a:gridCol>
                <a:gridCol w="3643629">
                  <a:extLst>
                    <a:ext uri="{9D8B030D-6E8A-4147-A177-3AD203B41FA5}">
                      <a16:colId xmlns:a16="http://schemas.microsoft.com/office/drawing/2014/main" val="20002"/>
                    </a:ext>
                  </a:extLst>
                </a:gridCol>
              </a:tblGrid>
              <a:tr h="420624">
                <a:tc>
                  <a:txBody>
                    <a:bodyPr/>
                    <a:lstStyle/>
                    <a:p>
                      <a:pPr marL="67945">
                        <a:lnSpc>
                          <a:spcPct val="100000"/>
                        </a:lnSpc>
                        <a:spcBef>
                          <a:spcPts val="85"/>
                        </a:spcBef>
                      </a:pPr>
                      <a:r>
                        <a:rPr sz="2400" b="1" spc="-5" dirty="0">
                          <a:solidFill>
                            <a:srgbClr val="FFFFFF"/>
                          </a:solidFill>
                          <a:latin typeface="Arial"/>
                          <a:cs typeface="Arial"/>
                        </a:rPr>
                        <a:t>Ca</a:t>
                      </a:r>
                      <a:endParaRPr sz="24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8580">
                        <a:lnSpc>
                          <a:spcPct val="100000"/>
                        </a:lnSpc>
                        <a:spcBef>
                          <a:spcPts val="85"/>
                        </a:spcBef>
                      </a:pPr>
                      <a:r>
                        <a:rPr sz="2400" b="1" spc="-5" dirty="0">
                          <a:solidFill>
                            <a:srgbClr val="FFFFFF"/>
                          </a:solidFill>
                          <a:latin typeface="Arial"/>
                          <a:cs typeface="Arial"/>
                        </a:rPr>
                        <a:t>Đầu vào</a:t>
                      </a:r>
                      <a:endParaRPr sz="24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tc>
                  <a:txBody>
                    <a:bodyPr/>
                    <a:lstStyle/>
                    <a:p>
                      <a:pPr marL="69215">
                        <a:lnSpc>
                          <a:spcPct val="100000"/>
                        </a:lnSpc>
                        <a:spcBef>
                          <a:spcPts val="85"/>
                        </a:spcBef>
                      </a:pPr>
                      <a:r>
                        <a:rPr sz="2400" b="1" spc="-5" dirty="0">
                          <a:solidFill>
                            <a:srgbClr val="FFFFFF"/>
                          </a:solidFill>
                          <a:latin typeface="Arial"/>
                          <a:cs typeface="Arial"/>
                        </a:rPr>
                        <a:t>Đầu ra </a:t>
                      </a:r>
                      <a:r>
                        <a:rPr sz="2400" b="1" dirty="0">
                          <a:solidFill>
                            <a:srgbClr val="FFFFFF"/>
                          </a:solidFill>
                          <a:latin typeface="Arial"/>
                          <a:cs typeface="Arial"/>
                        </a:rPr>
                        <a:t>mong</a:t>
                      </a:r>
                      <a:r>
                        <a:rPr sz="2400" b="1" spc="-15" dirty="0">
                          <a:solidFill>
                            <a:srgbClr val="FFFFFF"/>
                          </a:solidFill>
                          <a:latin typeface="Arial"/>
                          <a:cs typeface="Arial"/>
                        </a:rPr>
                        <a:t> </a:t>
                      </a:r>
                      <a:r>
                        <a:rPr sz="2400" b="1" spc="-5" dirty="0">
                          <a:solidFill>
                            <a:srgbClr val="FFFFFF"/>
                          </a:solidFill>
                          <a:latin typeface="Arial"/>
                          <a:cs typeface="Arial"/>
                        </a:rPr>
                        <a:t>đợi</a:t>
                      </a:r>
                      <a:endParaRPr sz="2400">
                        <a:latin typeface="Arial"/>
                        <a:cs typeface="Arial"/>
                      </a:endParaRPr>
                    </a:p>
                  </a:txBody>
                  <a:tcPr marL="0" marR="0" marT="10795" marB="0">
                    <a:lnL w="12700">
                      <a:solidFill>
                        <a:srgbClr val="9BD2E4"/>
                      </a:solidFill>
                      <a:prstDash val="solid"/>
                    </a:lnL>
                    <a:lnR w="12700">
                      <a:solidFill>
                        <a:srgbClr val="9BD2E4"/>
                      </a:solidFill>
                      <a:prstDash val="solid"/>
                    </a:lnR>
                    <a:lnT w="12700">
                      <a:solidFill>
                        <a:srgbClr val="9BD2E4"/>
                      </a:solidFill>
                      <a:prstDash val="solid"/>
                    </a:lnT>
                    <a:lnB w="38100">
                      <a:solidFill>
                        <a:srgbClr val="9BD2E4"/>
                      </a:solidFill>
                      <a:prstDash val="solid"/>
                    </a:lnB>
                    <a:solidFill>
                      <a:srgbClr val="57BDCC"/>
                    </a:solidFill>
                  </a:tcPr>
                </a:tc>
                <a:extLst>
                  <a:ext uri="{0D108BD9-81ED-4DB2-BD59-A6C34878D82A}">
                    <a16:rowId xmlns:a16="http://schemas.microsoft.com/office/drawing/2014/main" val="10000"/>
                  </a:ext>
                </a:extLst>
              </a:tr>
              <a:tr h="500761">
                <a:tc>
                  <a:txBody>
                    <a:bodyPr/>
                    <a:lstStyle/>
                    <a:p>
                      <a:pPr marL="67945">
                        <a:lnSpc>
                          <a:spcPct val="100000"/>
                        </a:lnSpc>
                        <a:spcBef>
                          <a:spcPts val="85"/>
                        </a:spcBef>
                      </a:pPr>
                      <a:r>
                        <a:rPr sz="2400" b="1" dirty="0">
                          <a:solidFill>
                            <a:srgbClr val="FFFFFF"/>
                          </a:solidFill>
                          <a:latin typeface="Arial"/>
                          <a:cs typeface="Arial"/>
                        </a:rPr>
                        <a:t>1</a:t>
                      </a:r>
                      <a:endParaRPr sz="2400">
                        <a:latin typeface="Arial"/>
                        <a:cs typeface="Arial"/>
                      </a:endParaRPr>
                    </a:p>
                  </a:txBody>
                  <a:tcPr marL="0" marR="0" marT="10795"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spc="-35" dirty="0">
                          <a:solidFill>
                            <a:srgbClr val="333333"/>
                          </a:solidFill>
                          <a:latin typeface="Arial"/>
                          <a:cs typeface="Arial"/>
                        </a:rPr>
                        <a:t>Tuổi </a:t>
                      </a:r>
                      <a:r>
                        <a:rPr sz="1800" b="1" dirty="0">
                          <a:solidFill>
                            <a:srgbClr val="333333"/>
                          </a:solidFill>
                          <a:latin typeface="Arial"/>
                          <a:cs typeface="Arial"/>
                        </a:rPr>
                        <a:t>&lt;5, giới tính:</a:t>
                      </a:r>
                      <a:r>
                        <a:rPr sz="1800" b="1" spc="-20" dirty="0">
                          <a:solidFill>
                            <a:srgbClr val="333333"/>
                          </a:solidFill>
                          <a:latin typeface="Arial"/>
                          <a:cs typeface="Arial"/>
                        </a:rPr>
                        <a:t> </a:t>
                      </a:r>
                      <a:r>
                        <a:rPr sz="1800" b="1" spc="-5" dirty="0">
                          <a:solidFill>
                            <a:srgbClr val="333333"/>
                          </a:solidFill>
                          <a:latin typeface="Arial"/>
                          <a:cs typeface="Arial"/>
                        </a:rPr>
                        <a:t>Nữ</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65"/>
                        </a:spcBef>
                      </a:pPr>
                      <a:r>
                        <a:rPr sz="1800" b="1" dirty="0">
                          <a:solidFill>
                            <a:srgbClr val="333333"/>
                          </a:solidFill>
                          <a:latin typeface="Arial"/>
                          <a:cs typeface="Arial"/>
                        </a:rPr>
                        <a:t>Miễn phí </a:t>
                      </a:r>
                      <a:r>
                        <a:rPr sz="1800" b="1" spc="-25" dirty="0">
                          <a:solidFill>
                            <a:srgbClr val="333333"/>
                          </a:solidFill>
                          <a:latin typeface="Arial"/>
                          <a:cs typeface="Arial"/>
                        </a:rPr>
                        <a:t>vé </a:t>
                      </a:r>
                      <a:r>
                        <a:rPr sz="1800" b="1" spc="-15" dirty="0">
                          <a:solidFill>
                            <a:srgbClr val="333333"/>
                          </a:solidFill>
                          <a:latin typeface="Arial"/>
                          <a:cs typeface="Arial"/>
                        </a:rPr>
                        <a:t>vào, </a:t>
                      </a:r>
                      <a:r>
                        <a:rPr sz="1800" b="1" dirty="0">
                          <a:solidFill>
                            <a:srgbClr val="333333"/>
                          </a:solidFill>
                          <a:latin typeface="Arial"/>
                          <a:cs typeface="Arial"/>
                        </a:rPr>
                        <a:t>tặng </a:t>
                      </a:r>
                      <a:r>
                        <a:rPr sz="1800" b="1" spc="-5" dirty="0">
                          <a:solidFill>
                            <a:srgbClr val="333333"/>
                          </a:solidFill>
                          <a:latin typeface="Arial"/>
                          <a:cs typeface="Arial"/>
                        </a:rPr>
                        <a:t>mũ</a:t>
                      </a:r>
                      <a:r>
                        <a:rPr sz="1800" b="1" spc="80" dirty="0">
                          <a:solidFill>
                            <a:srgbClr val="333333"/>
                          </a:solidFill>
                          <a:latin typeface="Arial"/>
                          <a:cs typeface="Arial"/>
                        </a:rPr>
                        <a:t> </a:t>
                      </a:r>
                      <a:r>
                        <a:rPr sz="1800" b="1" dirty="0">
                          <a:solidFill>
                            <a:srgbClr val="333333"/>
                          </a:solidFill>
                          <a:latin typeface="Arial"/>
                          <a:cs typeface="Arial"/>
                        </a:rPr>
                        <a:t>đỏ</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381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1"/>
                  </a:ext>
                </a:extLst>
              </a:tr>
              <a:tr h="533400">
                <a:tc>
                  <a:txBody>
                    <a:bodyPr/>
                    <a:lstStyle/>
                    <a:p>
                      <a:pPr marL="67945">
                        <a:lnSpc>
                          <a:spcPct val="100000"/>
                        </a:lnSpc>
                        <a:spcBef>
                          <a:spcPts val="90"/>
                        </a:spcBef>
                      </a:pPr>
                      <a:r>
                        <a:rPr sz="2400" b="1" dirty="0">
                          <a:solidFill>
                            <a:srgbClr val="FFFFFF"/>
                          </a:solidFill>
                          <a:latin typeface="Arial"/>
                          <a:cs typeface="Arial"/>
                        </a:rPr>
                        <a:t>2</a:t>
                      </a:r>
                      <a:endParaRPr sz="2400">
                        <a:latin typeface="Arial"/>
                        <a:cs typeface="Arial"/>
                      </a:endParaRPr>
                    </a:p>
                  </a:txBody>
                  <a:tcPr marL="0" marR="0" marT="1143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spc="-35" dirty="0">
                          <a:solidFill>
                            <a:srgbClr val="333333"/>
                          </a:solidFill>
                          <a:latin typeface="Arial"/>
                          <a:cs typeface="Arial"/>
                        </a:rPr>
                        <a:t>Tuổi </a:t>
                      </a:r>
                      <a:r>
                        <a:rPr sz="1800" b="1" dirty="0">
                          <a:solidFill>
                            <a:srgbClr val="333333"/>
                          </a:solidFill>
                          <a:latin typeface="Arial"/>
                          <a:cs typeface="Arial"/>
                        </a:rPr>
                        <a:t>&lt;5, giới tính:</a:t>
                      </a:r>
                      <a:r>
                        <a:rPr sz="1800" b="1" spc="-20" dirty="0">
                          <a:solidFill>
                            <a:srgbClr val="333333"/>
                          </a:solidFill>
                          <a:latin typeface="Arial"/>
                          <a:cs typeface="Arial"/>
                        </a:rPr>
                        <a:t> </a:t>
                      </a:r>
                      <a:r>
                        <a:rPr sz="1800" b="1" spc="-10" dirty="0">
                          <a:solidFill>
                            <a:srgbClr val="333333"/>
                          </a:solidFill>
                          <a:latin typeface="Arial"/>
                          <a:cs typeface="Arial"/>
                        </a:rPr>
                        <a:t>Nam</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65"/>
                        </a:spcBef>
                      </a:pPr>
                      <a:r>
                        <a:rPr sz="1800" b="1" dirty="0">
                          <a:solidFill>
                            <a:srgbClr val="333333"/>
                          </a:solidFill>
                          <a:latin typeface="Arial"/>
                          <a:cs typeface="Arial"/>
                        </a:rPr>
                        <a:t>Miễn phí </a:t>
                      </a:r>
                      <a:r>
                        <a:rPr sz="1800" b="1" spc="-25" dirty="0">
                          <a:solidFill>
                            <a:srgbClr val="333333"/>
                          </a:solidFill>
                          <a:latin typeface="Arial"/>
                          <a:cs typeface="Arial"/>
                        </a:rPr>
                        <a:t>vẽ </a:t>
                      </a:r>
                      <a:r>
                        <a:rPr sz="1800" b="1" spc="-15" dirty="0">
                          <a:solidFill>
                            <a:srgbClr val="333333"/>
                          </a:solidFill>
                          <a:latin typeface="Arial"/>
                          <a:cs typeface="Arial"/>
                        </a:rPr>
                        <a:t>vào, </a:t>
                      </a:r>
                      <a:r>
                        <a:rPr sz="1800" b="1" dirty="0">
                          <a:solidFill>
                            <a:srgbClr val="333333"/>
                          </a:solidFill>
                          <a:latin typeface="Arial"/>
                          <a:cs typeface="Arial"/>
                        </a:rPr>
                        <a:t>tặng </a:t>
                      </a:r>
                      <a:r>
                        <a:rPr sz="1800" b="1" spc="-5" dirty="0">
                          <a:solidFill>
                            <a:srgbClr val="333333"/>
                          </a:solidFill>
                          <a:latin typeface="Arial"/>
                          <a:cs typeface="Arial"/>
                        </a:rPr>
                        <a:t>mũ</a:t>
                      </a:r>
                      <a:r>
                        <a:rPr sz="1800" b="1" spc="70" dirty="0">
                          <a:solidFill>
                            <a:srgbClr val="333333"/>
                          </a:solidFill>
                          <a:latin typeface="Arial"/>
                          <a:cs typeface="Arial"/>
                        </a:rPr>
                        <a:t> </a:t>
                      </a:r>
                      <a:r>
                        <a:rPr sz="1800" b="1" spc="-5" dirty="0">
                          <a:solidFill>
                            <a:srgbClr val="333333"/>
                          </a:solidFill>
                          <a:latin typeface="Arial"/>
                          <a:cs typeface="Arial"/>
                        </a:rPr>
                        <a:t>xanh</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2"/>
                  </a:ext>
                </a:extLst>
              </a:tr>
              <a:tr h="533400">
                <a:tc>
                  <a:txBody>
                    <a:bodyPr/>
                    <a:lstStyle/>
                    <a:p>
                      <a:pPr marL="67945">
                        <a:lnSpc>
                          <a:spcPct val="100000"/>
                        </a:lnSpc>
                        <a:spcBef>
                          <a:spcPts val="90"/>
                        </a:spcBef>
                      </a:pPr>
                      <a:r>
                        <a:rPr sz="2400" b="1" dirty="0">
                          <a:solidFill>
                            <a:srgbClr val="FFFFFF"/>
                          </a:solidFill>
                          <a:latin typeface="Arial"/>
                          <a:cs typeface="Arial"/>
                        </a:rPr>
                        <a:t>3</a:t>
                      </a:r>
                      <a:endParaRPr sz="2400">
                        <a:latin typeface="Arial"/>
                        <a:cs typeface="Arial"/>
                      </a:endParaRPr>
                    </a:p>
                  </a:txBody>
                  <a:tcPr marL="0" marR="0" marT="1143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spc="-5" dirty="0">
                          <a:solidFill>
                            <a:srgbClr val="333333"/>
                          </a:solidFill>
                          <a:latin typeface="Arial"/>
                          <a:cs typeface="Arial"/>
                        </a:rPr>
                        <a:t>5&lt;= </a:t>
                      </a:r>
                      <a:r>
                        <a:rPr sz="1800" b="1" dirty="0">
                          <a:solidFill>
                            <a:srgbClr val="333333"/>
                          </a:solidFill>
                          <a:latin typeface="Arial"/>
                          <a:cs typeface="Arial"/>
                        </a:rPr>
                        <a:t>tuổi&lt;= </a:t>
                      </a:r>
                      <a:r>
                        <a:rPr sz="1800" b="1" spc="-5" dirty="0">
                          <a:solidFill>
                            <a:srgbClr val="333333"/>
                          </a:solidFill>
                          <a:latin typeface="Arial"/>
                          <a:cs typeface="Arial"/>
                        </a:rPr>
                        <a:t>65, </a:t>
                      </a:r>
                      <a:r>
                        <a:rPr sz="1800" b="1" dirty="0">
                          <a:solidFill>
                            <a:srgbClr val="333333"/>
                          </a:solidFill>
                          <a:latin typeface="Arial"/>
                          <a:cs typeface="Arial"/>
                        </a:rPr>
                        <a:t>giới tính:</a:t>
                      </a:r>
                      <a:r>
                        <a:rPr sz="1800" b="1" spc="-70" dirty="0">
                          <a:solidFill>
                            <a:srgbClr val="333333"/>
                          </a:solidFill>
                          <a:latin typeface="Arial"/>
                          <a:cs typeface="Arial"/>
                        </a:rPr>
                        <a:t> </a:t>
                      </a:r>
                      <a:r>
                        <a:rPr sz="1800" b="1" spc="-5" dirty="0">
                          <a:solidFill>
                            <a:srgbClr val="333333"/>
                          </a:solidFill>
                          <a:latin typeface="Arial"/>
                          <a:cs typeface="Arial"/>
                        </a:rPr>
                        <a:t>Nữ</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65"/>
                        </a:spcBef>
                      </a:pPr>
                      <a:r>
                        <a:rPr sz="1800" b="1" dirty="0">
                          <a:solidFill>
                            <a:srgbClr val="333333"/>
                          </a:solidFill>
                          <a:latin typeface="Arial"/>
                          <a:cs typeface="Arial"/>
                        </a:rPr>
                        <a:t>Giá </a:t>
                      </a:r>
                      <a:r>
                        <a:rPr sz="1800" b="1" spc="-25" dirty="0">
                          <a:solidFill>
                            <a:srgbClr val="333333"/>
                          </a:solidFill>
                          <a:latin typeface="Arial"/>
                          <a:cs typeface="Arial"/>
                        </a:rPr>
                        <a:t>vé </a:t>
                      </a:r>
                      <a:r>
                        <a:rPr sz="1800" b="1" spc="-5" dirty="0">
                          <a:solidFill>
                            <a:srgbClr val="333333"/>
                          </a:solidFill>
                          <a:latin typeface="Arial"/>
                          <a:cs typeface="Arial"/>
                        </a:rPr>
                        <a:t>20$, </a:t>
                      </a:r>
                      <a:r>
                        <a:rPr sz="1800" b="1" dirty="0">
                          <a:solidFill>
                            <a:srgbClr val="333333"/>
                          </a:solidFill>
                          <a:latin typeface="Arial"/>
                          <a:cs typeface="Arial"/>
                        </a:rPr>
                        <a:t>tặng </a:t>
                      </a:r>
                      <a:r>
                        <a:rPr sz="1800" b="1" spc="-5" dirty="0">
                          <a:solidFill>
                            <a:srgbClr val="333333"/>
                          </a:solidFill>
                          <a:latin typeface="Arial"/>
                          <a:cs typeface="Arial"/>
                        </a:rPr>
                        <a:t>mũ</a:t>
                      </a:r>
                      <a:r>
                        <a:rPr sz="1800" b="1" spc="20" dirty="0">
                          <a:solidFill>
                            <a:srgbClr val="333333"/>
                          </a:solidFill>
                          <a:latin typeface="Arial"/>
                          <a:cs typeface="Arial"/>
                        </a:rPr>
                        <a:t> </a:t>
                      </a:r>
                      <a:r>
                        <a:rPr sz="1800" b="1" dirty="0">
                          <a:solidFill>
                            <a:srgbClr val="333333"/>
                          </a:solidFill>
                          <a:latin typeface="Arial"/>
                          <a:cs typeface="Arial"/>
                        </a:rPr>
                        <a:t>đỏ</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3"/>
                  </a:ext>
                </a:extLst>
              </a:tr>
              <a:tr h="680847">
                <a:tc>
                  <a:txBody>
                    <a:bodyPr/>
                    <a:lstStyle/>
                    <a:p>
                      <a:pPr marL="67945">
                        <a:lnSpc>
                          <a:spcPct val="100000"/>
                        </a:lnSpc>
                        <a:spcBef>
                          <a:spcPts val="90"/>
                        </a:spcBef>
                      </a:pPr>
                      <a:r>
                        <a:rPr sz="2400" b="1" dirty="0">
                          <a:solidFill>
                            <a:srgbClr val="FFFFFF"/>
                          </a:solidFill>
                          <a:latin typeface="Arial"/>
                          <a:cs typeface="Arial"/>
                        </a:rPr>
                        <a:t>4</a:t>
                      </a:r>
                      <a:endParaRPr sz="2400">
                        <a:latin typeface="Arial"/>
                        <a:cs typeface="Arial"/>
                      </a:endParaRPr>
                    </a:p>
                  </a:txBody>
                  <a:tcPr marL="0" marR="0" marT="1143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spc="-5" dirty="0">
                          <a:solidFill>
                            <a:srgbClr val="333333"/>
                          </a:solidFill>
                          <a:latin typeface="Arial"/>
                          <a:cs typeface="Arial"/>
                        </a:rPr>
                        <a:t>5&lt;= </a:t>
                      </a:r>
                      <a:r>
                        <a:rPr sz="1800" b="1" dirty="0">
                          <a:solidFill>
                            <a:srgbClr val="333333"/>
                          </a:solidFill>
                          <a:latin typeface="Arial"/>
                          <a:cs typeface="Arial"/>
                        </a:rPr>
                        <a:t>tuổi&lt;= </a:t>
                      </a:r>
                      <a:r>
                        <a:rPr sz="1800" b="1" spc="-5" dirty="0">
                          <a:solidFill>
                            <a:srgbClr val="333333"/>
                          </a:solidFill>
                          <a:latin typeface="Arial"/>
                          <a:cs typeface="Arial"/>
                        </a:rPr>
                        <a:t>65, </a:t>
                      </a:r>
                      <a:r>
                        <a:rPr sz="1800" b="1" dirty="0">
                          <a:solidFill>
                            <a:srgbClr val="333333"/>
                          </a:solidFill>
                          <a:latin typeface="Arial"/>
                          <a:cs typeface="Arial"/>
                        </a:rPr>
                        <a:t>giới tính:</a:t>
                      </a:r>
                      <a:r>
                        <a:rPr sz="1800" b="1" spc="-75" dirty="0">
                          <a:solidFill>
                            <a:srgbClr val="333333"/>
                          </a:solidFill>
                          <a:latin typeface="Arial"/>
                          <a:cs typeface="Arial"/>
                        </a:rPr>
                        <a:t> </a:t>
                      </a:r>
                      <a:r>
                        <a:rPr sz="1800" b="1" spc="-5" dirty="0">
                          <a:solidFill>
                            <a:srgbClr val="333333"/>
                          </a:solidFill>
                          <a:latin typeface="Arial"/>
                          <a:cs typeface="Arial"/>
                        </a:rPr>
                        <a:t>Nam</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65"/>
                        </a:spcBef>
                      </a:pPr>
                      <a:r>
                        <a:rPr sz="1800" b="1" dirty="0">
                          <a:solidFill>
                            <a:srgbClr val="333333"/>
                          </a:solidFill>
                          <a:latin typeface="Arial"/>
                          <a:cs typeface="Arial"/>
                        </a:rPr>
                        <a:t>Giá </a:t>
                      </a:r>
                      <a:r>
                        <a:rPr sz="1800" b="1" spc="-25" dirty="0">
                          <a:solidFill>
                            <a:srgbClr val="333333"/>
                          </a:solidFill>
                          <a:latin typeface="Arial"/>
                          <a:cs typeface="Arial"/>
                        </a:rPr>
                        <a:t>vé </a:t>
                      </a:r>
                      <a:r>
                        <a:rPr sz="1800" b="1" spc="-5" dirty="0">
                          <a:solidFill>
                            <a:srgbClr val="333333"/>
                          </a:solidFill>
                          <a:latin typeface="Arial"/>
                          <a:cs typeface="Arial"/>
                        </a:rPr>
                        <a:t>20$, </a:t>
                      </a:r>
                      <a:r>
                        <a:rPr sz="1800" b="1" dirty="0">
                          <a:solidFill>
                            <a:srgbClr val="333333"/>
                          </a:solidFill>
                          <a:latin typeface="Arial"/>
                          <a:cs typeface="Arial"/>
                        </a:rPr>
                        <a:t>tặng </a:t>
                      </a:r>
                      <a:r>
                        <a:rPr sz="1800" b="1" spc="-5" dirty="0">
                          <a:solidFill>
                            <a:srgbClr val="333333"/>
                          </a:solidFill>
                          <a:latin typeface="Arial"/>
                          <a:cs typeface="Arial"/>
                        </a:rPr>
                        <a:t>mũ</a:t>
                      </a:r>
                      <a:r>
                        <a:rPr sz="1800" b="1" spc="15" dirty="0">
                          <a:solidFill>
                            <a:srgbClr val="333333"/>
                          </a:solidFill>
                          <a:latin typeface="Arial"/>
                          <a:cs typeface="Arial"/>
                        </a:rPr>
                        <a:t> </a:t>
                      </a:r>
                      <a:r>
                        <a:rPr sz="1800" b="1" spc="-5" dirty="0">
                          <a:solidFill>
                            <a:srgbClr val="333333"/>
                          </a:solidFill>
                          <a:latin typeface="Arial"/>
                          <a:cs typeface="Arial"/>
                        </a:rPr>
                        <a:t>xanh</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4"/>
                  </a:ext>
                </a:extLst>
              </a:tr>
              <a:tr h="680719">
                <a:tc>
                  <a:txBody>
                    <a:bodyPr/>
                    <a:lstStyle/>
                    <a:p>
                      <a:pPr marL="67945">
                        <a:lnSpc>
                          <a:spcPct val="100000"/>
                        </a:lnSpc>
                        <a:spcBef>
                          <a:spcPts val="90"/>
                        </a:spcBef>
                      </a:pPr>
                      <a:r>
                        <a:rPr sz="2400" b="1" dirty="0">
                          <a:solidFill>
                            <a:srgbClr val="FFFFFF"/>
                          </a:solidFill>
                          <a:latin typeface="Arial"/>
                          <a:cs typeface="Arial"/>
                        </a:rPr>
                        <a:t>5</a:t>
                      </a:r>
                      <a:endParaRPr sz="2400">
                        <a:latin typeface="Arial"/>
                        <a:cs typeface="Arial"/>
                      </a:endParaRPr>
                    </a:p>
                  </a:txBody>
                  <a:tcPr marL="0" marR="0" marT="1143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65"/>
                        </a:spcBef>
                      </a:pPr>
                      <a:r>
                        <a:rPr sz="1800" b="1" spc="-35" dirty="0">
                          <a:solidFill>
                            <a:srgbClr val="333333"/>
                          </a:solidFill>
                          <a:latin typeface="Arial"/>
                          <a:cs typeface="Arial"/>
                        </a:rPr>
                        <a:t>Tuổi </a:t>
                      </a:r>
                      <a:r>
                        <a:rPr sz="1800" b="1" dirty="0">
                          <a:solidFill>
                            <a:srgbClr val="333333"/>
                          </a:solidFill>
                          <a:latin typeface="Arial"/>
                          <a:cs typeface="Arial"/>
                        </a:rPr>
                        <a:t>&gt;65, giới tính:</a:t>
                      </a:r>
                      <a:r>
                        <a:rPr sz="1800" b="1" spc="-40" dirty="0">
                          <a:solidFill>
                            <a:srgbClr val="333333"/>
                          </a:solidFill>
                          <a:latin typeface="Arial"/>
                          <a:cs typeface="Arial"/>
                        </a:rPr>
                        <a:t> </a:t>
                      </a:r>
                      <a:r>
                        <a:rPr sz="1800" b="1" spc="-5" dirty="0">
                          <a:solidFill>
                            <a:srgbClr val="333333"/>
                          </a:solidFill>
                          <a:latin typeface="Arial"/>
                          <a:cs typeface="Arial"/>
                        </a:rPr>
                        <a:t>Nữ</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tc>
                  <a:txBody>
                    <a:bodyPr/>
                    <a:lstStyle/>
                    <a:p>
                      <a:pPr marL="69215">
                        <a:lnSpc>
                          <a:spcPct val="100000"/>
                        </a:lnSpc>
                        <a:spcBef>
                          <a:spcPts val="65"/>
                        </a:spcBef>
                      </a:pPr>
                      <a:r>
                        <a:rPr sz="1800" b="1" dirty="0">
                          <a:solidFill>
                            <a:srgbClr val="333333"/>
                          </a:solidFill>
                          <a:latin typeface="Arial"/>
                          <a:cs typeface="Arial"/>
                        </a:rPr>
                        <a:t>Giá </a:t>
                      </a:r>
                      <a:r>
                        <a:rPr sz="1800" b="1" spc="-25" dirty="0">
                          <a:solidFill>
                            <a:srgbClr val="333333"/>
                          </a:solidFill>
                          <a:latin typeface="Arial"/>
                          <a:cs typeface="Arial"/>
                        </a:rPr>
                        <a:t>vé </a:t>
                      </a:r>
                      <a:r>
                        <a:rPr sz="1800" b="1" spc="-5" dirty="0">
                          <a:solidFill>
                            <a:srgbClr val="333333"/>
                          </a:solidFill>
                          <a:latin typeface="Arial"/>
                          <a:cs typeface="Arial"/>
                        </a:rPr>
                        <a:t>10$, </a:t>
                      </a:r>
                      <a:r>
                        <a:rPr sz="1800" b="1" dirty="0">
                          <a:solidFill>
                            <a:srgbClr val="333333"/>
                          </a:solidFill>
                          <a:latin typeface="Arial"/>
                          <a:cs typeface="Arial"/>
                        </a:rPr>
                        <a:t>tặng </a:t>
                      </a:r>
                      <a:r>
                        <a:rPr sz="1800" b="1" spc="-5" dirty="0">
                          <a:solidFill>
                            <a:srgbClr val="333333"/>
                          </a:solidFill>
                          <a:latin typeface="Arial"/>
                          <a:cs typeface="Arial"/>
                        </a:rPr>
                        <a:t>mũ</a:t>
                      </a:r>
                      <a:r>
                        <a:rPr sz="1800" b="1" spc="20" dirty="0">
                          <a:solidFill>
                            <a:srgbClr val="333333"/>
                          </a:solidFill>
                          <a:latin typeface="Arial"/>
                          <a:cs typeface="Arial"/>
                        </a:rPr>
                        <a:t> </a:t>
                      </a:r>
                      <a:r>
                        <a:rPr sz="1800" b="1" dirty="0">
                          <a:solidFill>
                            <a:srgbClr val="333333"/>
                          </a:solidFill>
                          <a:latin typeface="Arial"/>
                          <a:cs typeface="Arial"/>
                        </a:rPr>
                        <a:t>đỏ</a:t>
                      </a:r>
                      <a:endParaRPr sz="1800">
                        <a:latin typeface="Arial"/>
                        <a:cs typeface="Arial"/>
                      </a:endParaRPr>
                    </a:p>
                  </a:txBody>
                  <a:tcPr marL="0" marR="0" marT="8255"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D1E8EB"/>
                    </a:solidFill>
                  </a:tcPr>
                </a:tc>
                <a:extLst>
                  <a:ext uri="{0D108BD9-81ED-4DB2-BD59-A6C34878D82A}">
                    <a16:rowId xmlns:a16="http://schemas.microsoft.com/office/drawing/2014/main" val="10005"/>
                  </a:ext>
                </a:extLst>
              </a:tr>
              <a:tr h="680846">
                <a:tc>
                  <a:txBody>
                    <a:bodyPr/>
                    <a:lstStyle/>
                    <a:p>
                      <a:pPr marL="67945">
                        <a:lnSpc>
                          <a:spcPct val="100000"/>
                        </a:lnSpc>
                        <a:spcBef>
                          <a:spcPts val="90"/>
                        </a:spcBef>
                      </a:pPr>
                      <a:r>
                        <a:rPr sz="2400" b="1" dirty="0">
                          <a:solidFill>
                            <a:srgbClr val="FFFFFF"/>
                          </a:solidFill>
                          <a:latin typeface="Arial"/>
                          <a:cs typeface="Arial"/>
                        </a:rPr>
                        <a:t>6</a:t>
                      </a:r>
                      <a:endParaRPr sz="2400">
                        <a:latin typeface="Arial"/>
                        <a:cs typeface="Arial"/>
                      </a:endParaRPr>
                    </a:p>
                  </a:txBody>
                  <a:tcPr marL="0" marR="0" marT="1143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57BDCC"/>
                    </a:solidFill>
                  </a:tcPr>
                </a:tc>
                <a:tc>
                  <a:txBody>
                    <a:bodyPr/>
                    <a:lstStyle/>
                    <a:p>
                      <a:pPr marL="68580">
                        <a:lnSpc>
                          <a:spcPct val="100000"/>
                        </a:lnSpc>
                        <a:spcBef>
                          <a:spcPts val="70"/>
                        </a:spcBef>
                      </a:pPr>
                      <a:r>
                        <a:rPr sz="1800" b="1" spc="-35" dirty="0">
                          <a:solidFill>
                            <a:srgbClr val="333333"/>
                          </a:solidFill>
                          <a:latin typeface="Arial"/>
                          <a:cs typeface="Arial"/>
                        </a:rPr>
                        <a:t>Tuổi </a:t>
                      </a:r>
                      <a:r>
                        <a:rPr sz="1800" b="1" dirty="0">
                          <a:solidFill>
                            <a:srgbClr val="333333"/>
                          </a:solidFill>
                          <a:latin typeface="Arial"/>
                          <a:cs typeface="Arial"/>
                        </a:rPr>
                        <a:t>&gt;65, giới tính:</a:t>
                      </a:r>
                      <a:r>
                        <a:rPr sz="1800" b="1" spc="-40" dirty="0">
                          <a:solidFill>
                            <a:srgbClr val="333333"/>
                          </a:solidFill>
                          <a:latin typeface="Arial"/>
                          <a:cs typeface="Arial"/>
                        </a:rPr>
                        <a:t> </a:t>
                      </a:r>
                      <a:r>
                        <a:rPr sz="1800" b="1" spc="-5" dirty="0">
                          <a:solidFill>
                            <a:srgbClr val="333333"/>
                          </a:solidFill>
                          <a:latin typeface="Arial"/>
                          <a:cs typeface="Arial"/>
                        </a:rPr>
                        <a:t>Nam</a:t>
                      </a:r>
                      <a:endParaRPr sz="180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tc>
                  <a:txBody>
                    <a:bodyPr/>
                    <a:lstStyle/>
                    <a:p>
                      <a:pPr marL="69215">
                        <a:lnSpc>
                          <a:spcPct val="100000"/>
                        </a:lnSpc>
                        <a:spcBef>
                          <a:spcPts val="70"/>
                        </a:spcBef>
                      </a:pPr>
                      <a:r>
                        <a:rPr sz="1800" b="1" dirty="0">
                          <a:solidFill>
                            <a:srgbClr val="333333"/>
                          </a:solidFill>
                          <a:latin typeface="Arial"/>
                          <a:cs typeface="Arial"/>
                        </a:rPr>
                        <a:t>Giá </a:t>
                      </a:r>
                      <a:r>
                        <a:rPr sz="1800" b="1" spc="-25" dirty="0">
                          <a:solidFill>
                            <a:srgbClr val="333333"/>
                          </a:solidFill>
                          <a:latin typeface="Arial"/>
                          <a:cs typeface="Arial"/>
                        </a:rPr>
                        <a:t>vé </a:t>
                      </a:r>
                      <a:r>
                        <a:rPr sz="1800" b="1" spc="-5" dirty="0">
                          <a:solidFill>
                            <a:srgbClr val="333333"/>
                          </a:solidFill>
                          <a:latin typeface="Arial"/>
                          <a:cs typeface="Arial"/>
                        </a:rPr>
                        <a:t>10$, </a:t>
                      </a:r>
                      <a:r>
                        <a:rPr sz="1800" b="1" dirty="0">
                          <a:solidFill>
                            <a:srgbClr val="333333"/>
                          </a:solidFill>
                          <a:latin typeface="Arial"/>
                          <a:cs typeface="Arial"/>
                        </a:rPr>
                        <a:t>tặng </a:t>
                      </a:r>
                      <a:r>
                        <a:rPr sz="1800" b="1" spc="-5" dirty="0">
                          <a:solidFill>
                            <a:srgbClr val="333333"/>
                          </a:solidFill>
                          <a:latin typeface="Arial"/>
                          <a:cs typeface="Arial"/>
                        </a:rPr>
                        <a:t>mũ</a:t>
                      </a:r>
                      <a:r>
                        <a:rPr sz="1800" b="1" spc="15" dirty="0">
                          <a:solidFill>
                            <a:srgbClr val="333333"/>
                          </a:solidFill>
                          <a:latin typeface="Arial"/>
                          <a:cs typeface="Arial"/>
                        </a:rPr>
                        <a:t> </a:t>
                      </a:r>
                      <a:r>
                        <a:rPr sz="1800" b="1" spc="-5" dirty="0">
                          <a:solidFill>
                            <a:srgbClr val="333333"/>
                          </a:solidFill>
                          <a:latin typeface="Arial"/>
                          <a:cs typeface="Arial"/>
                        </a:rPr>
                        <a:t>xanh</a:t>
                      </a:r>
                      <a:endParaRPr sz="1800" dirty="0">
                        <a:latin typeface="Arial"/>
                        <a:cs typeface="Arial"/>
                      </a:endParaRPr>
                    </a:p>
                  </a:txBody>
                  <a:tcPr marL="0" marR="0" marT="8890" marB="0">
                    <a:lnL w="12700">
                      <a:solidFill>
                        <a:srgbClr val="9BD2E4"/>
                      </a:solidFill>
                      <a:prstDash val="solid"/>
                    </a:lnL>
                    <a:lnR w="12700">
                      <a:solidFill>
                        <a:srgbClr val="9BD2E4"/>
                      </a:solidFill>
                      <a:prstDash val="solid"/>
                    </a:lnR>
                    <a:lnT w="12700">
                      <a:solidFill>
                        <a:srgbClr val="9BD2E4"/>
                      </a:solidFill>
                      <a:prstDash val="solid"/>
                    </a:lnT>
                    <a:lnB w="12700">
                      <a:solidFill>
                        <a:srgbClr val="9BD2E4"/>
                      </a:solidFill>
                      <a:prstDash val="solid"/>
                    </a:lnB>
                    <a:solidFill>
                      <a:srgbClr val="EAF4F6"/>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72055" y="272796"/>
            <a:ext cx="7074534" cy="902335"/>
            <a:chOff x="448055" y="272795"/>
            <a:chExt cx="7074534" cy="902335"/>
          </a:xfrm>
        </p:grpSpPr>
        <p:sp>
          <p:nvSpPr>
            <p:cNvPr id="3" name="object 3"/>
            <p:cNvSpPr/>
            <p:nvPr/>
          </p:nvSpPr>
          <p:spPr>
            <a:xfrm>
              <a:off x="448055" y="272795"/>
              <a:ext cx="1281683" cy="90220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04544" y="272795"/>
              <a:ext cx="987552" cy="90220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868423" y="272795"/>
              <a:ext cx="1530096" cy="90220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971800" y="272795"/>
              <a:ext cx="1461515" cy="90220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011167" y="272795"/>
              <a:ext cx="1214627" cy="90220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99076" y="272795"/>
              <a:ext cx="1281684" cy="90220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655564" y="272795"/>
              <a:ext cx="1258824" cy="902207"/>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6489191" y="272795"/>
              <a:ext cx="672084" cy="90220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6624827" y="272795"/>
              <a:ext cx="762000" cy="902207"/>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6850379" y="272795"/>
              <a:ext cx="672083" cy="902207"/>
            </a:xfrm>
            <a:prstGeom prst="rect">
              <a:avLst/>
            </a:prstGeom>
            <a:blipFill>
              <a:blip r:embed="rId11" cstate="print"/>
              <a:stretch>
                <a:fillRect/>
              </a:stretch>
            </a:blipFill>
          </p:spPr>
          <p:txBody>
            <a:bodyPr wrap="square" lIns="0" tIns="0" rIns="0" bIns="0" rtlCol="0"/>
            <a:lstStyle/>
            <a:p>
              <a:endParaRPr/>
            </a:p>
          </p:txBody>
        </p:sp>
      </p:grpSp>
      <p:sp>
        <p:nvSpPr>
          <p:cNvPr id="13" name="object 13"/>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pc="-5" dirty="0"/>
              <a:t>Các kỹ </a:t>
            </a:r>
            <a:r>
              <a:rPr dirty="0"/>
              <a:t>thuật </a:t>
            </a:r>
            <a:r>
              <a:rPr spc="-5" dirty="0"/>
              <a:t>kiểm </a:t>
            </a:r>
            <a:r>
              <a:rPr dirty="0"/>
              <a:t>thử hộp đen</a:t>
            </a:r>
            <a:r>
              <a:rPr spc="-150" dirty="0"/>
              <a:t> </a:t>
            </a:r>
            <a:r>
              <a:rPr spc="-5" dirty="0"/>
              <a:t>(4)</a:t>
            </a:r>
            <a:endParaRPr/>
          </a:p>
        </p:txBody>
      </p:sp>
      <p:sp>
        <p:nvSpPr>
          <p:cNvPr id="14" name="object 14"/>
          <p:cNvSpPr txBox="1">
            <a:spLocks noGrp="1"/>
          </p:cNvSpPr>
          <p:nvPr>
            <p:ph sz="quarter" idx="10"/>
          </p:nvPr>
        </p:nvSpPr>
        <p:spPr>
          <a:prstGeom prst="rect">
            <a:avLst/>
          </a:prstGeom>
        </p:spPr>
        <p:txBody>
          <a:bodyPr vert="horz" wrap="square" lIns="0" tIns="12065" rIns="0" bIns="0" rtlCol="0">
            <a:spAutoFit/>
          </a:bodyPr>
          <a:lstStyle/>
          <a:p>
            <a:pPr marL="356235" marR="5080" indent="-342900">
              <a:lnSpc>
                <a:spcPct val="120100"/>
              </a:lnSpc>
              <a:spcBef>
                <a:spcPts val="95"/>
              </a:spcBef>
              <a:buChar char="•"/>
              <a:tabLst>
                <a:tab pos="355600" algn="l"/>
                <a:tab pos="356235" algn="l"/>
                <a:tab pos="942975" algn="l"/>
                <a:tab pos="1891030" algn="l"/>
                <a:tab pos="2689860" algn="l"/>
                <a:tab pos="3467100" algn="l"/>
                <a:tab pos="4110354" algn="l"/>
                <a:tab pos="4582795" algn="l"/>
                <a:tab pos="5416550" algn="l"/>
                <a:tab pos="7184390" algn="l"/>
              </a:tabLst>
            </a:pPr>
            <a:r>
              <a:rPr sz="2700" spc="-5" dirty="0"/>
              <a:t>K</a:t>
            </a:r>
            <a:r>
              <a:rPr sz="2700" dirty="0"/>
              <a:t>ỹ	thuật	</a:t>
            </a:r>
            <a:r>
              <a:rPr sz="2700" spc="-5" dirty="0"/>
              <a:t>dự</a:t>
            </a:r>
            <a:r>
              <a:rPr sz="2700" dirty="0"/>
              <a:t>a	trên	</a:t>
            </a:r>
            <a:r>
              <a:rPr sz="2700" spc="-5" dirty="0"/>
              <a:t>gi</a:t>
            </a:r>
            <a:r>
              <a:rPr sz="2700" dirty="0"/>
              <a:t>á	trị	</a:t>
            </a:r>
            <a:r>
              <a:rPr sz="2700" spc="-15" dirty="0"/>
              <a:t>b</a:t>
            </a:r>
            <a:r>
              <a:rPr sz="2700" spc="-5" dirty="0"/>
              <a:t>iê</a:t>
            </a:r>
            <a:r>
              <a:rPr sz="2700" dirty="0"/>
              <a:t>n	</a:t>
            </a:r>
            <a:r>
              <a:rPr sz="2700" spc="-5" dirty="0"/>
              <a:t>(Bou</a:t>
            </a:r>
            <a:r>
              <a:rPr sz="2700" spc="-25" dirty="0"/>
              <a:t>n</a:t>
            </a:r>
            <a:r>
              <a:rPr sz="2700" spc="-5" dirty="0"/>
              <a:t>dary</a:t>
            </a:r>
            <a:r>
              <a:rPr sz="2700" dirty="0"/>
              <a:t>	</a:t>
            </a:r>
            <a:r>
              <a:rPr sz="2700" spc="-5" dirty="0"/>
              <a:t>Val</a:t>
            </a:r>
            <a:r>
              <a:rPr sz="2700" spc="-20" dirty="0"/>
              <a:t>u</a:t>
            </a:r>
            <a:r>
              <a:rPr sz="2700" spc="-5" dirty="0"/>
              <a:t>e  Testing)</a:t>
            </a:r>
            <a:endParaRPr sz="2700" dirty="0"/>
          </a:p>
          <a:p>
            <a:pPr marL="356235" marR="5715" indent="-342900">
              <a:lnSpc>
                <a:spcPct val="120000"/>
              </a:lnSpc>
              <a:spcBef>
                <a:spcPts val="650"/>
              </a:spcBef>
              <a:buChar char="•"/>
              <a:tabLst>
                <a:tab pos="355600" algn="l"/>
                <a:tab pos="356235" algn="l"/>
                <a:tab pos="981075" algn="l"/>
                <a:tab pos="1968500" algn="l"/>
                <a:tab pos="2954655" algn="l"/>
                <a:tab pos="3670935" algn="l"/>
                <a:tab pos="4827905" algn="l"/>
                <a:tab pos="6078220" algn="l"/>
              </a:tabLst>
            </a:pPr>
            <a:r>
              <a:rPr sz="2700" spc="-5" dirty="0"/>
              <a:t>K</a:t>
            </a:r>
            <a:r>
              <a:rPr sz="2700" dirty="0"/>
              <a:t>ỹ	thuật	</a:t>
            </a:r>
            <a:r>
              <a:rPr sz="2700" spc="-5" dirty="0"/>
              <a:t>phâ</a:t>
            </a:r>
            <a:r>
              <a:rPr sz="2700" dirty="0"/>
              <a:t>n	</a:t>
            </a:r>
            <a:r>
              <a:rPr sz="2700" spc="-5" dirty="0"/>
              <a:t>lớ</a:t>
            </a:r>
            <a:r>
              <a:rPr sz="2700" dirty="0"/>
              <a:t>p	t</a:t>
            </a:r>
            <a:r>
              <a:rPr sz="2700" spc="5" dirty="0"/>
              <a:t>ư</a:t>
            </a:r>
            <a:r>
              <a:rPr sz="2700" dirty="0"/>
              <a:t>ơng	</a:t>
            </a:r>
            <a:r>
              <a:rPr sz="2700" spc="-5" dirty="0"/>
              <a:t>đư</a:t>
            </a:r>
            <a:r>
              <a:rPr sz="2700" spc="5" dirty="0"/>
              <a:t>ơ</a:t>
            </a:r>
            <a:r>
              <a:rPr sz="2700" spc="-5" dirty="0"/>
              <a:t>n</a:t>
            </a:r>
            <a:r>
              <a:rPr sz="2700" dirty="0"/>
              <a:t>g	</a:t>
            </a:r>
            <a:r>
              <a:rPr sz="2700" spc="-5" dirty="0"/>
              <a:t>(Equival</a:t>
            </a:r>
            <a:r>
              <a:rPr sz="2700" spc="-20" dirty="0"/>
              <a:t>e</a:t>
            </a:r>
            <a:r>
              <a:rPr sz="2700" spc="-5" dirty="0"/>
              <a:t>nce  Class </a:t>
            </a:r>
            <a:r>
              <a:rPr sz="2700" dirty="0"/>
              <a:t>Testing)</a:t>
            </a:r>
          </a:p>
          <a:p>
            <a:pPr marL="356235" marR="5080" indent="-342900">
              <a:lnSpc>
                <a:spcPct val="120000"/>
              </a:lnSpc>
              <a:spcBef>
                <a:spcPts val="650"/>
              </a:spcBef>
              <a:buChar char="•"/>
              <a:tabLst>
                <a:tab pos="355600" algn="l"/>
                <a:tab pos="356235" algn="l"/>
                <a:tab pos="994410" algn="l"/>
                <a:tab pos="1992630" algn="l"/>
                <a:tab pos="2842260" algn="l"/>
                <a:tab pos="3669665" algn="l"/>
                <a:tab pos="4669790" algn="l"/>
                <a:tab pos="5747385" algn="l"/>
                <a:tab pos="6631305" algn="l"/>
              </a:tabLst>
            </a:pPr>
            <a:r>
              <a:rPr sz="2700" spc="-5" dirty="0"/>
              <a:t>K</a:t>
            </a:r>
            <a:r>
              <a:rPr sz="2700" dirty="0"/>
              <a:t>ỹ	thu</a:t>
            </a:r>
            <a:r>
              <a:rPr sz="2700" spc="-20" dirty="0"/>
              <a:t>ậ</a:t>
            </a:r>
            <a:r>
              <a:rPr sz="2700" dirty="0"/>
              <a:t>t	</a:t>
            </a:r>
            <a:r>
              <a:rPr sz="2700" spc="-5" dirty="0"/>
              <a:t>dự</a:t>
            </a:r>
            <a:r>
              <a:rPr sz="2700" dirty="0"/>
              <a:t>a	tr</a:t>
            </a:r>
            <a:r>
              <a:rPr sz="2700" spc="-15" dirty="0"/>
              <a:t>ê</a:t>
            </a:r>
            <a:r>
              <a:rPr sz="2700" dirty="0"/>
              <a:t>n	</a:t>
            </a:r>
            <a:r>
              <a:rPr sz="2700" spc="-5" dirty="0"/>
              <a:t>bản</a:t>
            </a:r>
            <a:r>
              <a:rPr sz="2700" dirty="0"/>
              <a:t>g	</a:t>
            </a:r>
            <a:r>
              <a:rPr sz="2700" spc="-5" dirty="0"/>
              <a:t>quyế</a:t>
            </a:r>
            <a:r>
              <a:rPr sz="2700" dirty="0"/>
              <a:t>t	</a:t>
            </a:r>
            <a:r>
              <a:rPr sz="2700" spc="-5" dirty="0"/>
              <a:t>đị</a:t>
            </a:r>
            <a:r>
              <a:rPr sz="2700" spc="-20" dirty="0"/>
              <a:t>n</a:t>
            </a:r>
            <a:r>
              <a:rPr sz="2700" dirty="0"/>
              <a:t>h	(D</a:t>
            </a:r>
            <a:r>
              <a:rPr sz="2700" spc="-15" dirty="0"/>
              <a:t>e</a:t>
            </a:r>
            <a:r>
              <a:rPr sz="2700" dirty="0"/>
              <a:t>ci</a:t>
            </a:r>
            <a:r>
              <a:rPr sz="2700" spc="5" dirty="0"/>
              <a:t>s</a:t>
            </a:r>
            <a:r>
              <a:rPr sz="2700" spc="-15" dirty="0"/>
              <a:t>i</a:t>
            </a:r>
            <a:r>
              <a:rPr sz="2700" dirty="0"/>
              <a:t>on  </a:t>
            </a:r>
            <a:r>
              <a:rPr sz="2700" spc="-5" dirty="0"/>
              <a:t>Table-Based</a:t>
            </a:r>
            <a:r>
              <a:rPr sz="2700" spc="5" dirty="0"/>
              <a:t> </a:t>
            </a:r>
            <a:r>
              <a:rPr sz="2700" dirty="0"/>
              <a:t>Testing)</a:t>
            </a:r>
          </a:p>
          <a:p>
            <a:pPr marL="356235" marR="6350" indent="-342900">
              <a:lnSpc>
                <a:spcPct val="120100"/>
              </a:lnSpc>
              <a:spcBef>
                <a:spcPts val="645"/>
              </a:spcBef>
              <a:buChar char="•"/>
              <a:tabLst>
                <a:tab pos="355600" algn="l"/>
                <a:tab pos="356235" algn="l"/>
                <a:tab pos="906144" algn="l"/>
                <a:tab pos="1816100" algn="l"/>
                <a:tab pos="2576830" algn="l"/>
                <a:tab pos="3315970" algn="l"/>
                <a:tab pos="3846195" algn="l"/>
                <a:tab pos="4358640" algn="l"/>
                <a:tab pos="5631180" algn="l"/>
                <a:tab pos="6541770" algn="l"/>
                <a:tab pos="6881495" algn="l"/>
                <a:tab pos="7487920" algn="l"/>
              </a:tabLst>
            </a:pPr>
            <a:r>
              <a:rPr sz="2700" spc="-5" dirty="0">
                <a:solidFill>
                  <a:srgbClr val="FF0000"/>
                </a:solidFill>
              </a:rPr>
              <a:t>K</a:t>
            </a:r>
            <a:r>
              <a:rPr sz="2700" dirty="0">
                <a:solidFill>
                  <a:srgbClr val="FF0000"/>
                </a:solidFill>
              </a:rPr>
              <a:t>ỹ	thu</a:t>
            </a:r>
            <a:r>
              <a:rPr sz="2700" spc="-15" dirty="0">
                <a:solidFill>
                  <a:srgbClr val="FF0000"/>
                </a:solidFill>
              </a:rPr>
              <a:t>ậ</a:t>
            </a:r>
            <a:r>
              <a:rPr sz="2700" dirty="0">
                <a:solidFill>
                  <a:srgbClr val="FF0000"/>
                </a:solidFill>
              </a:rPr>
              <a:t>t	</a:t>
            </a:r>
            <a:r>
              <a:rPr lang="en-US" sz="2700" spc="-5" dirty="0" err="1">
                <a:solidFill>
                  <a:srgbClr val="FF0000"/>
                </a:solidFill>
              </a:rPr>
              <a:t>chuyển</a:t>
            </a:r>
            <a:r>
              <a:rPr lang="en-US" sz="2700" spc="-5" dirty="0">
                <a:solidFill>
                  <a:srgbClr val="FF0000"/>
                </a:solidFill>
              </a:rPr>
              <a:t> </a:t>
            </a:r>
            <a:r>
              <a:rPr lang="en-US" sz="2700" spc="-5" dirty="0" err="1">
                <a:solidFill>
                  <a:srgbClr val="FF0000"/>
                </a:solidFill>
              </a:rPr>
              <a:t>trạng</a:t>
            </a:r>
            <a:r>
              <a:rPr lang="en-US" sz="2700" spc="-5" dirty="0">
                <a:solidFill>
                  <a:srgbClr val="FF0000"/>
                </a:solidFill>
              </a:rPr>
              <a:t> </a:t>
            </a:r>
            <a:r>
              <a:rPr lang="en-US" sz="2700" spc="-5" dirty="0" err="1">
                <a:solidFill>
                  <a:srgbClr val="FF0000"/>
                </a:solidFill>
              </a:rPr>
              <a:t>thái</a:t>
            </a:r>
            <a:endParaRPr sz="2700" dirty="0"/>
          </a:p>
          <a:p>
            <a:pPr marL="356235" indent="-342900">
              <a:lnSpc>
                <a:spcPct val="100000"/>
              </a:lnSpc>
              <a:spcBef>
                <a:spcPts val="1295"/>
              </a:spcBef>
              <a:buChar char="•"/>
              <a:tabLst>
                <a:tab pos="355600" algn="l"/>
                <a:tab pos="356235" algn="l"/>
              </a:tabLst>
            </a:pPr>
            <a:r>
              <a:rPr sz="2700" dirty="0"/>
              <a:t>…</a:t>
            </a:r>
          </a:p>
        </p:txBody>
      </p:sp>
      <p:sp>
        <p:nvSpPr>
          <p:cNvPr id="15" name="object 15"/>
          <p:cNvSpPr txBox="1"/>
          <p:nvPr/>
        </p:nvSpPr>
        <p:spPr>
          <a:xfrm>
            <a:off x="9908540" y="6566535"/>
            <a:ext cx="223520" cy="204351"/>
          </a:xfrm>
          <a:prstGeom prst="rect">
            <a:avLst/>
          </a:prstGeom>
        </p:spPr>
        <p:txBody>
          <a:bodyPr vert="horz" wrap="square" lIns="0" tIns="0" rIns="0" bIns="0" rtlCol="0">
            <a:spAutoFit/>
          </a:bodyPr>
          <a:lstStyle/>
          <a:p>
            <a:pPr marL="12700">
              <a:lnSpc>
                <a:spcPts val="1650"/>
              </a:lnSpc>
            </a:pPr>
            <a:r>
              <a:rPr sz="1400" spc="-5" dirty="0">
                <a:solidFill>
                  <a:srgbClr val="57BDCC"/>
                </a:solidFill>
                <a:latin typeface="Arial"/>
                <a:cs typeface="Arial"/>
              </a:rPr>
              <a:t>61</a:t>
            </a:r>
            <a:endParaRPr sz="1400">
              <a:latin typeface="Arial"/>
              <a:cs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lang="en-US" spc="-5" dirty="0" err="1"/>
              <a:t>Chuyển</a:t>
            </a:r>
            <a:r>
              <a:rPr lang="en-US" spc="-5" dirty="0"/>
              <a:t> </a:t>
            </a:r>
            <a:r>
              <a:rPr lang="en-US" spc="-5" dirty="0" err="1"/>
              <a:t>trạng</a:t>
            </a:r>
            <a:r>
              <a:rPr lang="en-US" spc="-5" dirty="0"/>
              <a:t> </a:t>
            </a:r>
            <a:r>
              <a:rPr lang="en-US" spc="-5" dirty="0" err="1"/>
              <a:t>thái</a:t>
            </a:r>
            <a:endParaRPr dirty="0"/>
          </a:p>
        </p:txBody>
      </p:sp>
      <p:sp>
        <p:nvSpPr>
          <p:cNvPr id="15" name="object 15"/>
          <p:cNvSpPr txBox="1"/>
          <p:nvPr/>
        </p:nvSpPr>
        <p:spPr>
          <a:xfrm>
            <a:off x="9908540" y="6566535"/>
            <a:ext cx="223520" cy="204351"/>
          </a:xfrm>
          <a:prstGeom prst="rect">
            <a:avLst/>
          </a:prstGeom>
        </p:spPr>
        <p:txBody>
          <a:bodyPr vert="horz" wrap="square" lIns="0" tIns="0" rIns="0" bIns="0" rtlCol="0">
            <a:spAutoFit/>
          </a:bodyPr>
          <a:lstStyle/>
          <a:p>
            <a:pPr marL="12700">
              <a:lnSpc>
                <a:spcPts val="1650"/>
              </a:lnSpc>
            </a:pPr>
            <a:r>
              <a:rPr sz="1400" spc="-5" dirty="0">
                <a:solidFill>
                  <a:srgbClr val="57BDCC"/>
                </a:solidFill>
                <a:latin typeface="Arial"/>
                <a:cs typeface="Arial"/>
              </a:rPr>
              <a:t>61</a:t>
            </a:r>
            <a:endParaRPr sz="1400">
              <a:latin typeface="Arial"/>
              <a:cs typeface="Arial"/>
            </a:endParaRPr>
          </a:p>
        </p:txBody>
      </p:sp>
      <p:pic>
        <p:nvPicPr>
          <p:cNvPr id="17" name="Picture 16"/>
          <p:cNvPicPr>
            <a:picLocks noChangeAspect="1"/>
          </p:cNvPicPr>
          <p:nvPr/>
        </p:nvPicPr>
        <p:blipFill>
          <a:blip r:embed="rId2"/>
          <a:stretch>
            <a:fillRect/>
          </a:stretch>
        </p:blipFill>
        <p:spPr>
          <a:xfrm>
            <a:off x="3392422" y="1350007"/>
            <a:ext cx="7961377" cy="4811501"/>
          </a:xfrm>
          <a:prstGeom prst="rect">
            <a:avLst/>
          </a:prstGeom>
        </p:spPr>
      </p:pic>
    </p:spTree>
    <p:extLst>
      <p:ext uri="{BB962C8B-B14F-4D97-AF65-F5344CB8AC3E}">
        <p14:creationId xmlns:p14="http://schemas.microsoft.com/office/powerpoint/2010/main" val="2458138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lang="en-US" spc="-5" dirty="0" err="1"/>
              <a:t>Chuyển</a:t>
            </a:r>
            <a:r>
              <a:rPr lang="en-US" spc="-5" dirty="0"/>
              <a:t> </a:t>
            </a:r>
            <a:r>
              <a:rPr lang="en-US" spc="-5" dirty="0" err="1"/>
              <a:t>trạng</a:t>
            </a:r>
            <a:r>
              <a:rPr lang="en-US" spc="-5" dirty="0"/>
              <a:t> </a:t>
            </a:r>
            <a:r>
              <a:rPr lang="en-US" spc="-5" dirty="0" err="1"/>
              <a:t>thái</a:t>
            </a:r>
            <a:endParaRPr dirty="0"/>
          </a:p>
        </p:txBody>
      </p:sp>
      <p:sp>
        <p:nvSpPr>
          <p:cNvPr id="15" name="object 15"/>
          <p:cNvSpPr txBox="1"/>
          <p:nvPr/>
        </p:nvSpPr>
        <p:spPr>
          <a:xfrm>
            <a:off x="9908540" y="6566535"/>
            <a:ext cx="223520" cy="204351"/>
          </a:xfrm>
          <a:prstGeom prst="rect">
            <a:avLst/>
          </a:prstGeom>
        </p:spPr>
        <p:txBody>
          <a:bodyPr vert="horz" wrap="square" lIns="0" tIns="0" rIns="0" bIns="0" rtlCol="0">
            <a:spAutoFit/>
          </a:bodyPr>
          <a:lstStyle/>
          <a:p>
            <a:pPr marL="12700">
              <a:lnSpc>
                <a:spcPts val="1650"/>
              </a:lnSpc>
            </a:pPr>
            <a:r>
              <a:rPr sz="1400" spc="-5" dirty="0">
                <a:solidFill>
                  <a:srgbClr val="57BDCC"/>
                </a:solidFill>
                <a:latin typeface="Arial"/>
                <a:cs typeface="Arial"/>
              </a:rPr>
              <a:t>61</a:t>
            </a:r>
            <a:endParaRPr sz="1400">
              <a:latin typeface="Arial"/>
              <a:cs typeface="Arial"/>
            </a:endParaRPr>
          </a:p>
        </p:txBody>
      </p:sp>
      <p:pic>
        <p:nvPicPr>
          <p:cNvPr id="14" name="Picture 13"/>
          <p:cNvPicPr>
            <a:picLocks noChangeAspect="1"/>
          </p:cNvPicPr>
          <p:nvPr/>
        </p:nvPicPr>
        <p:blipFill>
          <a:blip r:embed="rId3"/>
          <a:stretch>
            <a:fillRect/>
          </a:stretch>
        </p:blipFill>
        <p:spPr>
          <a:xfrm>
            <a:off x="3598342" y="980185"/>
            <a:ext cx="8394939" cy="5688525"/>
          </a:xfrm>
          <a:prstGeom prst="rect">
            <a:avLst/>
          </a:prstGeom>
        </p:spPr>
      </p:pic>
    </p:spTree>
    <p:extLst>
      <p:ext uri="{BB962C8B-B14F-4D97-AF65-F5344CB8AC3E}">
        <p14:creationId xmlns:p14="http://schemas.microsoft.com/office/powerpoint/2010/main" val="265404048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lang="en-US" spc="-5" dirty="0" err="1"/>
              <a:t>Chuyển</a:t>
            </a:r>
            <a:r>
              <a:rPr lang="en-US" spc="-5" dirty="0"/>
              <a:t> </a:t>
            </a:r>
            <a:r>
              <a:rPr lang="en-US" spc="-5" dirty="0" err="1"/>
              <a:t>trạng</a:t>
            </a:r>
            <a:r>
              <a:rPr lang="en-US" spc="-5" dirty="0"/>
              <a:t> </a:t>
            </a:r>
            <a:r>
              <a:rPr lang="en-US" spc="-5" dirty="0" err="1"/>
              <a:t>thái</a:t>
            </a:r>
            <a:endParaRPr dirty="0"/>
          </a:p>
        </p:txBody>
      </p:sp>
      <p:sp>
        <p:nvSpPr>
          <p:cNvPr id="15" name="object 15"/>
          <p:cNvSpPr txBox="1"/>
          <p:nvPr/>
        </p:nvSpPr>
        <p:spPr>
          <a:xfrm>
            <a:off x="9908540" y="6566535"/>
            <a:ext cx="223520" cy="204351"/>
          </a:xfrm>
          <a:prstGeom prst="rect">
            <a:avLst/>
          </a:prstGeom>
        </p:spPr>
        <p:txBody>
          <a:bodyPr vert="horz" wrap="square" lIns="0" tIns="0" rIns="0" bIns="0" rtlCol="0">
            <a:spAutoFit/>
          </a:bodyPr>
          <a:lstStyle/>
          <a:p>
            <a:pPr marL="12700">
              <a:lnSpc>
                <a:spcPts val="1650"/>
              </a:lnSpc>
            </a:pPr>
            <a:r>
              <a:rPr sz="1400" spc="-5" dirty="0">
                <a:solidFill>
                  <a:srgbClr val="57BDCC"/>
                </a:solidFill>
                <a:latin typeface="Arial"/>
                <a:cs typeface="Arial"/>
              </a:rPr>
              <a:t>61</a:t>
            </a:r>
            <a:endParaRPr sz="1400">
              <a:latin typeface="Arial"/>
              <a:cs typeface="Arial"/>
            </a:endParaRPr>
          </a:p>
        </p:txBody>
      </p:sp>
      <p:pic>
        <p:nvPicPr>
          <p:cNvPr id="16" name="Picture 15"/>
          <p:cNvPicPr>
            <a:picLocks noChangeAspect="1"/>
          </p:cNvPicPr>
          <p:nvPr/>
        </p:nvPicPr>
        <p:blipFill>
          <a:blip r:embed="rId3"/>
          <a:stretch>
            <a:fillRect/>
          </a:stretch>
        </p:blipFill>
        <p:spPr>
          <a:xfrm>
            <a:off x="3828695" y="1487822"/>
            <a:ext cx="7286299" cy="4267534"/>
          </a:xfrm>
          <a:prstGeom prst="rect">
            <a:avLst/>
          </a:prstGeom>
        </p:spPr>
      </p:pic>
    </p:spTree>
    <p:extLst>
      <p:ext uri="{BB962C8B-B14F-4D97-AF65-F5344CB8AC3E}">
        <p14:creationId xmlns:p14="http://schemas.microsoft.com/office/powerpoint/2010/main" val="361557637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lang="en-US" spc="-5" dirty="0" err="1"/>
              <a:t>Chuyển</a:t>
            </a:r>
            <a:r>
              <a:rPr lang="en-US" spc="-5" dirty="0"/>
              <a:t> </a:t>
            </a:r>
            <a:r>
              <a:rPr lang="en-US" spc="-5" dirty="0" err="1"/>
              <a:t>trạng</a:t>
            </a:r>
            <a:r>
              <a:rPr lang="en-US" spc="-5" dirty="0"/>
              <a:t> </a:t>
            </a:r>
            <a:r>
              <a:rPr lang="en-US" spc="-5" dirty="0" err="1"/>
              <a:t>thái</a:t>
            </a:r>
            <a:endParaRPr dirty="0"/>
          </a:p>
        </p:txBody>
      </p:sp>
      <p:sp>
        <p:nvSpPr>
          <p:cNvPr id="15" name="object 15"/>
          <p:cNvSpPr txBox="1"/>
          <p:nvPr/>
        </p:nvSpPr>
        <p:spPr>
          <a:xfrm>
            <a:off x="9908540" y="6566535"/>
            <a:ext cx="223520" cy="204351"/>
          </a:xfrm>
          <a:prstGeom prst="rect">
            <a:avLst/>
          </a:prstGeom>
        </p:spPr>
        <p:txBody>
          <a:bodyPr vert="horz" wrap="square" lIns="0" tIns="0" rIns="0" bIns="0" rtlCol="0">
            <a:spAutoFit/>
          </a:bodyPr>
          <a:lstStyle/>
          <a:p>
            <a:pPr marL="12700">
              <a:lnSpc>
                <a:spcPts val="1650"/>
              </a:lnSpc>
            </a:pPr>
            <a:r>
              <a:rPr sz="1400" spc="-5" dirty="0">
                <a:solidFill>
                  <a:srgbClr val="57BDCC"/>
                </a:solidFill>
                <a:latin typeface="Arial"/>
                <a:cs typeface="Arial"/>
              </a:rPr>
              <a:t>61</a:t>
            </a:r>
            <a:endParaRPr sz="1400">
              <a:latin typeface="Arial"/>
              <a:cs typeface="Arial"/>
            </a:endParaRPr>
          </a:p>
        </p:txBody>
      </p:sp>
      <p:pic>
        <p:nvPicPr>
          <p:cNvPr id="17" name="Picture 16"/>
          <p:cNvPicPr>
            <a:picLocks noChangeAspect="1"/>
          </p:cNvPicPr>
          <p:nvPr/>
        </p:nvPicPr>
        <p:blipFill>
          <a:blip r:embed="rId3"/>
          <a:stretch>
            <a:fillRect/>
          </a:stretch>
        </p:blipFill>
        <p:spPr>
          <a:xfrm>
            <a:off x="3863066" y="1524000"/>
            <a:ext cx="7381278" cy="3907735"/>
          </a:xfrm>
          <a:prstGeom prst="rect">
            <a:avLst/>
          </a:prstGeom>
        </p:spPr>
      </p:pic>
    </p:spTree>
    <p:extLst>
      <p:ext uri="{BB962C8B-B14F-4D97-AF65-F5344CB8AC3E}">
        <p14:creationId xmlns:p14="http://schemas.microsoft.com/office/powerpoint/2010/main" val="33322596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1627451" y="486012"/>
            <a:ext cx="9726349" cy="505908"/>
          </a:xfrm>
          <a:prstGeom prst="rect">
            <a:avLst/>
          </a:prstGeom>
        </p:spPr>
        <p:txBody>
          <a:bodyPr vert="horz" wrap="square" lIns="0" tIns="13335" rIns="0" bIns="0" rtlCol="0" anchor="ctr">
            <a:spAutoFit/>
          </a:bodyPr>
          <a:lstStyle/>
          <a:p>
            <a:pPr marL="12700">
              <a:lnSpc>
                <a:spcPct val="100000"/>
              </a:lnSpc>
              <a:spcBef>
                <a:spcPts val="105"/>
              </a:spcBef>
            </a:pPr>
            <a:r>
              <a:rPr lang="en-US" spc="-5" dirty="0" err="1"/>
              <a:t>Chuyển</a:t>
            </a:r>
            <a:r>
              <a:rPr lang="en-US" spc="-5" dirty="0"/>
              <a:t> </a:t>
            </a:r>
            <a:r>
              <a:rPr lang="en-US" spc="-5" dirty="0" err="1"/>
              <a:t>trạng</a:t>
            </a:r>
            <a:r>
              <a:rPr lang="en-US" spc="-5" dirty="0"/>
              <a:t> </a:t>
            </a:r>
            <a:r>
              <a:rPr lang="en-US" spc="-5" dirty="0" err="1"/>
              <a:t>thái</a:t>
            </a:r>
            <a:endParaRPr dirty="0"/>
          </a:p>
        </p:txBody>
      </p:sp>
      <p:sp>
        <p:nvSpPr>
          <p:cNvPr id="15" name="object 15"/>
          <p:cNvSpPr txBox="1"/>
          <p:nvPr/>
        </p:nvSpPr>
        <p:spPr>
          <a:xfrm>
            <a:off x="9908540" y="6566535"/>
            <a:ext cx="223520" cy="204351"/>
          </a:xfrm>
          <a:prstGeom prst="rect">
            <a:avLst/>
          </a:prstGeom>
        </p:spPr>
        <p:txBody>
          <a:bodyPr vert="horz" wrap="square" lIns="0" tIns="0" rIns="0" bIns="0" rtlCol="0">
            <a:spAutoFit/>
          </a:bodyPr>
          <a:lstStyle/>
          <a:p>
            <a:pPr marL="12700">
              <a:lnSpc>
                <a:spcPts val="1650"/>
              </a:lnSpc>
            </a:pPr>
            <a:r>
              <a:rPr sz="1400" spc="-5" dirty="0">
                <a:solidFill>
                  <a:srgbClr val="57BDCC"/>
                </a:solidFill>
                <a:latin typeface="Arial"/>
                <a:cs typeface="Arial"/>
              </a:rPr>
              <a:t>61</a:t>
            </a:r>
            <a:endParaRPr sz="1400">
              <a:latin typeface="Arial"/>
              <a:cs typeface="Arial"/>
            </a:endParaRPr>
          </a:p>
        </p:txBody>
      </p:sp>
      <p:pic>
        <p:nvPicPr>
          <p:cNvPr id="14" name="Picture 13"/>
          <p:cNvPicPr>
            <a:picLocks noChangeAspect="1"/>
          </p:cNvPicPr>
          <p:nvPr/>
        </p:nvPicPr>
        <p:blipFill>
          <a:blip r:embed="rId3"/>
          <a:stretch>
            <a:fillRect/>
          </a:stretch>
        </p:blipFill>
        <p:spPr>
          <a:xfrm>
            <a:off x="3796748" y="1201611"/>
            <a:ext cx="7713898" cy="4399779"/>
          </a:xfrm>
          <a:prstGeom prst="rect">
            <a:avLst/>
          </a:prstGeom>
        </p:spPr>
      </p:pic>
    </p:spTree>
    <p:extLst>
      <p:ext uri="{BB962C8B-B14F-4D97-AF65-F5344CB8AC3E}">
        <p14:creationId xmlns:p14="http://schemas.microsoft.com/office/powerpoint/2010/main" val="38525553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5</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niệm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hộp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đen</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phân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lớp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tương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đương</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giá</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trị</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biên</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bảng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quyết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định</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chuyển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trạng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thái</a:t>
            </a:r>
            <a:endParaRPr lang="en-US" sz="2000" kern="50" dirty="0">
              <a:latin typeface="+mj-lt"/>
              <a:ea typeface="SimSun" panose="02010600030101010101" pitchFamily="2" charset="-122"/>
              <a:cs typeface="Tahoma" panose="020B0604030504040204" pitchFamily="34" charset="0"/>
            </a:endParaRPr>
          </a:p>
          <a:p>
            <a:endParaRPr lang="vi-VN" sz="2000" dirty="0">
              <a:solidFill>
                <a:schemeClr val="tx1"/>
              </a:solidFill>
            </a:endParaRPr>
          </a:p>
        </p:txBody>
      </p:sp>
    </p:spTree>
    <p:extLst>
      <p:ext uri="{BB962C8B-B14F-4D97-AF65-F5344CB8AC3E}">
        <p14:creationId xmlns:p14="http://schemas.microsoft.com/office/powerpoint/2010/main" val="8546972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1256561"/>
          </a:xfrm>
        </p:spPr>
        <p:txBody>
          <a:bodyPr anchor="b">
            <a:normAutofit/>
          </a:bodyPr>
          <a:lstStyle/>
          <a:p>
            <a:r>
              <a:rPr lang="en-US" dirty="0" err="1"/>
              <a:t>Chương</a:t>
            </a:r>
            <a:r>
              <a:rPr lang="en-US" dirty="0"/>
              <a:t> 6: </a:t>
            </a:r>
            <a:r>
              <a:rPr lang="en-US" sz="4400" dirty="0" err="1"/>
              <a:t>Kiểm</a:t>
            </a:r>
            <a:r>
              <a:rPr lang="en-US" sz="4400" dirty="0"/>
              <a:t> </a:t>
            </a:r>
            <a:r>
              <a:rPr lang="en-US" sz="4400" dirty="0" err="1"/>
              <a:t>thử</a:t>
            </a:r>
            <a:r>
              <a:rPr lang="en-US" sz="4400" dirty="0"/>
              <a:t> </a:t>
            </a:r>
            <a:r>
              <a:rPr lang="en-US" sz="4400" dirty="0" err="1"/>
              <a:t>hộp</a:t>
            </a:r>
            <a:r>
              <a:rPr lang="en-US" sz="4400" dirty="0"/>
              <a:t> </a:t>
            </a:r>
            <a:r>
              <a:rPr lang="en-US" sz="4400" dirty="0" err="1"/>
              <a:t>trắng</a:t>
            </a:r>
            <a:endParaRPr lang="aa-ET" dirty="0"/>
          </a:p>
        </p:txBody>
      </p:sp>
    </p:spTree>
    <p:extLst>
      <p:ext uri="{BB962C8B-B14F-4D97-AF65-F5344CB8AC3E}">
        <p14:creationId xmlns:p14="http://schemas.microsoft.com/office/powerpoint/2010/main" val="2673394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spc="-5" dirty="0"/>
              <a:t>1.1.4 Chất lượng phần mềm </a:t>
            </a:r>
            <a:r>
              <a:rPr sz="3200" dirty="0"/>
              <a:t>– quan</a:t>
            </a:r>
            <a:r>
              <a:rPr sz="3200" spc="-105" dirty="0"/>
              <a:t> </a:t>
            </a:r>
            <a:r>
              <a:rPr sz="3200" spc="-5" dirty="0"/>
              <a:t>điểm</a:t>
            </a:r>
            <a:endParaRPr sz="3200"/>
          </a:p>
        </p:txBody>
      </p:sp>
      <p:sp>
        <p:nvSpPr>
          <p:cNvPr id="4" name="Content Placeholder 3">
            <a:extLst>
              <a:ext uri="{FF2B5EF4-FFF2-40B4-BE49-F238E27FC236}">
                <a16:creationId xmlns:a16="http://schemas.microsoft.com/office/drawing/2014/main" id="{48123953-9CB9-47B0-818E-F4E27B63049B}"/>
              </a:ext>
            </a:extLst>
          </p:cNvPr>
          <p:cNvSpPr>
            <a:spLocks noGrp="1"/>
          </p:cNvSpPr>
          <p:nvPr>
            <p:ph sz="quarter" idx="10"/>
          </p:nvPr>
        </p:nvSpPr>
        <p:spPr/>
        <p:txBody>
          <a:bodyPr/>
          <a:lstStyle/>
          <a:p>
            <a:endParaRPr lang="en-US" dirty="0"/>
          </a:p>
        </p:txBody>
      </p:sp>
      <p:sp>
        <p:nvSpPr>
          <p:cNvPr id="3" name="object 3"/>
          <p:cNvSpPr txBox="1"/>
          <p:nvPr/>
        </p:nvSpPr>
        <p:spPr>
          <a:xfrm>
            <a:off x="1717040" y="945235"/>
            <a:ext cx="8749665" cy="5731056"/>
          </a:xfrm>
          <a:prstGeom prst="rect">
            <a:avLst/>
          </a:prstGeom>
        </p:spPr>
        <p:txBody>
          <a:bodyPr vert="horz" wrap="square" lIns="0" tIns="82550" rIns="0" bIns="0" rtlCol="0">
            <a:spAutoFit/>
          </a:bodyPr>
          <a:lstStyle/>
          <a:p>
            <a:pPr marL="393700" indent="-342900">
              <a:spcBef>
                <a:spcPts val="650"/>
              </a:spcBef>
              <a:buFont typeface="Arial"/>
              <a:buChar char="•"/>
              <a:tabLst>
                <a:tab pos="393065" algn="l"/>
                <a:tab pos="393700" algn="l"/>
              </a:tabLst>
            </a:pPr>
            <a:r>
              <a:rPr sz="2300" b="1" spc="-5" dirty="0">
                <a:latin typeface="Arial"/>
                <a:cs typeface="Arial"/>
              </a:rPr>
              <a:t>Định nghĩa của</a:t>
            </a:r>
            <a:r>
              <a:rPr sz="2300" b="1" spc="-55" dirty="0">
                <a:latin typeface="Arial"/>
                <a:cs typeface="Arial"/>
              </a:rPr>
              <a:t> </a:t>
            </a:r>
            <a:r>
              <a:rPr sz="2300" b="1" dirty="0">
                <a:latin typeface="Arial"/>
                <a:cs typeface="Arial"/>
              </a:rPr>
              <a:t>IEEE</a:t>
            </a:r>
            <a:r>
              <a:rPr sz="2300" dirty="0">
                <a:latin typeface="Arial"/>
                <a:cs typeface="Arial"/>
              </a:rPr>
              <a:t>:</a:t>
            </a:r>
            <a:endParaRPr sz="2300">
              <a:latin typeface="Arial"/>
              <a:cs typeface="Arial"/>
            </a:endParaRPr>
          </a:p>
          <a:p>
            <a:pPr marL="393700" indent="-342900">
              <a:spcBef>
                <a:spcPts val="550"/>
              </a:spcBef>
              <a:buChar char="•"/>
              <a:tabLst>
                <a:tab pos="393065" algn="l"/>
                <a:tab pos="393700" algn="l"/>
              </a:tabLst>
            </a:pPr>
            <a:r>
              <a:rPr sz="2300" spc="-5" dirty="0">
                <a:latin typeface="Arial"/>
                <a:cs typeface="Arial"/>
              </a:rPr>
              <a:t>Chất </a:t>
            </a:r>
            <a:r>
              <a:rPr sz="2300" dirty="0">
                <a:latin typeface="Arial"/>
                <a:cs typeface="Arial"/>
              </a:rPr>
              <a:t>lượng </a:t>
            </a:r>
            <a:r>
              <a:rPr sz="2300" spc="-5" dirty="0">
                <a:latin typeface="Arial"/>
                <a:cs typeface="Arial"/>
              </a:rPr>
              <a:t>phần </a:t>
            </a:r>
            <a:r>
              <a:rPr sz="2300" dirty="0">
                <a:latin typeface="Arial"/>
                <a:cs typeface="Arial"/>
              </a:rPr>
              <a:t>mềm</a:t>
            </a:r>
            <a:r>
              <a:rPr sz="2300" spc="-90" dirty="0">
                <a:latin typeface="Arial"/>
                <a:cs typeface="Arial"/>
              </a:rPr>
              <a:t> </a:t>
            </a:r>
            <a:r>
              <a:rPr sz="2300" spc="-85" dirty="0">
                <a:latin typeface="Arial"/>
                <a:cs typeface="Arial"/>
              </a:rPr>
              <a:t>là:</a:t>
            </a:r>
            <a:endParaRPr sz="2300">
              <a:latin typeface="Arial"/>
              <a:cs typeface="Arial"/>
            </a:endParaRPr>
          </a:p>
          <a:p>
            <a:pPr marL="794385" marR="557530" lvl="1" indent="-287020">
              <a:spcBef>
                <a:spcPts val="555"/>
              </a:spcBef>
              <a:buChar char="–"/>
              <a:tabLst>
                <a:tab pos="795020" algn="l"/>
              </a:tabLst>
            </a:pPr>
            <a:r>
              <a:rPr sz="2300" dirty="0">
                <a:latin typeface="Arial"/>
                <a:cs typeface="Arial"/>
              </a:rPr>
              <a:t>Mức </a:t>
            </a:r>
            <a:r>
              <a:rPr sz="2300" spc="-5" dirty="0">
                <a:latin typeface="Arial"/>
                <a:cs typeface="Arial"/>
              </a:rPr>
              <a:t>độ </a:t>
            </a:r>
            <a:r>
              <a:rPr sz="2300" dirty="0">
                <a:latin typeface="Arial"/>
                <a:cs typeface="Arial"/>
              </a:rPr>
              <a:t>mà một </a:t>
            </a:r>
            <a:r>
              <a:rPr sz="2300" spc="-5" dirty="0">
                <a:latin typeface="Arial"/>
                <a:cs typeface="Arial"/>
              </a:rPr>
              <a:t>hệ </a:t>
            </a:r>
            <a:r>
              <a:rPr sz="2300" dirty="0">
                <a:latin typeface="Arial"/>
                <a:cs typeface="Arial"/>
              </a:rPr>
              <a:t>thống, thành </a:t>
            </a:r>
            <a:r>
              <a:rPr sz="2300" spc="-5" dirty="0">
                <a:latin typeface="Arial"/>
                <a:cs typeface="Arial"/>
              </a:rPr>
              <a:t>phần hoặc quá </a:t>
            </a:r>
            <a:r>
              <a:rPr sz="2300" spc="20" dirty="0">
                <a:latin typeface="Arial"/>
                <a:cs typeface="Arial"/>
              </a:rPr>
              <a:t>trình</a:t>
            </a:r>
            <a:r>
              <a:rPr sz="2300" spc="-200" dirty="0">
                <a:latin typeface="Arial"/>
                <a:cs typeface="Arial"/>
              </a:rPr>
              <a:t> </a:t>
            </a:r>
            <a:r>
              <a:rPr sz="2300" dirty="0">
                <a:latin typeface="Arial"/>
                <a:cs typeface="Arial"/>
              </a:rPr>
              <a:t>đáp  ứng yêu cầu </a:t>
            </a:r>
            <a:r>
              <a:rPr sz="2300" spc="-5" dirty="0">
                <a:latin typeface="Arial"/>
                <a:cs typeface="Arial"/>
              </a:rPr>
              <a:t>quy</a:t>
            </a:r>
            <a:r>
              <a:rPr sz="2300" spc="-90" dirty="0">
                <a:latin typeface="Arial"/>
                <a:cs typeface="Arial"/>
              </a:rPr>
              <a:t> </a:t>
            </a:r>
            <a:r>
              <a:rPr sz="2300" spc="-5" dirty="0">
                <a:latin typeface="Arial"/>
                <a:cs typeface="Arial"/>
              </a:rPr>
              <a:t>định</a:t>
            </a:r>
            <a:endParaRPr sz="2300">
              <a:latin typeface="Arial"/>
              <a:cs typeface="Arial"/>
            </a:endParaRPr>
          </a:p>
          <a:p>
            <a:pPr marL="794385" marR="55880" lvl="1" indent="-287020">
              <a:spcBef>
                <a:spcPts val="555"/>
              </a:spcBef>
              <a:buChar char="–"/>
              <a:tabLst>
                <a:tab pos="795020" algn="l"/>
              </a:tabLst>
            </a:pPr>
            <a:r>
              <a:rPr sz="2300" dirty="0">
                <a:latin typeface="Arial"/>
                <a:cs typeface="Arial"/>
              </a:rPr>
              <a:t>Mức </a:t>
            </a:r>
            <a:r>
              <a:rPr sz="2300" spc="-5" dirty="0">
                <a:latin typeface="Arial"/>
                <a:cs typeface="Arial"/>
              </a:rPr>
              <a:t>độ và </a:t>
            </a:r>
            <a:r>
              <a:rPr sz="2300" dirty="0">
                <a:latin typeface="Arial"/>
                <a:cs typeface="Arial"/>
              </a:rPr>
              <a:t>một </a:t>
            </a:r>
            <a:r>
              <a:rPr sz="2300" spc="-5" dirty="0">
                <a:latin typeface="Arial"/>
                <a:cs typeface="Arial"/>
              </a:rPr>
              <a:t>hệ </a:t>
            </a:r>
            <a:r>
              <a:rPr sz="2300" dirty="0">
                <a:latin typeface="Arial"/>
                <a:cs typeface="Arial"/>
              </a:rPr>
              <a:t>thống, thành </a:t>
            </a:r>
            <a:r>
              <a:rPr sz="2300" spc="-5" dirty="0">
                <a:latin typeface="Arial"/>
                <a:cs typeface="Arial"/>
              </a:rPr>
              <a:t>phần hoặc quá trính đáp</a:t>
            </a:r>
            <a:r>
              <a:rPr sz="2300" spc="-180" dirty="0">
                <a:latin typeface="Arial"/>
                <a:cs typeface="Arial"/>
              </a:rPr>
              <a:t> </a:t>
            </a:r>
            <a:r>
              <a:rPr sz="2300" dirty="0">
                <a:latin typeface="Arial"/>
                <a:cs typeface="Arial"/>
              </a:rPr>
              <a:t>ứng  </a:t>
            </a:r>
            <a:r>
              <a:rPr sz="2300" spc="-5" dirty="0">
                <a:latin typeface="Arial"/>
                <a:cs typeface="Arial"/>
              </a:rPr>
              <a:t>nhu </a:t>
            </a:r>
            <a:r>
              <a:rPr sz="2300" dirty="0">
                <a:latin typeface="Arial"/>
                <a:cs typeface="Arial"/>
              </a:rPr>
              <a:t>cầu của người sử </a:t>
            </a:r>
            <a:r>
              <a:rPr sz="2300" spc="-5" dirty="0">
                <a:latin typeface="Arial"/>
                <a:cs typeface="Arial"/>
              </a:rPr>
              <a:t>dụng hoặc </a:t>
            </a:r>
            <a:r>
              <a:rPr sz="2300" dirty="0">
                <a:latin typeface="Arial"/>
                <a:cs typeface="Arial"/>
              </a:rPr>
              <a:t>mong </a:t>
            </a:r>
            <a:r>
              <a:rPr sz="2300" spc="-5" dirty="0">
                <a:latin typeface="Arial"/>
                <a:cs typeface="Arial"/>
              </a:rPr>
              <a:t>đợi </a:t>
            </a:r>
            <a:r>
              <a:rPr sz="2300" dirty="0">
                <a:latin typeface="Arial"/>
                <a:cs typeface="Arial"/>
              </a:rPr>
              <a:t>của khách</a:t>
            </a:r>
            <a:r>
              <a:rPr sz="2300" spc="-175" dirty="0">
                <a:latin typeface="Arial"/>
                <a:cs typeface="Arial"/>
              </a:rPr>
              <a:t> </a:t>
            </a:r>
            <a:r>
              <a:rPr sz="2300" spc="-5" dirty="0">
                <a:latin typeface="Arial"/>
                <a:cs typeface="Arial"/>
              </a:rPr>
              <a:t>hàng.</a:t>
            </a:r>
            <a:endParaRPr sz="2300">
              <a:latin typeface="Arial"/>
              <a:cs typeface="Arial"/>
            </a:endParaRPr>
          </a:p>
          <a:p>
            <a:pPr marL="393700" indent="-342900">
              <a:spcBef>
                <a:spcPts val="555"/>
              </a:spcBef>
              <a:buFont typeface="Arial"/>
              <a:buChar char="•"/>
              <a:tabLst>
                <a:tab pos="393065" algn="l"/>
                <a:tab pos="393700" algn="l"/>
              </a:tabLst>
            </a:pPr>
            <a:r>
              <a:rPr sz="2300" b="1" dirty="0">
                <a:latin typeface="Arial"/>
                <a:cs typeface="Arial"/>
              </a:rPr>
              <a:t>Theo </a:t>
            </a:r>
            <a:r>
              <a:rPr sz="2300" b="1" spc="-5" dirty="0">
                <a:latin typeface="Arial"/>
                <a:cs typeface="Arial"/>
              </a:rPr>
              <a:t>cách </a:t>
            </a:r>
            <a:r>
              <a:rPr sz="2300" b="1" dirty="0">
                <a:latin typeface="Arial"/>
                <a:cs typeface="Arial"/>
              </a:rPr>
              <a:t>tiếp cận của</a:t>
            </a:r>
            <a:r>
              <a:rPr sz="2300" b="1" spc="-145" dirty="0">
                <a:latin typeface="Arial"/>
                <a:cs typeface="Arial"/>
              </a:rPr>
              <a:t> </a:t>
            </a:r>
            <a:r>
              <a:rPr sz="2300" b="1" dirty="0">
                <a:latin typeface="Arial"/>
                <a:cs typeface="Arial"/>
              </a:rPr>
              <a:t>ISO:</a:t>
            </a:r>
            <a:endParaRPr sz="2300">
              <a:latin typeface="Arial"/>
              <a:cs typeface="Arial"/>
            </a:endParaRPr>
          </a:p>
          <a:p>
            <a:pPr marL="393700" marR="330200" indent="-342900">
              <a:spcBef>
                <a:spcPts val="550"/>
              </a:spcBef>
              <a:buChar char="•"/>
              <a:tabLst>
                <a:tab pos="393065" algn="l"/>
                <a:tab pos="393700" algn="l"/>
              </a:tabLst>
            </a:pPr>
            <a:r>
              <a:rPr sz="2300" spc="-5" dirty="0">
                <a:latin typeface="Arial"/>
                <a:cs typeface="Arial"/>
              </a:rPr>
              <a:t>Chất </a:t>
            </a:r>
            <a:r>
              <a:rPr sz="2300" dirty="0">
                <a:latin typeface="Arial"/>
                <a:cs typeface="Arial"/>
              </a:rPr>
              <a:t>lượng toàn </a:t>
            </a:r>
            <a:r>
              <a:rPr sz="2300" spc="-5" dirty="0">
                <a:latin typeface="Arial"/>
                <a:cs typeface="Arial"/>
              </a:rPr>
              <a:t>diện </a:t>
            </a:r>
            <a:r>
              <a:rPr sz="2300" dirty="0">
                <a:latin typeface="Arial"/>
                <a:cs typeface="Arial"/>
              </a:rPr>
              <a:t>của </a:t>
            </a:r>
            <a:r>
              <a:rPr sz="2300" spc="-5" dirty="0">
                <a:latin typeface="Arial"/>
                <a:cs typeface="Arial"/>
              </a:rPr>
              <a:t>phần </a:t>
            </a:r>
            <a:r>
              <a:rPr sz="2300" dirty="0">
                <a:latin typeface="Arial"/>
                <a:cs typeface="Arial"/>
              </a:rPr>
              <a:t>mềm cần phải được quan</a:t>
            </a:r>
            <a:r>
              <a:rPr sz="2300" spc="-250" dirty="0">
                <a:latin typeface="Arial"/>
                <a:cs typeface="Arial"/>
              </a:rPr>
              <a:t> </a:t>
            </a:r>
            <a:r>
              <a:rPr sz="2300" dirty="0">
                <a:latin typeface="Arial"/>
                <a:cs typeface="Arial"/>
              </a:rPr>
              <a:t>tâm  từ:</a:t>
            </a:r>
            <a:endParaRPr sz="2300">
              <a:latin typeface="Arial"/>
              <a:cs typeface="Arial"/>
            </a:endParaRPr>
          </a:p>
          <a:p>
            <a:pPr marL="794385" lvl="1" indent="-287020">
              <a:spcBef>
                <a:spcPts val="550"/>
              </a:spcBef>
              <a:buChar char="–"/>
              <a:tabLst>
                <a:tab pos="795020" algn="l"/>
              </a:tabLst>
            </a:pPr>
            <a:r>
              <a:rPr sz="2300" spc="-5" dirty="0">
                <a:latin typeface="Arial"/>
                <a:cs typeface="Arial"/>
              </a:rPr>
              <a:t>Chất </a:t>
            </a:r>
            <a:r>
              <a:rPr sz="2300" dirty="0">
                <a:latin typeface="Arial"/>
                <a:cs typeface="Arial"/>
              </a:rPr>
              <a:t>lượng </a:t>
            </a:r>
            <a:r>
              <a:rPr sz="2300" spc="-5" dirty="0">
                <a:latin typeface="Arial"/>
                <a:cs typeface="Arial"/>
              </a:rPr>
              <a:t>quy</a:t>
            </a:r>
            <a:r>
              <a:rPr sz="2300" spc="-75" dirty="0">
                <a:latin typeface="Arial"/>
                <a:cs typeface="Arial"/>
              </a:rPr>
              <a:t> </a:t>
            </a:r>
            <a:r>
              <a:rPr sz="2300" spc="20" dirty="0">
                <a:latin typeface="Arial"/>
                <a:cs typeface="Arial"/>
              </a:rPr>
              <a:t>trình</a:t>
            </a:r>
            <a:endParaRPr sz="2300">
              <a:latin typeface="Arial"/>
              <a:cs typeface="Arial"/>
            </a:endParaRPr>
          </a:p>
          <a:p>
            <a:pPr marL="794385" lvl="1" indent="-287020">
              <a:spcBef>
                <a:spcPts val="555"/>
              </a:spcBef>
              <a:buChar char="–"/>
              <a:tabLst>
                <a:tab pos="795020" algn="l"/>
              </a:tabLst>
            </a:pPr>
            <a:r>
              <a:rPr sz="2300" spc="-5" dirty="0">
                <a:latin typeface="Arial"/>
                <a:cs typeface="Arial"/>
              </a:rPr>
              <a:t>Chất </a:t>
            </a:r>
            <a:r>
              <a:rPr sz="2300" dirty="0">
                <a:latin typeface="Arial"/>
                <a:cs typeface="Arial"/>
              </a:rPr>
              <a:t>lượng </a:t>
            </a:r>
            <a:r>
              <a:rPr sz="2300" spc="-5" dirty="0">
                <a:latin typeface="Arial"/>
                <a:cs typeface="Arial"/>
              </a:rPr>
              <a:t>phần </a:t>
            </a:r>
            <a:r>
              <a:rPr sz="2300" dirty="0">
                <a:latin typeface="Arial"/>
                <a:cs typeface="Arial"/>
              </a:rPr>
              <a:t>mềm </a:t>
            </a:r>
            <a:r>
              <a:rPr sz="2300" spc="-5" dirty="0">
                <a:latin typeface="Arial"/>
                <a:cs typeface="Arial"/>
              </a:rPr>
              <a:t>nội bộ </a:t>
            </a:r>
            <a:r>
              <a:rPr sz="2300" dirty="0">
                <a:latin typeface="Arial"/>
                <a:cs typeface="Arial"/>
              </a:rPr>
              <a:t>(chất lượng</a:t>
            </a:r>
            <a:r>
              <a:rPr sz="2300" spc="-180" dirty="0">
                <a:latin typeface="Arial"/>
                <a:cs typeface="Arial"/>
              </a:rPr>
              <a:t> </a:t>
            </a:r>
            <a:r>
              <a:rPr sz="2300" dirty="0">
                <a:latin typeface="Arial"/>
                <a:cs typeface="Arial"/>
              </a:rPr>
              <a:t>trong)</a:t>
            </a:r>
            <a:endParaRPr sz="2300">
              <a:latin typeface="Arial"/>
              <a:cs typeface="Arial"/>
            </a:endParaRPr>
          </a:p>
          <a:p>
            <a:pPr marL="794385" marR="591185" lvl="1" indent="-287020">
              <a:spcBef>
                <a:spcPts val="555"/>
              </a:spcBef>
              <a:buChar char="–"/>
              <a:tabLst>
                <a:tab pos="795020" algn="l"/>
              </a:tabLst>
            </a:pPr>
            <a:r>
              <a:rPr sz="2300" spc="-5" dirty="0">
                <a:latin typeface="Arial"/>
                <a:cs typeface="Arial"/>
              </a:rPr>
              <a:t>Chất </a:t>
            </a:r>
            <a:r>
              <a:rPr sz="2300" dirty="0">
                <a:latin typeface="Arial"/>
                <a:cs typeface="Arial"/>
              </a:rPr>
              <a:t>lượng </a:t>
            </a:r>
            <a:r>
              <a:rPr sz="2300" spc="-5" dirty="0">
                <a:latin typeface="Arial"/>
                <a:cs typeface="Arial"/>
              </a:rPr>
              <a:t>phần </a:t>
            </a:r>
            <a:r>
              <a:rPr sz="2300" dirty="0">
                <a:latin typeface="Arial"/>
                <a:cs typeface="Arial"/>
              </a:rPr>
              <a:t>mềm </a:t>
            </a:r>
            <a:r>
              <a:rPr sz="2300" spc="-5" dirty="0">
                <a:latin typeface="Arial"/>
                <a:cs typeface="Arial"/>
              </a:rPr>
              <a:t>đối chiếu với </a:t>
            </a:r>
            <a:r>
              <a:rPr sz="2300" dirty="0">
                <a:latin typeface="Arial"/>
                <a:cs typeface="Arial"/>
              </a:rPr>
              <a:t>yêu cầu người</a:t>
            </a:r>
            <a:r>
              <a:rPr sz="2300" spc="-145" dirty="0">
                <a:latin typeface="Arial"/>
                <a:cs typeface="Arial"/>
              </a:rPr>
              <a:t> </a:t>
            </a:r>
            <a:r>
              <a:rPr sz="2300" dirty="0">
                <a:latin typeface="Arial"/>
                <a:cs typeface="Arial"/>
              </a:rPr>
              <a:t>dùng  (chất lượng</a:t>
            </a:r>
            <a:r>
              <a:rPr sz="2300" spc="-60" dirty="0">
                <a:latin typeface="Arial"/>
                <a:cs typeface="Arial"/>
              </a:rPr>
              <a:t> </a:t>
            </a:r>
            <a:r>
              <a:rPr sz="2300" spc="-5" dirty="0">
                <a:latin typeface="Arial"/>
                <a:cs typeface="Arial"/>
              </a:rPr>
              <a:t>ngoài)</a:t>
            </a:r>
            <a:endParaRPr sz="2300">
              <a:latin typeface="Arial"/>
              <a:cs typeface="Arial"/>
            </a:endParaRPr>
          </a:p>
          <a:p>
            <a:pPr marL="794385" lvl="1" indent="-287020">
              <a:spcBef>
                <a:spcPts val="550"/>
              </a:spcBef>
              <a:buChar char="–"/>
              <a:tabLst>
                <a:tab pos="795020" algn="l"/>
              </a:tabLst>
            </a:pPr>
            <a:r>
              <a:rPr sz="2300" spc="-5" dirty="0">
                <a:latin typeface="Arial"/>
                <a:cs typeface="Arial"/>
              </a:rPr>
              <a:t>C</a:t>
            </a:r>
            <a:r>
              <a:rPr sz="2300" dirty="0">
                <a:latin typeface="Arial"/>
                <a:cs typeface="Arial"/>
              </a:rPr>
              <a:t>h</a:t>
            </a:r>
            <a:r>
              <a:rPr sz="2300" spc="-5" dirty="0">
                <a:latin typeface="Arial"/>
                <a:cs typeface="Arial"/>
              </a:rPr>
              <a:t>ấ</a:t>
            </a:r>
            <a:r>
              <a:rPr sz="2300" dirty="0">
                <a:latin typeface="Arial"/>
                <a:cs typeface="Arial"/>
              </a:rPr>
              <a:t>t</a:t>
            </a:r>
            <a:r>
              <a:rPr sz="2300" spc="-30" dirty="0">
                <a:latin typeface="Arial"/>
                <a:cs typeface="Arial"/>
              </a:rPr>
              <a:t> </a:t>
            </a:r>
            <a:r>
              <a:rPr sz="2300" spc="-5" dirty="0">
                <a:latin typeface="Arial"/>
                <a:cs typeface="Arial"/>
              </a:rPr>
              <a:t>l</a:t>
            </a:r>
            <a:r>
              <a:rPr sz="2300" spc="5" dirty="0">
                <a:latin typeface="Arial"/>
                <a:cs typeface="Arial"/>
              </a:rPr>
              <a:t>ư</a:t>
            </a:r>
            <a:r>
              <a:rPr sz="2300" dirty="0">
                <a:latin typeface="Arial"/>
                <a:cs typeface="Arial"/>
              </a:rPr>
              <a:t>ợng</a:t>
            </a:r>
            <a:r>
              <a:rPr sz="2300" spc="-25" dirty="0">
                <a:latin typeface="Arial"/>
                <a:cs typeface="Arial"/>
              </a:rPr>
              <a:t> </a:t>
            </a:r>
            <a:r>
              <a:rPr sz="2300" spc="-5" dirty="0">
                <a:latin typeface="Arial"/>
                <a:cs typeface="Arial"/>
              </a:rPr>
              <a:t>phâ</a:t>
            </a:r>
            <a:r>
              <a:rPr sz="2300" spc="5" dirty="0">
                <a:latin typeface="Arial"/>
                <a:cs typeface="Arial"/>
              </a:rPr>
              <a:t>̀</a:t>
            </a:r>
            <a:r>
              <a:rPr sz="2300" dirty="0">
                <a:latin typeface="Arial"/>
                <a:cs typeface="Arial"/>
              </a:rPr>
              <a:t>n</a:t>
            </a:r>
            <a:r>
              <a:rPr sz="2300" spc="-40" dirty="0">
                <a:latin typeface="Arial"/>
                <a:cs typeface="Arial"/>
              </a:rPr>
              <a:t> </a:t>
            </a:r>
            <a:r>
              <a:rPr sz="2300" dirty="0">
                <a:latin typeface="Arial"/>
                <a:cs typeface="Arial"/>
              </a:rPr>
              <a:t>mềm</a:t>
            </a:r>
            <a:r>
              <a:rPr sz="2300" spc="-25" dirty="0">
                <a:latin typeface="Arial"/>
                <a:cs typeface="Arial"/>
              </a:rPr>
              <a:t> </a:t>
            </a:r>
            <a:r>
              <a:rPr sz="2300" dirty="0">
                <a:latin typeface="Arial"/>
                <a:cs typeface="Arial"/>
              </a:rPr>
              <a:t>trong</a:t>
            </a:r>
            <a:r>
              <a:rPr sz="2300" spc="-25" dirty="0">
                <a:latin typeface="Arial"/>
                <a:cs typeface="Arial"/>
              </a:rPr>
              <a:t> </a:t>
            </a:r>
            <a:r>
              <a:rPr sz="2300" dirty="0">
                <a:latin typeface="Arial"/>
                <a:cs typeface="Arial"/>
              </a:rPr>
              <a:t>sử</a:t>
            </a:r>
            <a:r>
              <a:rPr sz="2300" spc="-10" dirty="0">
                <a:latin typeface="Arial"/>
                <a:cs typeface="Arial"/>
              </a:rPr>
              <a:t> </a:t>
            </a:r>
            <a:r>
              <a:rPr sz="2300" spc="-5" dirty="0">
                <a:latin typeface="Arial"/>
                <a:cs typeface="Arial"/>
              </a:rPr>
              <a:t>dụ</a:t>
            </a:r>
            <a:r>
              <a:rPr sz="2300" spc="5" dirty="0">
                <a:latin typeface="Arial"/>
                <a:cs typeface="Arial"/>
              </a:rPr>
              <a:t>n</a:t>
            </a:r>
            <a:r>
              <a:rPr sz="2300" dirty="0">
                <a:latin typeface="Arial"/>
                <a:cs typeface="Arial"/>
              </a:rPr>
              <a:t>g</a:t>
            </a:r>
            <a:r>
              <a:rPr sz="2300" spc="-40" dirty="0">
                <a:latin typeface="Arial"/>
                <a:cs typeface="Arial"/>
              </a:rPr>
              <a:t> </a:t>
            </a:r>
            <a:r>
              <a:rPr sz="2300" dirty="0">
                <a:latin typeface="Arial"/>
                <a:cs typeface="Arial"/>
              </a:rPr>
              <a:t>(chất</a:t>
            </a:r>
            <a:r>
              <a:rPr sz="2300" spc="-25" dirty="0">
                <a:latin typeface="Arial"/>
                <a:cs typeface="Arial"/>
              </a:rPr>
              <a:t> </a:t>
            </a:r>
            <a:r>
              <a:rPr sz="2300" spc="-5" dirty="0">
                <a:latin typeface="Arial"/>
                <a:cs typeface="Arial"/>
              </a:rPr>
              <a:t>l</a:t>
            </a:r>
            <a:r>
              <a:rPr sz="2300" spc="5" dirty="0">
                <a:latin typeface="Arial"/>
                <a:cs typeface="Arial"/>
              </a:rPr>
              <a:t>ư</a:t>
            </a:r>
            <a:r>
              <a:rPr sz="2300" dirty="0">
                <a:latin typeface="Arial"/>
                <a:cs typeface="Arial"/>
              </a:rPr>
              <a:t>ợng</a:t>
            </a:r>
            <a:r>
              <a:rPr sz="2300" spc="-35" dirty="0">
                <a:latin typeface="Arial"/>
                <a:cs typeface="Arial"/>
              </a:rPr>
              <a:t> </a:t>
            </a:r>
            <a:r>
              <a:rPr sz="2300" dirty="0">
                <a:latin typeface="Arial"/>
                <a:cs typeface="Arial"/>
              </a:rPr>
              <a:t>sử </a:t>
            </a:r>
            <a:r>
              <a:rPr sz="2300" spc="-5" dirty="0">
                <a:latin typeface="Arial"/>
                <a:cs typeface="Arial"/>
              </a:rPr>
              <a:t>du</a:t>
            </a:r>
            <a:r>
              <a:rPr sz="2300" dirty="0">
                <a:latin typeface="Arial"/>
                <a:cs typeface="Arial"/>
              </a:rPr>
              <a:t>̣</a:t>
            </a:r>
            <a:r>
              <a:rPr sz="2300" spc="-5" dirty="0">
                <a:latin typeface="Arial"/>
                <a:cs typeface="Arial"/>
              </a:rPr>
              <a:t>n</a:t>
            </a:r>
            <a:r>
              <a:rPr sz="2300" spc="-425" dirty="0">
                <a:latin typeface="Arial"/>
                <a:cs typeface="Arial"/>
              </a:rPr>
              <a:t>g</a:t>
            </a:r>
            <a:r>
              <a:rPr sz="1500" spc="-209" baseline="5555" dirty="0">
                <a:latin typeface="Arial"/>
                <a:cs typeface="Arial"/>
              </a:rPr>
              <a:t>2</a:t>
            </a:r>
            <a:r>
              <a:rPr sz="2300" spc="-640" dirty="0">
                <a:latin typeface="Arial"/>
                <a:cs typeface="Arial"/>
              </a:rPr>
              <a:t>)</a:t>
            </a:r>
            <a:r>
              <a:rPr sz="1500" spc="-15" baseline="5555" dirty="0">
                <a:latin typeface="Arial"/>
                <a:cs typeface="Arial"/>
              </a:rPr>
              <a:t>1</a:t>
            </a:r>
            <a:endParaRPr sz="1500" baseline="5555">
              <a:latin typeface="Arial"/>
              <a:cs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6: </a:t>
            </a:r>
            <a:r>
              <a:rPr lang="en-US" sz="2800" dirty="0" err="1"/>
              <a:t>Kiểm</a:t>
            </a:r>
            <a:r>
              <a:rPr lang="en-US" sz="2800" dirty="0"/>
              <a:t> </a:t>
            </a:r>
            <a:r>
              <a:rPr lang="en-US" sz="2800" dirty="0" err="1"/>
              <a:t>thử</a:t>
            </a:r>
            <a:r>
              <a:rPr lang="en-US" sz="2800" dirty="0"/>
              <a:t> </a:t>
            </a:r>
            <a:r>
              <a:rPr lang="en-US" sz="2800" dirty="0" err="1"/>
              <a:t>hộp</a:t>
            </a:r>
            <a:r>
              <a:rPr lang="en-US" sz="2800" dirty="0"/>
              <a:t> </a:t>
            </a:r>
            <a:r>
              <a:rPr lang="en-US" sz="2800" dirty="0" err="1"/>
              <a:t>trắng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6: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kiểm</a:t>
            </a:r>
            <a:r>
              <a:rPr lang="en-US" dirty="0">
                <a:solidFill>
                  <a:schemeClr val="tx1"/>
                </a:solidFill>
                <a:latin typeface="+mj-lt"/>
              </a:rPr>
              <a:t> </a:t>
            </a:r>
            <a:r>
              <a:rPr lang="en-US" dirty="0" err="1">
                <a:solidFill>
                  <a:schemeClr val="tx1"/>
                </a:solidFill>
                <a:latin typeface="+mj-lt"/>
              </a:rPr>
              <a:t>thử</a:t>
            </a:r>
            <a:r>
              <a:rPr lang="en-US" dirty="0">
                <a:solidFill>
                  <a:schemeClr val="tx1"/>
                </a:solidFill>
                <a:latin typeface="+mj-lt"/>
              </a:rPr>
              <a:t> </a:t>
            </a:r>
            <a:r>
              <a:rPr lang="en-US" dirty="0" err="1">
                <a:solidFill>
                  <a:schemeClr val="tx1"/>
                </a:solidFill>
                <a:latin typeface="+mj-lt"/>
              </a:rPr>
              <a:t>hộp</a:t>
            </a:r>
            <a:r>
              <a:rPr lang="en-US" dirty="0">
                <a:solidFill>
                  <a:schemeClr val="tx1"/>
                </a:solidFill>
                <a:latin typeface="+mj-lt"/>
              </a:rPr>
              <a:t> </a:t>
            </a:r>
            <a:r>
              <a:rPr lang="en-US" dirty="0" err="1">
                <a:solidFill>
                  <a:schemeClr val="tx1"/>
                </a:solidFill>
                <a:latin typeface="+mj-lt"/>
              </a:rPr>
              <a:t>trắng</a:t>
            </a:r>
            <a:endParaRPr lang="en-US" dirty="0">
              <a:solidFill>
                <a:schemeClr val="tx1"/>
              </a:solidFill>
              <a:latin typeface="+mj-lt"/>
            </a:endParaRPr>
          </a:p>
          <a:p>
            <a:pPr marL="342900" indent="-342900">
              <a:buFont typeface="Wingdings" panose="05000000000000000000" pitchFamily="2" charset="2"/>
              <a:buChar char="Ø"/>
            </a:pPr>
            <a:endParaRPr lang="en-US" sz="1800" b="1"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6:</a:t>
            </a: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niệm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hộp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trắng</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a:latin typeface="+mj-lt"/>
                <a:ea typeface="SimSun" panose="02010600030101010101" pitchFamily="2" charset="-122"/>
                <a:cs typeface="Tahoma" panose="020B0604030504040204" pitchFamily="34" charset="0"/>
              </a:rPr>
              <a:t>Qui </a:t>
            </a:r>
            <a:r>
              <a:rPr lang="en-US" sz="2000" kern="50" dirty="0" err="1">
                <a:latin typeface="+mj-lt"/>
                <a:ea typeface="SimSun" panose="02010600030101010101" pitchFamily="2" charset="-122"/>
                <a:cs typeface="Tahoma" panose="020B0604030504040204" pitchFamily="34" charset="0"/>
              </a:rPr>
              <a:t>trình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bước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thực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hiện</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hộp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trắng</a:t>
            </a:r>
            <a:endParaRPr lang="en-US" sz="2000" kern="50" dirty="0">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28586040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022AB-DF60-49F4-89D6-74814D78EDBA}"/>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Nội dung</a:t>
            </a:r>
          </a:p>
        </p:txBody>
      </p:sp>
      <p:sp>
        <p:nvSpPr>
          <p:cNvPr id="17411" name="Content Placeholder 2">
            <a:extLst>
              <a:ext uri="{FF2B5EF4-FFF2-40B4-BE49-F238E27FC236}">
                <a16:creationId xmlns:a16="http://schemas.microsoft.com/office/drawing/2014/main" id="{15D9C89E-2DB7-4D5E-951E-642C52EA0008}"/>
              </a:ext>
            </a:extLst>
          </p:cNvPr>
          <p:cNvSpPr>
            <a:spLocks noGrp="1" noChangeArrowheads="1"/>
          </p:cNvSpPr>
          <p:nvPr>
            <p:ph sz="quarter" idx="10"/>
          </p:nvPr>
        </p:nvSpPr>
        <p:spPr/>
        <p:txBody>
          <a:bodyPr/>
          <a:lstStyle/>
          <a:p>
            <a:pPr algn="just"/>
            <a:r>
              <a:rPr lang="en-US" altLang="en-US" sz="3200">
                <a:solidFill>
                  <a:srgbClr val="0000FF"/>
                </a:solidFill>
                <a:cs typeface="Arial" panose="020B0604020202020204" pitchFamily="34" charset="0"/>
              </a:rPr>
              <a:t> Giới thiệu về kiểm thử hộp trắng</a:t>
            </a:r>
          </a:p>
          <a:p>
            <a:pPr algn="just"/>
            <a:r>
              <a:rPr lang="en-US" altLang="en-US" sz="3200">
                <a:cs typeface="Arial" panose="020B0604020202020204" pitchFamily="34" charset="0"/>
              </a:rPr>
              <a:t> Các kỹ thuật kiểm thử hộp trắng:</a:t>
            </a:r>
          </a:p>
          <a:p>
            <a:pPr lvl="1" algn="just"/>
            <a:r>
              <a:rPr lang="en-US" altLang="en-US" sz="3200">
                <a:latin typeface="Verdana" panose="020B0604030504040204" pitchFamily="34" charset="0"/>
                <a:cs typeface="Arial" panose="020B0604020202020204" pitchFamily="34" charset="0"/>
              </a:rPr>
              <a:t>Kiểm thử đường dẫn cơ sở</a:t>
            </a:r>
          </a:p>
          <a:p>
            <a:pPr lvl="1" algn="just"/>
            <a:r>
              <a:rPr lang="en-US" altLang="en-US" sz="3200">
                <a:latin typeface="Verdana" panose="020B0604030504040204" pitchFamily="34" charset="0"/>
                <a:cs typeface="Arial" panose="020B0604020202020204" pitchFamily="34" charset="0"/>
              </a:rPr>
              <a:t>Kiểm thử điều kiện/kiểm thử nhánh</a:t>
            </a:r>
          </a:p>
          <a:p>
            <a:pPr lvl="1" algn="just"/>
            <a:r>
              <a:rPr lang="en-US" altLang="en-US" sz="3200">
                <a:latin typeface="Verdana" panose="020B0604030504040204" pitchFamily="34" charset="0"/>
                <a:cs typeface="Arial" panose="020B0604020202020204" pitchFamily="34" charset="0"/>
              </a:rPr>
              <a:t>Kiểm thử vòng lặp</a:t>
            </a:r>
          </a:p>
          <a:p>
            <a:pPr lvl="1" algn="just"/>
            <a:r>
              <a:rPr lang="en-US" altLang="en-US" sz="3200">
                <a:latin typeface="Verdana" panose="020B0604030504040204" pitchFamily="34" charset="0"/>
                <a:cs typeface="Arial" panose="020B0604020202020204" pitchFamily="34" charset="0"/>
              </a:rPr>
              <a:t>Kiểm thử luồng Dữ liệu</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F3B4-30DD-4553-9A5B-8D87D2DB7B06}"/>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Nội dung cần kiểm thử hộp trắng</a:t>
            </a:r>
          </a:p>
        </p:txBody>
      </p:sp>
      <p:sp>
        <p:nvSpPr>
          <p:cNvPr id="22531" name="Content Placeholder 2">
            <a:extLst>
              <a:ext uri="{FF2B5EF4-FFF2-40B4-BE49-F238E27FC236}">
                <a16:creationId xmlns:a16="http://schemas.microsoft.com/office/drawing/2014/main" id="{D43AD98C-5BB9-450B-92C1-D8D4D4007C1F}"/>
              </a:ext>
            </a:extLst>
          </p:cNvPr>
          <p:cNvSpPr>
            <a:spLocks noGrp="1" noChangeArrowheads="1"/>
          </p:cNvSpPr>
          <p:nvPr>
            <p:ph sz="quarter" idx="10"/>
          </p:nvPr>
        </p:nvSpPr>
        <p:spPr>
          <a:xfrm>
            <a:off x="3091070" y="1285875"/>
            <a:ext cx="8262730" cy="4692650"/>
          </a:xfrm>
        </p:spPr>
        <p:txBody>
          <a:bodyPr/>
          <a:lstStyle/>
          <a:p>
            <a:r>
              <a:rPr lang="en-US" altLang="en-US" dirty="0" err="1">
                <a:solidFill>
                  <a:schemeClr val="tx1"/>
                </a:solidFill>
              </a:rPr>
              <a:t>Kiểm</a:t>
            </a:r>
            <a:r>
              <a:rPr lang="en-US" altLang="en-US" dirty="0">
                <a:solidFill>
                  <a:schemeClr val="tx1"/>
                </a:solidFill>
              </a:rPr>
              <a:t> </a:t>
            </a:r>
            <a:r>
              <a:rPr lang="en-US" altLang="en-US" dirty="0" err="1">
                <a:solidFill>
                  <a:schemeClr val="tx1"/>
                </a:solidFill>
              </a:rPr>
              <a:t>thư</a:t>
            </a:r>
            <a:r>
              <a:rPr lang="en-US" altLang="en-US" dirty="0">
                <a:solidFill>
                  <a:schemeClr val="tx1"/>
                </a:solidFill>
              </a:rPr>
              <a:t>̉ </a:t>
            </a:r>
            <a:r>
              <a:rPr lang="en-US" altLang="en-US" dirty="0" err="1">
                <a:solidFill>
                  <a:schemeClr val="tx1"/>
                </a:solidFill>
              </a:rPr>
              <a:t>cái</a:t>
            </a:r>
            <a:r>
              <a:rPr lang="en-US" altLang="en-US" dirty="0">
                <a:solidFill>
                  <a:schemeClr val="tx1"/>
                </a:solidFill>
              </a:rPr>
              <a:t> </a:t>
            </a:r>
            <a:r>
              <a:rPr lang="en-US" altLang="en-US" dirty="0" err="1">
                <a:solidFill>
                  <a:schemeClr val="tx1"/>
                </a:solidFill>
              </a:rPr>
              <a:t>gi</a:t>
            </a:r>
            <a:r>
              <a:rPr lang="en-US" altLang="en-US" dirty="0">
                <a:solidFill>
                  <a:schemeClr val="tx1"/>
                </a:solidFill>
              </a:rPr>
              <a:t>̀?</a:t>
            </a:r>
          </a:p>
          <a:p>
            <a:pPr lvl="1"/>
            <a:r>
              <a:rPr lang="en-US" altLang="en-US" dirty="0" err="1">
                <a:latin typeface="Arial" panose="020B0604020202020204" pitchFamily="34" charset="0"/>
              </a:rPr>
              <a:t>mọi</a:t>
            </a:r>
            <a:r>
              <a:rPr lang="en-US" altLang="en-US" dirty="0">
                <a:latin typeface="Arial" panose="020B0604020202020204" pitchFamily="34" charset="0"/>
              </a:rPr>
              <a:t> </a:t>
            </a:r>
            <a:r>
              <a:rPr lang="en-US" altLang="en-US" dirty="0" err="1">
                <a:latin typeface="Arial" panose="020B0604020202020204" pitchFamily="34" charset="0"/>
              </a:rPr>
              <a:t>lệnh</a:t>
            </a:r>
            <a:r>
              <a:rPr lang="en-US" altLang="en-US" dirty="0">
                <a:latin typeface="Arial" panose="020B0604020202020204" pitchFamily="34" charset="0"/>
              </a:rPr>
              <a:t> (</a:t>
            </a:r>
            <a:r>
              <a:rPr lang="en-US" altLang="en-US" dirty="0" err="1">
                <a:latin typeface="Arial" panose="020B0604020202020204" pitchFamily="34" charset="0"/>
              </a:rPr>
              <a:t>đầy</a:t>
            </a:r>
            <a:r>
              <a:rPr lang="en-US" altLang="en-US" dirty="0">
                <a:latin typeface="Arial" panose="020B0604020202020204" pitchFamily="34" charset="0"/>
              </a:rPr>
              <a:t> </a:t>
            </a:r>
            <a:r>
              <a:rPr lang="en-US" altLang="en-US" dirty="0" err="1">
                <a:latin typeface="Arial" panose="020B0604020202020204" pitchFamily="34" charset="0"/>
              </a:rPr>
              <a:t>đủ</a:t>
            </a:r>
            <a:r>
              <a:rPr lang="en-US" altLang="en-US" dirty="0">
                <a:latin typeface="Arial" panose="020B0604020202020204" pitchFamily="34" charset="0"/>
              </a:rPr>
              <a:t>)</a:t>
            </a:r>
          </a:p>
          <a:p>
            <a:pPr lvl="1"/>
            <a:r>
              <a:rPr lang="en-US" altLang="en-US" dirty="0" err="1">
                <a:latin typeface="Arial" panose="020B0604020202020204" pitchFamily="34" charset="0"/>
              </a:rPr>
              <a:t>mọi</a:t>
            </a:r>
            <a:r>
              <a:rPr lang="en-US" altLang="en-US" dirty="0">
                <a:latin typeface="Arial" panose="020B0604020202020204" pitchFamily="34" charset="0"/>
              </a:rPr>
              <a:t> </a:t>
            </a:r>
            <a:r>
              <a:rPr lang="en-US" altLang="en-US" dirty="0" err="1">
                <a:latin typeface="Arial" panose="020B0604020202020204" pitchFamily="34" charset="0"/>
              </a:rPr>
              <a:t>điều</a:t>
            </a:r>
            <a:r>
              <a:rPr lang="en-US" altLang="en-US" dirty="0">
                <a:latin typeface="Arial" panose="020B0604020202020204" pitchFamily="34" charset="0"/>
              </a:rPr>
              <a:t> </a:t>
            </a:r>
            <a:r>
              <a:rPr lang="en-US" altLang="en-US" dirty="0" err="1">
                <a:latin typeface="Arial" panose="020B0604020202020204" pitchFamily="34" charset="0"/>
              </a:rPr>
              <a:t>kiện</a:t>
            </a:r>
            <a:r>
              <a:rPr lang="en-US" altLang="en-US" dirty="0">
                <a:latin typeface="Arial" panose="020B0604020202020204" pitchFamily="34" charset="0"/>
              </a:rPr>
              <a:t> </a:t>
            </a:r>
            <a:r>
              <a:rPr lang="en-US" altLang="en-US" dirty="0" err="1">
                <a:latin typeface="Arial" panose="020B0604020202020204" pitchFamily="34" charset="0"/>
              </a:rPr>
              <a:t>lôgic</a:t>
            </a:r>
            <a:r>
              <a:rPr lang="en-US" altLang="en-US" dirty="0">
                <a:latin typeface="Arial" panose="020B0604020202020204" pitchFamily="34" charset="0"/>
              </a:rPr>
              <a:t> có </a:t>
            </a:r>
            <a:r>
              <a:rPr lang="en-US" altLang="en-US" dirty="0" err="1">
                <a:latin typeface="Arial" panose="020B0604020202020204" pitchFamily="34" charset="0"/>
              </a:rPr>
              <a:t>thê</a:t>
            </a:r>
            <a:r>
              <a:rPr lang="en-US" altLang="en-US" dirty="0">
                <a:latin typeface="Arial" panose="020B0604020202020204" pitchFamily="34" charset="0"/>
              </a:rPr>
              <a:t>̉ (rẽ </a:t>
            </a:r>
            <a:r>
              <a:rPr lang="en-US" altLang="en-US" dirty="0" err="1">
                <a:latin typeface="Arial" panose="020B0604020202020204" pitchFamily="34" charset="0"/>
              </a:rPr>
              <a:t>nhánh</a:t>
            </a:r>
            <a:r>
              <a:rPr lang="en-US" altLang="en-US" dirty="0">
                <a:latin typeface="Arial" panose="020B0604020202020204" pitchFamily="34" charset="0"/>
              </a:rPr>
              <a:t>)</a:t>
            </a:r>
          </a:p>
          <a:p>
            <a:pPr lvl="1"/>
            <a:r>
              <a:rPr lang="en-US" altLang="en-US" dirty="0" err="1">
                <a:latin typeface="Arial" panose="020B0604020202020204" pitchFamily="34" charset="0"/>
              </a:rPr>
              <a:t>mọi</a:t>
            </a:r>
            <a:r>
              <a:rPr lang="en-US" altLang="en-US" dirty="0">
                <a:latin typeface="Arial" panose="020B0604020202020204" pitchFamily="34" charset="0"/>
              </a:rPr>
              <a:t> chu </a:t>
            </a:r>
            <a:r>
              <a:rPr lang="en-US" altLang="en-US" dirty="0" err="1">
                <a:latin typeface="Arial" panose="020B0604020202020204" pitchFamily="34" charset="0"/>
              </a:rPr>
              <a:t>trình</a:t>
            </a:r>
            <a:r>
              <a:rPr lang="en-US" altLang="en-US" dirty="0">
                <a:latin typeface="Arial" panose="020B0604020202020204" pitchFamily="34" charset="0"/>
              </a:rPr>
              <a:t> </a:t>
            </a:r>
            <a:r>
              <a:rPr lang="en-US" altLang="en-US" dirty="0" err="1">
                <a:latin typeface="Arial" panose="020B0604020202020204" pitchFamily="34" charset="0"/>
              </a:rPr>
              <a:t>trong</a:t>
            </a:r>
            <a:r>
              <a:rPr lang="en-US" altLang="en-US" dirty="0">
                <a:latin typeface="Arial" panose="020B0604020202020204" pitchFamily="34" charset="0"/>
              </a:rPr>
              <a:t> </a:t>
            </a:r>
            <a:r>
              <a:rPr lang="en-US" altLang="en-US" dirty="0" err="1">
                <a:latin typeface="Arial" panose="020B0604020202020204" pitchFamily="34" charset="0"/>
              </a:rPr>
              <a:t>chương</a:t>
            </a:r>
            <a:r>
              <a:rPr lang="en-US" altLang="en-US" dirty="0">
                <a:latin typeface="Arial" panose="020B0604020202020204" pitchFamily="34" charset="0"/>
              </a:rPr>
              <a:t> </a:t>
            </a:r>
            <a:r>
              <a:rPr lang="en-US" altLang="en-US" dirty="0" err="1">
                <a:latin typeface="Arial" panose="020B0604020202020204" pitchFamily="34" charset="0"/>
              </a:rPr>
              <a:t>trình</a:t>
            </a:r>
            <a:r>
              <a:rPr lang="en-US" altLang="en-US" dirty="0">
                <a:latin typeface="Arial" panose="020B0604020202020204" pitchFamily="34" charset="0"/>
              </a:rPr>
              <a:t> (</a:t>
            </a:r>
            <a:r>
              <a:rPr lang="en-US" altLang="en-US" dirty="0" err="1">
                <a:latin typeface="Arial" panose="020B0604020202020204" pitchFamily="34" charset="0"/>
              </a:rPr>
              <a:t>lặp</a:t>
            </a:r>
            <a:r>
              <a:rPr lang="en-US" altLang="en-US" dirty="0">
                <a:latin typeface="Arial" panose="020B0604020202020204" pitchFamily="34" charset="0"/>
              </a:rPr>
              <a:t> </a:t>
            </a:r>
            <a:r>
              <a:rPr lang="en-US" altLang="en-US" dirty="0" err="1">
                <a:latin typeface="Arial" panose="020B0604020202020204" pitchFamily="34" charset="0"/>
              </a:rPr>
              <a:t>lại</a:t>
            </a:r>
            <a:r>
              <a:rPr lang="en-US" altLang="en-US" dirty="0">
                <a:latin typeface="Arial" panose="020B0604020202020204" pitchFamily="34" charset="0"/>
              </a:rPr>
              <a:t>)</a:t>
            </a:r>
          </a:p>
          <a:p>
            <a:pPr lvl="1"/>
            <a:r>
              <a:rPr lang="en-US" altLang="en-US" dirty="0" err="1">
                <a:latin typeface="Arial" panose="020B0604020202020204" pitchFamily="34" charset="0"/>
              </a:rPr>
              <a:t>mọi</a:t>
            </a:r>
            <a:r>
              <a:rPr lang="en-US" altLang="en-US" dirty="0">
                <a:latin typeface="Arial" panose="020B0604020202020204" pitchFamily="34" charset="0"/>
              </a:rPr>
              <a:t> </a:t>
            </a:r>
            <a:r>
              <a:rPr lang="en-US" altLang="en-US" dirty="0" err="1">
                <a:latin typeface="Arial" panose="020B0604020202020204" pitchFamily="34" charset="0"/>
              </a:rPr>
              <a:t>cấu</a:t>
            </a:r>
            <a:r>
              <a:rPr lang="en-US" altLang="en-US" dirty="0">
                <a:latin typeface="Arial" panose="020B0604020202020204" pitchFamily="34" charset="0"/>
              </a:rPr>
              <a:t> </a:t>
            </a:r>
            <a:r>
              <a:rPr lang="en-US" altLang="en-US" dirty="0" err="1">
                <a:latin typeface="Arial" panose="020B0604020202020204" pitchFamily="34" charset="0"/>
              </a:rPr>
              <a:t>trúc</a:t>
            </a:r>
            <a:r>
              <a:rPr lang="en-US" altLang="en-US" dirty="0">
                <a:latin typeface="Arial" panose="020B0604020202020204" pitchFamily="34" charset="0"/>
              </a:rPr>
              <a:t> </a:t>
            </a:r>
            <a:r>
              <a:rPr lang="en-US" altLang="en-US" dirty="0" err="1">
                <a:latin typeface="Arial" panose="020B0604020202020204" pitchFamily="34" charset="0"/>
              </a:rPr>
              <a:t>dữ</a:t>
            </a:r>
            <a:r>
              <a:rPr lang="en-US" altLang="en-US" dirty="0">
                <a:latin typeface="Arial" panose="020B0604020202020204" pitchFamily="34" charset="0"/>
              </a:rPr>
              <a:t> </a:t>
            </a:r>
            <a:r>
              <a:rPr lang="en-US" altLang="en-US" dirty="0" err="1">
                <a:latin typeface="Arial" panose="020B0604020202020204" pitchFamily="34" charset="0"/>
              </a:rPr>
              <a:t>liệu</a:t>
            </a:r>
            <a:r>
              <a:rPr lang="en-US" altLang="en-US" dirty="0">
                <a:latin typeface="Arial" panose="020B0604020202020204" pitchFamily="34" charset="0"/>
              </a:rPr>
              <a:t> </a:t>
            </a:r>
            <a:r>
              <a:rPr lang="en-US" altLang="en-US" dirty="0" err="1">
                <a:latin typeface="Arial" panose="020B0604020202020204" pitchFamily="34" charset="0"/>
              </a:rPr>
              <a:t>được</a:t>
            </a:r>
            <a:r>
              <a:rPr lang="en-US" altLang="en-US" dirty="0">
                <a:latin typeface="Arial" panose="020B0604020202020204" pitchFamily="34" charset="0"/>
              </a:rPr>
              <a:t> </a:t>
            </a:r>
            <a:r>
              <a:rPr lang="en-US" altLang="en-US" dirty="0" err="1">
                <a:latin typeface="Arial" panose="020B0604020202020204" pitchFamily="34" charset="0"/>
              </a:rPr>
              <a:t>dùng</a:t>
            </a:r>
            <a:r>
              <a:rPr lang="en-US" altLang="en-US" dirty="0">
                <a:latin typeface="Arial" panose="020B0604020202020204" pitchFamily="34" charset="0"/>
              </a:rPr>
              <a:t> (</a:t>
            </a:r>
            <a:r>
              <a:rPr lang="en-US" altLang="en-US" dirty="0" err="1">
                <a:latin typeface="Arial" panose="020B0604020202020204" pitchFamily="34" charset="0"/>
              </a:rPr>
              <a:t>dư</a:t>
            </a:r>
            <a:r>
              <a:rPr lang="en-US" altLang="en-US" dirty="0">
                <a:latin typeface="Arial" panose="020B0604020202020204" pitchFamily="34" charset="0"/>
              </a:rPr>
              <a:t>̃ </a:t>
            </a:r>
            <a:r>
              <a:rPr lang="en-US" altLang="en-US" dirty="0" err="1">
                <a:latin typeface="Arial" panose="020B0604020202020204" pitchFamily="34" charset="0"/>
              </a:rPr>
              <a:t>liệu</a:t>
            </a:r>
            <a:r>
              <a:rPr lang="en-US" altLang="en-US" dirty="0">
                <a:latin typeface="Arial" panose="020B0604020202020204" pitchFamily="34" charset="0"/>
              </a:rPr>
              <a:t>)</a:t>
            </a:r>
          </a:p>
          <a:p>
            <a:pPr lvl="1"/>
            <a:r>
              <a:rPr lang="en-US" altLang="en-US" dirty="0" err="1">
                <a:latin typeface="Arial" panose="020B0604020202020204" pitchFamily="34" charset="0"/>
              </a:rPr>
              <a:t>mọi</a:t>
            </a:r>
            <a:r>
              <a:rPr lang="en-US" altLang="en-US" dirty="0">
                <a:latin typeface="Arial" panose="020B0604020202020204" pitchFamily="34" charset="0"/>
              </a:rPr>
              <a:t> </a:t>
            </a:r>
            <a:r>
              <a:rPr lang="en-US" altLang="en-US" dirty="0" err="1">
                <a:latin typeface="Arial" panose="020B0604020202020204" pitchFamily="34" charset="0"/>
              </a:rPr>
              <a:t>tiến</a:t>
            </a:r>
            <a:r>
              <a:rPr lang="en-US" altLang="en-US" dirty="0">
                <a:latin typeface="Arial" panose="020B0604020202020204" pitchFamily="34" charset="0"/>
              </a:rPr>
              <a:t> </a:t>
            </a:r>
            <a:r>
              <a:rPr lang="en-US" altLang="en-US" dirty="0" err="1">
                <a:latin typeface="Arial" panose="020B0604020202020204" pitchFamily="34" charset="0"/>
              </a:rPr>
              <a:t>trình</a:t>
            </a:r>
            <a:r>
              <a:rPr lang="en-US" altLang="en-US" dirty="0">
                <a:latin typeface="Arial" panose="020B0604020202020204" pitchFamily="34" charset="0"/>
              </a:rPr>
              <a:t> </a:t>
            </a:r>
            <a:r>
              <a:rPr lang="en-US" altLang="en-US" dirty="0" err="1">
                <a:latin typeface="Arial" panose="020B0604020202020204" pitchFamily="34" charset="0"/>
              </a:rPr>
              <a:t>từ</a:t>
            </a:r>
            <a:r>
              <a:rPr lang="en-US" altLang="en-US" dirty="0">
                <a:latin typeface="Arial" panose="020B0604020202020204" pitchFamily="34" charset="0"/>
              </a:rPr>
              <a:t> </a:t>
            </a:r>
            <a:r>
              <a:rPr lang="en-US" altLang="en-US" dirty="0" err="1">
                <a:latin typeface="Arial" panose="020B0604020202020204" pitchFamily="34" charset="0"/>
              </a:rPr>
              <a:t>đầu</a:t>
            </a:r>
            <a:r>
              <a:rPr lang="en-US" altLang="en-US" dirty="0">
                <a:latin typeface="Arial" panose="020B0604020202020204" pitchFamily="34" charset="0"/>
              </a:rPr>
              <a:t> -&gt; </a:t>
            </a:r>
            <a:r>
              <a:rPr lang="en-US" altLang="en-US" dirty="0" err="1">
                <a:latin typeface="Arial" panose="020B0604020202020204" pitchFamily="34" charset="0"/>
              </a:rPr>
              <a:t>kết</a:t>
            </a:r>
            <a:r>
              <a:rPr lang="en-US" altLang="en-US" dirty="0">
                <a:latin typeface="Arial" panose="020B0604020202020204" pitchFamily="34" charset="0"/>
              </a:rPr>
              <a:t> </a:t>
            </a:r>
            <a:r>
              <a:rPr lang="en-US" altLang="en-US" dirty="0" err="1">
                <a:latin typeface="Arial" panose="020B0604020202020204" pitchFamily="34" charset="0"/>
              </a:rPr>
              <a:t>thúc</a:t>
            </a:r>
            <a:r>
              <a:rPr lang="en-US" altLang="en-US" dirty="0">
                <a:latin typeface="Arial" panose="020B0604020202020204" pitchFamily="34" charset="0"/>
              </a:rPr>
              <a:t> (</a:t>
            </a:r>
            <a:r>
              <a:rPr lang="en-US" altLang="en-US" dirty="0" err="1">
                <a:latin typeface="Arial" panose="020B0604020202020204" pitchFamily="34" charset="0"/>
              </a:rPr>
              <a:t>từng</a:t>
            </a:r>
            <a:r>
              <a:rPr lang="en-US" altLang="en-US" dirty="0">
                <a:latin typeface="Arial" panose="020B0604020202020204" pitchFamily="34" charset="0"/>
              </a:rPr>
              <a:t> </a:t>
            </a:r>
            <a:r>
              <a:rPr lang="en-US" altLang="en-US" dirty="0" err="1">
                <a:latin typeface="Arial" panose="020B0604020202020204" pitchFamily="34" charset="0"/>
              </a:rPr>
              <a:t>luồng</a:t>
            </a:r>
            <a:r>
              <a:rPr lang="en-US" altLang="en-US" dirty="0">
                <a:latin typeface="Arial" panose="020B0604020202020204" pitchFamily="34" charset="0"/>
              </a:rPr>
              <a:t> </a:t>
            </a:r>
            <a:r>
              <a:rPr lang="en-US" altLang="en-US" dirty="0" err="1">
                <a:latin typeface="Arial" panose="020B0604020202020204" pitchFamily="34" charset="0"/>
              </a:rPr>
              <a:t>điều</a:t>
            </a:r>
            <a:r>
              <a:rPr lang="en-US" altLang="en-US" dirty="0">
                <a:latin typeface="Arial" panose="020B0604020202020204" pitchFamily="34" charset="0"/>
              </a:rPr>
              <a:t> </a:t>
            </a:r>
            <a:r>
              <a:rPr lang="en-US" altLang="en-US" dirty="0" err="1">
                <a:latin typeface="Arial" panose="020B0604020202020204" pitchFamily="34" charset="0"/>
              </a:rPr>
              <a:t>khiển</a:t>
            </a:r>
            <a:r>
              <a:rPr lang="en-US" altLang="en-US" dirty="0">
                <a:latin typeface="Arial" panose="020B0604020202020204" pitchFamily="34" charset="0"/>
              </a:rPr>
              <a:t>)</a:t>
            </a:r>
          </a:p>
          <a:p>
            <a:pPr>
              <a:buFont typeface="Wingdings" panose="05000000000000000000" pitchFamily="2" charset="2"/>
              <a:buNone/>
            </a:pPr>
            <a:r>
              <a:rPr lang="en-US" altLang="en-US" dirty="0" err="1">
                <a:solidFill>
                  <a:schemeClr val="tx1"/>
                </a:solidFill>
              </a:rPr>
              <a:t>Câu</a:t>
            </a:r>
            <a:r>
              <a:rPr lang="en-US" altLang="en-US" dirty="0">
                <a:solidFill>
                  <a:schemeClr val="tx1"/>
                </a:solidFill>
              </a:rPr>
              <a:t> </a:t>
            </a:r>
            <a:r>
              <a:rPr lang="en-US" altLang="en-US" dirty="0" err="1">
                <a:solidFill>
                  <a:schemeClr val="tx1"/>
                </a:solidFill>
              </a:rPr>
              <a:t>hỏi</a:t>
            </a:r>
            <a:r>
              <a:rPr lang="en-US" altLang="en-US" dirty="0">
                <a:solidFill>
                  <a:schemeClr val="tx1"/>
                </a:solidFill>
              </a:rPr>
              <a:t>: </a:t>
            </a:r>
            <a:r>
              <a:rPr lang="en-US" altLang="en-US" dirty="0" err="1">
                <a:solidFill>
                  <a:schemeClr val="tx1"/>
                </a:solidFill>
              </a:rPr>
              <a:t>Yêu</a:t>
            </a:r>
            <a:r>
              <a:rPr lang="en-US" altLang="en-US" dirty="0">
                <a:solidFill>
                  <a:schemeClr val="tx1"/>
                </a:solidFill>
              </a:rPr>
              <a:t> </a:t>
            </a:r>
            <a:r>
              <a:rPr lang="en-US" altLang="en-US" dirty="0" err="1">
                <a:solidFill>
                  <a:schemeClr val="tx1"/>
                </a:solidFill>
              </a:rPr>
              <a:t>cầu</a:t>
            </a:r>
            <a:r>
              <a:rPr lang="en-US" altLang="en-US" dirty="0">
                <a:solidFill>
                  <a:schemeClr val="tx1"/>
                </a:solidFill>
              </a:rPr>
              <a:t>? Lý do? </a:t>
            </a:r>
            <a:r>
              <a:rPr lang="en-US" altLang="en-US" dirty="0" err="1">
                <a:solidFill>
                  <a:schemeClr val="tx1"/>
                </a:solidFill>
              </a:rPr>
              <a:t>Các</a:t>
            </a:r>
            <a:r>
              <a:rPr lang="en-US" altLang="en-US" dirty="0">
                <a:solidFill>
                  <a:schemeClr val="tx1"/>
                </a:solidFill>
              </a:rPr>
              <a:t> </a:t>
            </a:r>
            <a:r>
              <a:rPr lang="en-US" altLang="en-US" dirty="0" err="1">
                <a:solidFill>
                  <a:schemeClr val="tx1"/>
                </a:solidFill>
              </a:rPr>
              <a:t>ky</a:t>
            </a:r>
            <a:r>
              <a:rPr lang="en-US" altLang="en-US" dirty="0">
                <a:solidFill>
                  <a:schemeClr val="tx1"/>
                </a:solidFill>
              </a:rPr>
              <a:t>̃ </a:t>
            </a:r>
            <a:r>
              <a:rPr lang="en-US" altLang="en-US" dirty="0" err="1">
                <a:solidFill>
                  <a:schemeClr val="tx1"/>
                </a:solidFill>
              </a:rPr>
              <a:t>thuật</a:t>
            </a:r>
            <a:r>
              <a:rPr lang="en-US" altLang="en-US" dirty="0">
                <a:solidFill>
                  <a:schemeClr val="tx1"/>
                </a:solidFill>
              </a:rPr>
              <a:t> </a:t>
            </a:r>
            <a:r>
              <a:rPr lang="en-US" altLang="en-US" dirty="0" err="1">
                <a:solidFill>
                  <a:schemeClr val="tx1"/>
                </a:solidFill>
              </a:rPr>
              <a:t>dùng</a:t>
            </a:r>
            <a:r>
              <a:rPr lang="en-US" altLang="en-US" dirty="0">
                <a:solidFill>
                  <a:schemeClr val="tx1"/>
                </a:solidFill>
              </a:rPr>
              <a:t> </a:t>
            </a:r>
            <a:r>
              <a:rPr lang="en-US" altLang="en-US" dirty="0" err="1">
                <a:solidFill>
                  <a:schemeClr val="tx1"/>
                </a:solidFill>
              </a:rPr>
              <a:t>va</a:t>
            </a:r>
            <a:r>
              <a:rPr lang="en-US" altLang="en-US" dirty="0">
                <a:solidFill>
                  <a:schemeClr val="tx1"/>
                </a:solidFill>
              </a:rPr>
              <a:t>̀ </a:t>
            </a:r>
            <a:r>
              <a:rPr lang="en-US" altLang="en-US" dirty="0" err="1">
                <a:solidFill>
                  <a:schemeClr val="tx1"/>
                </a:solidFill>
              </a:rPr>
              <a:t>nội</a:t>
            </a:r>
            <a:r>
              <a:rPr lang="en-US" altLang="en-US" dirty="0">
                <a:solidFill>
                  <a:schemeClr val="tx1"/>
                </a:solidFill>
              </a:rPr>
              <a:t> dung </a:t>
            </a:r>
            <a:r>
              <a:rPr lang="en-US" altLang="en-US" dirty="0" err="1">
                <a:solidFill>
                  <a:schemeClr val="tx1"/>
                </a:solidFill>
              </a:rPr>
              <a:t>của</a:t>
            </a:r>
            <a:r>
              <a:rPr lang="en-US" altLang="en-US" dirty="0">
                <a:solidFill>
                  <a:schemeClr val="tx1"/>
                </a:solidFill>
              </a:rPr>
              <a:t> nó? </a:t>
            </a:r>
            <a:r>
              <a:rPr lang="en-US" altLang="en-US" dirty="0" err="1">
                <a:solidFill>
                  <a:schemeClr val="tx1"/>
                </a:solidFill>
              </a:rPr>
              <a:t>Chiến</a:t>
            </a:r>
            <a:r>
              <a:rPr lang="en-US" altLang="en-US" dirty="0">
                <a:solidFill>
                  <a:schemeClr val="tx1"/>
                </a:solidFill>
              </a:rPr>
              <a:t> </a:t>
            </a:r>
            <a:r>
              <a:rPr lang="en-US" altLang="en-US" dirty="0" err="1">
                <a:solidFill>
                  <a:schemeClr val="tx1"/>
                </a:solidFill>
              </a:rPr>
              <a:t>lược</a:t>
            </a:r>
            <a:r>
              <a:rPr lang="en-US" altLang="en-US" dirty="0">
                <a:solidFill>
                  <a:schemeClr val="tx1"/>
                </a:solidFill>
              </a:rPr>
              <a:t> </a:t>
            </a:r>
            <a:r>
              <a:rPr lang="en-US" altLang="en-US" dirty="0" err="1">
                <a:solidFill>
                  <a:schemeClr val="tx1"/>
                </a:solidFill>
              </a:rPr>
              <a:t>sư</a:t>
            </a:r>
            <a:r>
              <a:rPr lang="en-US" altLang="en-US" dirty="0">
                <a:solidFill>
                  <a:schemeClr val="tx1"/>
                </a:solidFill>
              </a:rPr>
              <a:t>̉ </a:t>
            </a:r>
            <a:r>
              <a:rPr lang="en-US" altLang="en-US" dirty="0" err="1">
                <a:solidFill>
                  <a:schemeClr val="tx1"/>
                </a:solidFill>
              </a:rPr>
              <a:t>dụng</a:t>
            </a:r>
            <a:r>
              <a:rPr lang="en-US" altLang="en-US" dirty="0">
                <a:solidFill>
                  <a:schemeClr val="tx1"/>
                </a:solidFill>
              </a:rPr>
              <a:t>?</a:t>
            </a:r>
          </a:p>
        </p:txBody>
      </p:sp>
      <p:sp>
        <p:nvSpPr>
          <p:cNvPr id="22532" name="Slide Number Placeholder 3">
            <a:extLst>
              <a:ext uri="{FF2B5EF4-FFF2-40B4-BE49-F238E27FC236}">
                <a16:creationId xmlns:a16="http://schemas.microsoft.com/office/drawing/2014/main" id="{A0172F4A-FF2F-4B58-89EB-84C65D19E554}"/>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262</a:t>
            </a:fld>
            <a:endParaRPr lang="en-CA" altLang="en-US" sz="1000" b="0">
              <a:solidFill>
                <a:schemeClr val="bg1"/>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D5DF-9C12-418C-8547-F7F9743DA76B}"/>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Kiểm thử hộp trắng</a:t>
            </a:r>
          </a:p>
        </p:txBody>
      </p:sp>
      <p:sp>
        <p:nvSpPr>
          <p:cNvPr id="23555" name="Content Placeholder 2">
            <a:extLst>
              <a:ext uri="{FF2B5EF4-FFF2-40B4-BE49-F238E27FC236}">
                <a16:creationId xmlns:a16="http://schemas.microsoft.com/office/drawing/2014/main" id="{BB10963A-9946-4312-826F-36BBD007B916}"/>
              </a:ext>
            </a:extLst>
          </p:cNvPr>
          <p:cNvSpPr>
            <a:spLocks noGrp="1" noChangeArrowheads="1"/>
          </p:cNvSpPr>
          <p:nvPr>
            <p:ph sz="quarter" idx="10"/>
          </p:nvPr>
        </p:nvSpPr>
        <p:spPr>
          <a:xfrm>
            <a:off x="3344516" y="1285875"/>
            <a:ext cx="8009283" cy="5035412"/>
          </a:xfrm>
        </p:spPr>
        <p:txBody>
          <a:bodyPr>
            <a:normAutofit fontScale="92500" lnSpcReduction="10000"/>
          </a:bodyPr>
          <a:lstStyle/>
          <a:p>
            <a:r>
              <a:rPr lang="en-US" altLang="en-US" sz="2400" dirty="0" err="1">
                <a:solidFill>
                  <a:schemeClr val="tx1"/>
                </a:solidFill>
              </a:rPr>
              <a:t>Vấn</a:t>
            </a:r>
            <a:r>
              <a:rPr lang="en-US" altLang="en-US" sz="2400" dirty="0">
                <a:solidFill>
                  <a:schemeClr val="tx1"/>
                </a:solidFill>
              </a:rPr>
              <a:t> </a:t>
            </a:r>
            <a:r>
              <a:rPr lang="en-US" altLang="en-US" sz="2400" dirty="0" err="1">
                <a:solidFill>
                  <a:schemeClr val="tx1"/>
                </a:solidFill>
              </a:rPr>
              <a:t>đê</a:t>
            </a:r>
            <a:r>
              <a:rPr lang="en-US" altLang="en-US" sz="2400" dirty="0">
                <a:solidFill>
                  <a:schemeClr val="tx1"/>
                </a:solidFill>
              </a:rPr>
              <a:t>̀, </a:t>
            </a:r>
            <a:r>
              <a:rPr lang="en-US" altLang="en-US" sz="2400" dirty="0" err="1">
                <a:solidFill>
                  <a:schemeClr val="tx1"/>
                </a:solidFill>
              </a:rPr>
              <a:t>trơ</a:t>
            </a:r>
            <a:r>
              <a:rPr lang="en-US" altLang="en-US" sz="2400" dirty="0">
                <a:solidFill>
                  <a:schemeClr val="tx1"/>
                </a:solidFill>
              </a:rPr>
              <a:t>̉ </a:t>
            </a:r>
            <a:r>
              <a:rPr lang="en-US" altLang="en-US" sz="2400" dirty="0" err="1">
                <a:solidFill>
                  <a:schemeClr val="tx1"/>
                </a:solidFill>
              </a:rPr>
              <a:t>ngai</a:t>
            </a:r>
            <a:r>
              <a:rPr lang="en-US" altLang="en-US" sz="2400" dirty="0">
                <a:solidFill>
                  <a:schemeClr val="tx1"/>
                </a:solidFill>
              </a:rPr>
              <a:t>: </a:t>
            </a:r>
            <a:r>
              <a:rPr lang="en-US" altLang="en-US" sz="2400" dirty="0" err="1">
                <a:solidFill>
                  <a:schemeClr val="tx1"/>
                </a:solidFill>
              </a:rPr>
              <a:t>Sô</a:t>
            </a:r>
            <a:r>
              <a:rPr lang="en-US" altLang="en-US" sz="2400" dirty="0">
                <a:solidFill>
                  <a:schemeClr val="tx1"/>
                </a:solidFill>
              </a:rPr>
              <a:t>́ con </a:t>
            </a:r>
            <a:r>
              <a:rPr lang="en-US" altLang="en-US" sz="2400" dirty="0" err="1">
                <a:solidFill>
                  <a:schemeClr val="tx1"/>
                </a:solidFill>
              </a:rPr>
              <a:t>đường</a:t>
            </a:r>
            <a:r>
              <a:rPr lang="en-US" altLang="en-US" sz="2400" dirty="0">
                <a:solidFill>
                  <a:schemeClr val="tx1"/>
                </a:solidFill>
              </a:rPr>
              <a:t> </a:t>
            </a:r>
            <a:r>
              <a:rPr lang="en-US" altLang="en-US" sz="2400" dirty="0" err="1">
                <a:solidFill>
                  <a:schemeClr val="tx1"/>
                </a:solidFill>
              </a:rPr>
              <a:t>lôgíc</a:t>
            </a:r>
            <a:r>
              <a:rPr lang="en-US" altLang="en-US" sz="2400" dirty="0">
                <a:solidFill>
                  <a:schemeClr val="tx1"/>
                </a:solidFill>
              </a:rPr>
              <a:t> là </a:t>
            </a:r>
            <a:r>
              <a:rPr lang="en-US" altLang="en-US" sz="2400" dirty="0" err="1">
                <a:solidFill>
                  <a:schemeClr val="tx1"/>
                </a:solidFill>
              </a:rPr>
              <a:t>rất</a:t>
            </a:r>
            <a:r>
              <a:rPr lang="en-US" altLang="en-US" sz="2400" dirty="0">
                <a:solidFill>
                  <a:schemeClr val="tx1"/>
                </a:solidFill>
              </a:rPr>
              <a:t> </a:t>
            </a:r>
            <a:r>
              <a:rPr lang="en-US" altLang="en-US" sz="2400" dirty="0" err="1">
                <a:solidFill>
                  <a:schemeClr val="tx1"/>
                </a:solidFill>
              </a:rPr>
              <a:t>lớn</a:t>
            </a:r>
            <a:endParaRPr lang="en-US" altLang="en-US" sz="2400" dirty="0">
              <a:solidFill>
                <a:schemeClr val="tx1"/>
              </a:solidFill>
            </a:endParaRPr>
          </a:p>
          <a:p>
            <a:pPr lvl="1"/>
            <a:r>
              <a:rPr lang="en-US" altLang="en-US" sz="1800" dirty="0" err="1">
                <a:latin typeface="Verdana" panose="020B0604030504040204" pitchFamily="34" charset="0"/>
              </a:rPr>
              <a:t>Thí</a:t>
            </a:r>
            <a:r>
              <a:rPr lang="en-US" altLang="en-US" sz="1800" dirty="0">
                <a:latin typeface="Verdana" panose="020B0604030504040204" pitchFamily="34" charset="0"/>
              </a:rPr>
              <a:t> </a:t>
            </a:r>
            <a:r>
              <a:rPr lang="en-US" altLang="en-US" sz="1800" dirty="0" err="1">
                <a:latin typeface="Verdana" panose="020B0604030504040204" pitchFamily="34" charset="0"/>
              </a:rPr>
              <a:t>dụ</a:t>
            </a:r>
            <a:r>
              <a:rPr lang="en-US" altLang="en-US" sz="1800" dirty="0">
                <a:latin typeface="Verdana" panose="020B0604030504040204" pitchFamily="34" charset="0"/>
              </a:rPr>
              <a:t> </a:t>
            </a:r>
            <a:r>
              <a:rPr lang="en-US" altLang="en-US" sz="1800" dirty="0" err="1">
                <a:latin typeface="Verdana" panose="020B0604030504040204" pitchFamily="34" charset="0"/>
              </a:rPr>
              <a:t>đoạn</a:t>
            </a:r>
            <a:r>
              <a:rPr lang="en-US" altLang="en-US" sz="1800" dirty="0">
                <a:latin typeface="Verdana" panose="020B0604030504040204" pitchFamily="34" charset="0"/>
              </a:rPr>
              <a:t> code </a:t>
            </a:r>
            <a:r>
              <a:rPr lang="en-US" altLang="en-US" sz="1800" dirty="0" err="1">
                <a:latin typeface="Verdana" panose="020B0604030504040204" pitchFamily="34" charset="0"/>
              </a:rPr>
              <a:t>sau</a:t>
            </a:r>
            <a:r>
              <a:rPr lang="en-US" altLang="en-US" sz="1800" dirty="0">
                <a:latin typeface="Verdana" panose="020B0604030504040204" pitchFamily="34" charset="0"/>
              </a:rPr>
              <a:t> :</a:t>
            </a:r>
          </a:p>
          <a:p>
            <a:pPr marL="914400" lvl="2" indent="0">
              <a:buNone/>
            </a:pPr>
            <a:r>
              <a:rPr lang="en-US" altLang="en-US" sz="1800" dirty="0">
                <a:latin typeface="Verdana" panose="020B0604030504040204" pitchFamily="34" charset="0"/>
              </a:rPr>
              <a:t>for (</a:t>
            </a:r>
            <a:r>
              <a:rPr lang="en-US" altLang="en-US" sz="1800" dirty="0" err="1">
                <a:latin typeface="Verdana" panose="020B0604030504040204" pitchFamily="34" charset="0"/>
              </a:rPr>
              <a:t>i</a:t>
            </a:r>
            <a:r>
              <a:rPr lang="en-US" altLang="en-US" sz="1800" dirty="0">
                <a:latin typeface="Verdana" panose="020B0604030504040204" pitchFamily="34" charset="0"/>
              </a:rPr>
              <a:t>=1; </a:t>
            </a:r>
            <a:r>
              <a:rPr lang="en-US" altLang="en-US" sz="1800" dirty="0" err="1">
                <a:latin typeface="Verdana" panose="020B0604030504040204" pitchFamily="34" charset="0"/>
              </a:rPr>
              <a:t>i</a:t>
            </a:r>
            <a:r>
              <a:rPr lang="en-US" altLang="en-US" sz="1800" dirty="0">
                <a:latin typeface="Verdana" panose="020B0604030504040204" pitchFamily="34" charset="0"/>
              </a:rPr>
              <a:t>&lt;=1000; </a:t>
            </a:r>
            <a:r>
              <a:rPr lang="en-US" altLang="en-US" sz="1800" dirty="0" err="1">
                <a:latin typeface="Verdana" panose="020B0604030504040204" pitchFamily="34" charset="0"/>
              </a:rPr>
              <a:t>i</a:t>
            </a:r>
            <a:r>
              <a:rPr lang="en-US" altLang="en-US" sz="1800" dirty="0">
                <a:latin typeface="Verdana" panose="020B0604030504040204" pitchFamily="34" charset="0"/>
              </a:rPr>
              <a:t>++)</a:t>
            </a:r>
          </a:p>
          <a:p>
            <a:pPr marL="1371600" lvl="3" indent="0">
              <a:buNone/>
            </a:pPr>
            <a:r>
              <a:rPr lang="en-US" altLang="en-US" dirty="0">
                <a:latin typeface="Verdana" panose="020B0604030504040204" pitchFamily="34" charset="0"/>
              </a:rPr>
              <a:t>for (j=1; j&lt;=1000; </a:t>
            </a:r>
            <a:r>
              <a:rPr lang="en-US" altLang="en-US" dirty="0" err="1">
                <a:latin typeface="Verdana" panose="020B0604030504040204" pitchFamily="34" charset="0"/>
              </a:rPr>
              <a:t>j++</a:t>
            </a:r>
            <a:r>
              <a:rPr lang="en-US" altLang="en-US" dirty="0">
                <a:latin typeface="Verdana" panose="020B0604030504040204" pitchFamily="34" charset="0"/>
              </a:rPr>
              <a:t>)</a:t>
            </a:r>
          </a:p>
          <a:p>
            <a:pPr marL="1828800" lvl="4" indent="0">
              <a:buNone/>
            </a:pPr>
            <a:r>
              <a:rPr lang="en-US" altLang="en-US" dirty="0">
                <a:latin typeface="Verdana" panose="020B0604030504040204" pitchFamily="34" charset="0"/>
              </a:rPr>
              <a:t>for (k=1; k&lt;=1000; k++)</a:t>
            </a:r>
          </a:p>
          <a:p>
            <a:pPr marL="1828800" lvl="4" indent="0">
              <a:buNone/>
            </a:pPr>
            <a:r>
              <a:rPr lang="en-US" altLang="en-US" dirty="0">
                <a:latin typeface="Verdana" panose="020B0604030504040204" pitchFamily="34" charset="0"/>
              </a:rPr>
              <a:t>    </a:t>
            </a:r>
            <a:r>
              <a:rPr lang="en-US" altLang="en-US" dirty="0" err="1">
                <a:latin typeface="Verdana" panose="020B0604030504040204" pitchFamily="34" charset="0"/>
              </a:rPr>
              <a:t>doSomethingWith</a:t>
            </a:r>
            <a:r>
              <a:rPr lang="en-US" altLang="en-US" dirty="0">
                <a:latin typeface="Verdana" panose="020B0604030504040204" pitchFamily="34" charset="0"/>
              </a:rPr>
              <a:t>(</a:t>
            </a:r>
            <a:r>
              <a:rPr lang="en-US" altLang="en-US" dirty="0" err="1">
                <a:latin typeface="Verdana" panose="020B0604030504040204" pitchFamily="34" charset="0"/>
              </a:rPr>
              <a:t>i,j,k</a:t>
            </a:r>
            <a:r>
              <a:rPr lang="en-US" altLang="en-US" dirty="0">
                <a:latin typeface="Verdana" panose="020B0604030504040204" pitchFamily="34" charset="0"/>
              </a:rPr>
              <a:t>);</a:t>
            </a:r>
          </a:p>
          <a:p>
            <a:pPr lvl="1">
              <a:buFont typeface="Wingdings" panose="05000000000000000000" pitchFamily="2" charset="2"/>
              <a:buNone/>
            </a:pPr>
            <a:endParaRPr lang="en-US" altLang="en-US" sz="1800" dirty="0">
              <a:latin typeface="Verdana" panose="020B0604030504040204" pitchFamily="34" charset="0"/>
            </a:endParaRPr>
          </a:p>
          <a:p>
            <a:pPr lvl="1">
              <a:buFont typeface="Wingdings" panose="05000000000000000000" pitchFamily="2" charset="2"/>
              <a:buNone/>
            </a:pPr>
            <a:r>
              <a:rPr lang="en-US" altLang="en-US" sz="1800" dirty="0" err="1">
                <a:latin typeface="Verdana" panose="020B0604030504040204" pitchFamily="34" charset="0"/>
              </a:rPr>
              <a:t>có</a:t>
            </a:r>
            <a:r>
              <a:rPr lang="en-US" altLang="en-US" sz="1800" dirty="0">
                <a:latin typeface="Verdana" panose="020B0604030504040204" pitchFamily="34" charset="0"/>
              </a:rPr>
              <a:t> 1 </a:t>
            </a:r>
            <a:r>
              <a:rPr lang="en-US" altLang="en-US" sz="1800" dirty="0" err="1">
                <a:latin typeface="Verdana" panose="020B0604030504040204" pitchFamily="34" charset="0"/>
              </a:rPr>
              <a:t>đường</a:t>
            </a:r>
            <a:r>
              <a:rPr lang="en-US" altLang="en-US" sz="1800" dirty="0">
                <a:latin typeface="Verdana" panose="020B0604030504040204" pitchFamily="34" charset="0"/>
              </a:rPr>
              <a:t> </a:t>
            </a:r>
            <a:r>
              <a:rPr lang="en-US" altLang="en-US" sz="1800" dirty="0" err="1">
                <a:latin typeface="Verdana" panose="020B0604030504040204" pitchFamily="34" charset="0"/>
              </a:rPr>
              <a:t>thi</a:t>
            </a:r>
            <a:r>
              <a:rPr lang="en-US" altLang="en-US" sz="1800" dirty="0">
                <a:latin typeface="Verdana" panose="020B0604030504040204" pitchFamily="34" charset="0"/>
              </a:rPr>
              <a:t> </a:t>
            </a:r>
            <a:r>
              <a:rPr lang="en-US" altLang="en-US" sz="1800" dirty="0" err="1">
                <a:latin typeface="Verdana" panose="020B0604030504040204" pitchFamily="34" charset="0"/>
              </a:rPr>
              <a:t>hành</a:t>
            </a:r>
            <a:r>
              <a:rPr lang="en-US" altLang="en-US" sz="1800" dirty="0">
                <a:latin typeface="Verdana" panose="020B0604030504040204" pitchFamily="34" charset="0"/>
              </a:rPr>
              <a:t> </a:t>
            </a:r>
            <a:r>
              <a:rPr lang="en-US" altLang="en-US" sz="1800" dirty="0" err="1">
                <a:latin typeface="Verdana" panose="020B0604030504040204" pitchFamily="34" charset="0"/>
              </a:rPr>
              <a:t>dài</a:t>
            </a:r>
            <a:r>
              <a:rPr lang="en-US" altLang="en-US" sz="1800" dirty="0">
                <a:latin typeface="Verdana" panose="020B0604030504040204" pitchFamily="34" charset="0"/>
              </a:rPr>
              <a:t> 1000*1000*1000 = 1 </a:t>
            </a:r>
            <a:r>
              <a:rPr lang="en-US" altLang="en-US" sz="1800" dirty="0" err="1">
                <a:latin typeface="Verdana" panose="020B0604030504040204" pitchFamily="34" charset="0"/>
              </a:rPr>
              <a:t>tỉ</a:t>
            </a:r>
            <a:r>
              <a:rPr lang="en-US" altLang="en-US" sz="1800" dirty="0">
                <a:latin typeface="Verdana" panose="020B0604030504040204" pitchFamily="34" charset="0"/>
              </a:rPr>
              <a:t> </a:t>
            </a:r>
            <a:r>
              <a:rPr lang="en-US" altLang="en-US" sz="1800" dirty="0" err="1">
                <a:latin typeface="Verdana" panose="020B0604030504040204" pitchFamily="34" charset="0"/>
              </a:rPr>
              <a:t>lệnh</a:t>
            </a:r>
            <a:r>
              <a:rPr lang="en-US" altLang="en-US" sz="1800" dirty="0">
                <a:latin typeface="Verdana" panose="020B0604030504040204" pitchFamily="34" charset="0"/>
              </a:rPr>
              <a:t> </a:t>
            </a:r>
            <a:r>
              <a:rPr lang="en-US" altLang="en-US" sz="1800" dirty="0" err="1">
                <a:latin typeface="Verdana" panose="020B0604030504040204" pitchFamily="34" charset="0"/>
              </a:rPr>
              <a:t>gọi</a:t>
            </a:r>
            <a:r>
              <a:rPr lang="en-US" altLang="en-US" sz="1800" dirty="0">
                <a:latin typeface="Verdana" panose="020B0604030504040204" pitchFamily="34" charset="0"/>
              </a:rPr>
              <a:t> </a:t>
            </a:r>
            <a:r>
              <a:rPr lang="en-US" altLang="en-US" sz="1800" dirty="0" err="1">
                <a:latin typeface="Verdana" panose="020B0604030504040204" pitchFamily="34" charset="0"/>
              </a:rPr>
              <a:t>doSomethingWith</a:t>
            </a:r>
            <a:r>
              <a:rPr lang="en-US" altLang="en-US" sz="1800" dirty="0">
                <a:latin typeface="Verdana" panose="020B0604030504040204" pitchFamily="34" charset="0"/>
              </a:rPr>
              <a:t>(</a:t>
            </a:r>
            <a:r>
              <a:rPr lang="en-US" altLang="en-US" sz="1800" dirty="0" err="1">
                <a:latin typeface="Verdana" panose="020B0604030504040204" pitchFamily="34" charset="0"/>
              </a:rPr>
              <a:t>i,j,k</a:t>
            </a:r>
            <a:r>
              <a:rPr lang="en-US" altLang="en-US" sz="1800" dirty="0">
                <a:latin typeface="Verdana" panose="020B0604030504040204" pitchFamily="34" charset="0"/>
              </a:rPr>
              <a:t>) </a:t>
            </a:r>
            <a:r>
              <a:rPr lang="en-US" altLang="en-US" sz="1800" dirty="0" err="1">
                <a:latin typeface="Verdana" panose="020B0604030504040204" pitchFamily="34" charset="0"/>
              </a:rPr>
              <a:t>khác</a:t>
            </a:r>
            <a:r>
              <a:rPr lang="en-US" altLang="en-US" sz="1800" dirty="0">
                <a:latin typeface="Verdana" panose="020B0604030504040204" pitchFamily="34" charset="0"/>
              </a:rPr>
              <a:t> </a:t>
            </a:r>
            <a:r>
              <a:rPr lang="en-US" altLang="en-US" sz="1800" dirty="0" err="1">
                <a:latin typeface="Verdana" panose="020B0604030504040204" pitchFamily="34" charset="0"/>
              </a:rPr>
              <a:t>nhau</a:t>
            </a:r>
            <a:r>
              <a:rPr lang="en-US" altLang="en-US" sz="1800" dirty="0">
                <a:latin typeface="Verdana" panose="020B0604030504040204" pitchFamily="34" charset="0"/>
              </a:rPr>
              <a:t>.</a:t>
            </a:r>
          </a:p>
          <a:p>
            <a:pPr lvl="1"/>
            <a:endParaRPr lang="en-US" altLang="en-US" sz="1800" dirty="0">
              <a:latin typeface="Verdana" panose="020B0604030504040204" pitchFamily="34" charset="0"/>
            </a:endParaRPr>
          </a:p>
          <a:p>
            <a:pPr lvl="1"/>
            <a:r>
              <a:rPr lang="en-US" altLang="en-US" sz="1800" dirty="0" err="1">
                <a:latin typeface="Verdana" panose="020B0604030504040204" pitchFamily="34" charset="0"/>
              </a:rPr>
              <a:t>Thí</a:t>
            </a:r>
            <a:r>
              <a:rPr lang="en-US" altLang="en-US" sz="1800" dirty="0">
                <a:latin typeface="Verdana" panose="020B0604030504040204" pitchFamily="34" charset="0"/>
              </a:rPr>
              <a:t> </a:t>
            </a:r>
            <a:r>
              <a:rPr lang="en-US" altLang="en-US" sz="1800" dirty="0" err="1">
                <a:latin typeface="Verdana" panose="020B0604030504040204" pitchFamily="34" charset="0"/>
              </a:rPr>
              <a:t>dụ</a:t>
            </a:r>
            <a:r>
              <a:rPr lang="en-US" altLang="en-US" sz="1800" dirty="0">
                <a:latin typeface="Verdana" panose="020B0604030504040204" pitchFamily="34" charset="0"/>
              </a:rPr>
              <a:t> </a:t>
            </a:r>
            <a:r>
              <a:rPr lang="en-US" altLang="en-US" sz="1800" dirty="0" err="1">
                <a:latin typeface="Verdana" panose="020B0604030504040204" pitchFamily="34" charset="0"/>
              </a:rPr>
              <a:t>đoạn</a:t>
            </a:r>
            <a:r>
              <a:rPr lang="en-US" altLang="en-US" sz="1800" dirty="0">
                <a:latin typeface="Verdana" panose="020B0604030504040204" pitchFamily="34" charset="0"/>
              </a:rPr>
              <a:t> code </a:t>
            </a:r>
            <a:r>
              <a:rPr lang="en-US" altLang="en-US" sz="1800" dirty="0" err="1">
                <a:latin typeface="Verdana" panose="020B0604030504040204" pitchFamily="34" charset="0"/>
              </a:rPr>
              <a:t>gồm</a:t>
            </a:r>
            <a:r>
              <a:rPr lang="en-US" altLang="en-US" sz="1800" dirty="0">
                <a:latin typeface="Verdana" panose="020B0604030504040204" pitchFamily="34" charset="0"/>
              </a:rPr>
              <a:t> 32 </a:t>
            </a:r>
            <a:r>
              <a:rPr lang="en-US" altLang="en-US" sz="1800" dirty="0" err="1">
                <a:latin typeface="Verdana" panose="020B0604030504040204" pitchFamily="34" charset="0"/>
              </a:rPr>
              <a:t>lệnh</a:t>
            </a:r>
            <a:r>
              <a:rPr lang="en-US" altLang="en-US" sz="1800" dirty="0">
                <a:latin typeface="Verdana" panose="020B0604030504040204" pitchFamily="34" charset="0"/>
              </a:rPr>
              <a:t> if else </a:t>
            </a:r>
            <a:r>
              <a:rPr lang="en-US" altLang="en-US" sz="1800" dirty="0" err="1">
                <a:latin typeface="Verdana" panose="020B0604030504040204" pitchFamily="34" charset="0"/>
              </a:rPr>
              <a:t>sau</a:t>
            </a:r>
            <a:r>
              <a:rPr lang="en-US" altLang="en-US" sz="1800" dirty="0">
                <a:latin typeface="Verdana" panose="020B0604030504040204" pitchFamily="34" charset="0"/>
              </a:rPr>
              <a:t> :</a:t>
            </a:r>
          </a:p>
          <a:p>
            <a:pPr marL="914400" lvl="2" indent="0">
              <a:buNone/>
            </a:pPr>
            <a:r>
              <a:rPr lang="en-US" altLang="en-US" sz="1800" dirty="0">
                <a:latin typeface="Verdana" panose="020B0604030504040204" pitchFamily="34" charset="0"/>
              </a:rPr>
              <a:t>if (c1) s11 else s12;</a:t>
            </a:r>
          </a:p>
          <a:p>
            <a:pPr marL="914400" lvl="2" indent="0">
              <a:buNone/>
            </a:pPr>
            <a:r>
              <a:rPr lang="en-US" altLang="en-US" sz="1800" dirty="0">
                <a:latin typeface="Verdana" panose="020B0604030504040204" pitchFamily="34" charset="0"/>
              </a:rPr>
              <a:t>if (c2) s21 else s22;</a:t>
            </a:r>
          </a:p>
          <a:p>
            <a:pPr lvl="1">
              <a:buFont typeface="Wingdings" panose="05000000000000000000" pitchFamily="2" charset="2"/>
              <a:buNone/>
            </a:pPr>
            <a:r>
              <a:rPr lang="en-US" altLang="en-US" sz="1800" dirty="0">
                <a:latin typeface="Verdana" panose="020B0604030504040204" pitchFamily="34" charset="0"/>
              </a:rPr>
              <a:t>	if (c3) s31 else s32;</a:t>
            </a:r>
          </a:p>
          <a:p>
            <a:pPr lvl="1">
              <a:buFont typeface="Wingdings" panose="05000000000000000000" pitchFamily="2" charset="2"/>
              <a:buNone/>
            </a:pPr>
            <a:r>
              <a:rPr lang="en-US" altLang="en-US" sz="1800" dirty="0">
                <a:latin typeface="Verdana" panose="020B0604030504040204" pitchFamily="34" charset="0"/>
              </a:rPr>
              <a:t>	...</a:t>
            </a:r>
          </a:p>
          <a:p>
            <a:pPr lvl="1">
              <a:buFont typeface="Wingdings" panose="05000000000000000000" pitchFamily="2" charset="2"/>
              <a:buNone/>
            </a:pPr>
            <a:r>
              <a:rPr lang="en-US" altLang="en-US" sz="1800" dirty="0">
                <a:latin typeface="Verdana" panose="020B0604030504040204" pitchFamily="34" charset="0"/>
              </a:rPr>
              <a:t>	if (c32) s321 else s322;</a:t>
            </a:r>
          </a:p>
          <a:p>
            <a:pPr lvl="1">
              <a:buFont typeface="Wingdings" panose="05000000000000000000" pitchFamily="2" charset="2"/>
              <a:buNone/>
            </a:pPr>
            <a:r>
              <a:rPr lang="en-US" altLang="en-US" sz="1800" dirty="0" err="1">
                <a:latin typeface="Verdana" panose="020B0604030504040204" pitchFamily="34" charset="0"/>
              </a:rPr>
              <a:t>có</a:t>
            </a:r>
            <a:r>
              <a:rPr lang="en-US" altLang="en-US" sz="1800" dirty="0">
                <a:latin typeface="Verdana" panose="020B0604030504040204" pitchFamily="34" charset="0"/>
              </a:rPr>
              <a:t> 2^32 = 4 </a:t>
            </a:r>
            <a:r>
              <a:rPr lang="en-US" altLang="en-US" sz="1800" dirty="0" err="1">
                <a:latin typeface="Verdana" panose="020B0604030504040204" pitchFamily="34" charset="0"/>
              </a:rPr>
              <a:t>tỉ</a:t>
            </a:r>
            <a:r>
              <a:rPr lang="en-US" altLang="en-US" sz="1800" dirty="0">
                <a:latin typeface="Verdana" panose="020B0604030504040204" pitchFamily="34" charset="0"/>
              </a:rPr>
              <a:t> </a:t>
            </a:r>
            <a:r>
              <a:rPr lang="en-US" altLang="en-US" sz="1800" dirty="0" err="1">
                <a:latin typeface="Verdana" panose="020B0604030504040204" pitchFamily="34" charset="0"/>
              </a:rPr>
              <a:t>đường</a:t>
            </a:r>
            <a:r>
              <a:rPr lang="en-US" altLang="en-US" sz="1800" dirty="0">
                <a:latin typeface="Verdana" panose="020B0604030504040204" pitchFamily="34" charset="0"/>
              </a:rPr>
              <a:t> </a:t>
            </a:r>
            <a:r>
              <a:rPr lang="en-US" altLang="en-US" sz="1800" dirty="0" err="1">
                <a:latin typeface="Verdana" panose="020B0604030504040204" pitchFamily="34" charset="0"/>
              </a:rPr>
              <a:t>thi</a:t>
            </a:r>
            <a:r>
              <a:rPr lang="en-US" altLang="en-US" sz="1800" dirty="0">
                <a:latin typeface="Verdana" panose="020B0604030504040204" pitchFamily="34" charset="0"/>
              </a:rPr>
              <a:t> </a:t>
            </a:r>
            <a:r>
              <a:rPr lang="en-US" altLang="en-US" sz="1800" dirty="0" err="1">
                <a:latin typeface="Verdana" panose="020B0604030504040204" pitchFamily="34" charset="0"/>
              </a:rPr>
              <a:t>hành</a:t>
            </a:r>
            <a:r>
              <a:rPr lang="en-US" altLang="en-US" sz="1800" dirty="0">
                <a:latin typeface="Verdana" panose="020B0604030504040204" pitchFamily="34" charset="0"/>
              </a:rPr>
              <a:t> </a:t>
            </a:r>
            <a:r>
              <a:rPr lang="en-US" altLang="en-US" sz="1800" dirty="0" err="1">
                <a:latin typeface="Verdana" panose="020B0604030504040204" pitchFamily="34" charset="0"/>
              </a:rPr>
              <a:t>khác</a:t>
            </a:r>
            <a:r>
              <a:rPr lang="en-US" altLang="en-US" sz="1800" dirty="0">
                <a:latin typeface="Verdana" panose="020B0604030504040204" pitchFamily="34" charset="0"/>
              </a:rPr>
              <a:t> </a:t>
            </a:r>
            <a:r>
              <a:rPr lang="en-US" altLang="en-US" sz="1800" dirty="0" err="1">
                <a:latin typeface="Verdana" panose="020B0604030504040204" pitchFamily="34" charset="0"/>
              </a:rPr>
              <a:t>nhau</a:t>
            </a:r>
            <a:r>
              <a:rPr lang="en-US" altLang="en-US" sz="1800" dirty="0">
                <a:latin typeface="Verdana" panose="020B0604030504040204" pitchFamily="34" charset="0"/>
              </a:rPr>
              <a:t>.</a:t>
            </a:r>
          </a:p>
        </p:txBody>
      </p:sp>
      <p:sp>
        <p:nvSpPr>
          <p:cNvPr id="23556" name="Slide Number Placeholder 3">
            <a:extLst>
              <a:ext uri="{FF2B5EF4-FFF2-40B4-BE49-F238E27FC236}">
                <a16:creationId xmlns:a16="http://schemas.microsoft.com/office/drawing/2014/main" id="{D06FDC8E-8044-419B-8F45-75C15F4A7826}"/>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263</a:t>
            </a:fld>
            <a:endParaRPr lang="en-CA" altLang="en-US" sz="1000" b="0">
              <a:solidFill>
                <a:schemeClr val="bg1"/>
              </a:solidFil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AD95-D252-4F70-9136-1A74F9ED4949}"/>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Kiểm thử hộp trắng</a:t>
            </a:r>
          </a:p>
        </p:txBody>
      </p:sp>
      <p:sp>
        <p:nvSpPr>
          <p:cNvPr id="24579" name="Content Placeholder 2">
            <a:extLst>
              <a:ext uri="{FF2B5EF4-FFF2-40B4-BE49-F238E27FC236}">
                <a16:creationId xmlns:a16="http://schemas.microsoft.com/office/drawing/2014/main" id="{B047A228-F0A7-47F4-9729-F11DBB4AB0CB}"/>
              </a:ext>
            </a:extLst>
          </p:cNvPr>
          <p:cNvSpPr>
            <a:spLocks noGrp="1" noChangeArrowheads="1"/>
          </p:cNvSpPr>
          <p:nvPr>
            <p:ph sz="quarter" idx="10"/>
          </p:nvPr>
        </p:nvSpPr>
        <p:spPr>
          <a:xfrm>
            <a:off x="3061252" y="1285875"/>
            <a:ext cx="8292548" cy="4692650"/>
          </a:xfrm>
        </p:spPr>
        <p:txBody>
          <a:bodyPr>
            <a:normAutofit/>
          </a:bodyPr>
          <a:lstStyle/>
          <a:p>
            <a:r>
              <a:rPr lang="en-US" altLang="en-US" b="0" dirty="0" err="1">
                <a:solidFill>
                  <a:schemeClr val="tx1"/>
                </a:solidFill>
              </a:rPr>
              <a:t>Kiểm</a:t>
            </a:r>
            <a:r>
              <a:rPr lang="en-US" altLang="en-US" b="0" dirty="0">
                <a:solidFill>
                  <a:schemeClr val="tx1"/>
                </a:solidFill>
              </a:rPr>
              <a:t> </a:t>
            </a:r>
            <a:r>
              <a:rPr lang="en-US" altLang="en-US" b="0" dirty="0" err="1">
                <a:solidFill>
                  <a:schemeClr val="tx1"/>
                </a:solidFill>
              </a:rPr>
              <a:t>thử</a:t>
            </a:r>
            <a:r>
              <a:rPr lang="en-US" altLang="en-US" b="0" dirty="0">
                <a:solidFill>
                  <a:schemeClr val="tx1"/>
                </a:solidFill>
              </a:rPr>
              <a:t> </a:t>
            </a:r>
            <a:r>
              <a:rPr lang="en-US" altLang="en-US" b="0" dirty="0" err="1">
                <a:solidFill>
                  <a:schemeClr val="tx1"/>
                </a:solidFill>
              </a:rPr>
              <a:t>hộp</a:t>
            </a:r>
            <a:r>
              <a:rPr lang="en-US" altLang="en-US" b="0" dirty="0">
                <a:solidFill>
                  <a:schemeClr val="tx1"/>
                </a:solidFill>
              </a:rPr>
              <a:t> </a:t>
            </a:r>
            <a:r>
              <a:rPr lang="en-US" altLang="en-US" b="0" dirty="0" err="1">
                <a:solidFill>
                  <a:schemeClr val="tx1"/>
                </a:solidFill>
              </a:rPr>
              <a:t>trắng</a:t>
            </a:r>
            <a:r>
              <a:rPr lang="en-US" altLang="en-US" b="0" dirty="0">
                <a:solidFill>
                  <a:schemeClr val="tx1"/>
                </a:solidFill>
              </a:rPr>
              <a:t> </a:t>
            </a:r>
            <a:r>
              <a:rPr lang="en-US" altLang="en-US" b="0" dirty="0" err="1">
                <a:solidFill>
                  <a:schemeClr val="tx1"/>
                </a:solidFill>
              </a:rPr>
              <a:t>cũng</a:t>
            </a:r>
            <a:r>
              <a:rPr lang="en-US" altLang="en-US" b="0" dirty="0">
                <a:solidFill>
                  <a:schemeClr val="tx1"/>
                </a:solidFill>
              </a:rPr>
              <a:t> </a:t>
            </a:r>
            <a:r>
              <a:rPr lang="en-US" altLang="en-US" b="0" dirty="0" err="1">
                <a:solidFill>
                  <a:schemeClr val="tx1"/>
                </a:solidFill>
              </a:rPr>
              <a:t>không</a:t>
            </a:r>
            <a:r>
              <a:rPr lang="en-US" altLang="en-US" b="0" dirty="0">
                <a:solidFill>
                  <a:schemeClr val="tx1"/>
                </a:solidFill>
              </a:rPr>
              <a:t> </a:t>
            </a:r>
            <a:r>
              <a:rPr lang="en-US" altLang="en-US" b="0" dirty="0" err="1">
                <a:solidFill>
                  <a:schemeClr val="tx1"/>
                </a:solidFill>
              </a:rPr>
              <a:t>phủ</a:t>
            </a:r>
            <a:r>
              <a:rPr lang="en-US" altLang="en-US" b="0" dirty="0">
                <a:solidFill>
                  <a:schemeClr val="tx1"/>
                </a:solidFill>
              </a:rPr>
              <a:t> </a:t>
            </a:r>
            <a:r>
              <a:rPr lang="en-US" altLang="en-US" b="0" dirty="0" err="1">
                <a:solidFill>
                  <a:schemeClr val="tx1"/>
                </a:solidFill>
              </a:rPr>
              <a:t>được</a:t>
            </a:r>
            <a:r>
              <a:rPr lang="en-US" altLang="en-US" b="0" dirty="0">
                <a:solidFill>
                  <a:schemeClr val="tx1"/>
                </a:solidFill>
              </a:rPr>
              <a:t> </a:t>
            </a:r>
            <a:r>
              <a:rPr lang="en-US" altLang="en-US" b="0" dirty="0" err="1">
                <a:solidFill>
                  <a:schemeClr val="tx1"/>
                </a:solidFill>
              </a:rPr>
              <a:t>hết</a:t>
            </a:r>
            <a:r>
              <a:rPr lang="en-US" altLang="en-US" b="0" dirty="0">
                <a:solidFill>
                  <a:schemeClr val="tx1"/>
                </a:solidFill>
              </a:rPr>
              <a:t> </a:t>
            </a:r>
            <a:r>
              <a:rPr lang="en-US" altLang="en-US" b="0" dirty="0" err="1">
                <a:solidFill>
                  <a:schemeClr val="tx1"/>
                </a:solidFill>
              </a:rPr>
              <a:t>trường</a:t>
            </a:r>
            <a:r>
              <a:rPr lang="en-US" altLang="en-US" b="0" dirty="0">
                <a:solidFill>
                  <a:schemeClr val="tx1"/>
                </a:solidFill>
              </a:rPr>
              <a:t> </a:t>
            </a:r>
            <a:r>
              <a:rPr lang="en-US" altLang="en-US" b="0" dirty="0" err="1">
                <a:solidFill>
                  <a:schemeClr val="tx1"/>
                </a:solidFill>
              </a:rPr>
              <a:t>hợp</a:t>
            </a:r>
            <a:endParaRPr lang="en-US" altLang="en-US" b="0" dirty="0">
              <a:solidFill>
                <a:schemeClr val="tx1"/>
              </a:solidFill>
            </a:endParaRPr>
          </a:p>
          <a:p>
            <a:r>
              <a:rPr lang="en-US" altLang="en-US" sz="2000" i="1" dirty="0">
                <a:solidFill>
                  <a:schemeClr val="tx1"/>
                </a:solidFill>
              </a:rPr>
              <a:t>if (a&gt;0) </a:t>
            </a:r>
          </a:p>
          <a:p>
            <a:r>
              <a:rPr lang="en-US" altLang="en-US" sz="2000" i="1" dirty="0">
                <a:solidFill>
                  <a:schemeClr val="tx1"/>
                </a:solidFill>
              </a:rPr>
              <a:t>   </a:t>
            </a:r>
            <a:r>
              <a:rPr lang="en-US" altLang="en-US" sz="2000" i="1" dirty="0" err="1">
                <a:solidFill>
                  <a:schemeClr val="tx1"/>
                </a:solidFill>
              </a:rPr>
              <a:t>doIsGreater</a:t>
            </a:r>
            <a:r>
              <a:rPr lang="en-US" altLang="en-US" sz="2000" i="1" dirty="0">
                <a:solidFill>
                  <a:schemeClr val="tx1"/>
                </a:solidFill>
              </a:rPr>
              <a:t>();</a:t>
            </a:r>
          </a:p>
          <a:p>
            <a:r>
              <a:rPr lang="en-US" altLang="en-US" sz="2000" i="1" dirty="0">
                <a:solidFill>
                  <a:schemeClr val="tx1"/>
                </a:solidFill>
              </a:rPr>
              <a:t>if (a==0) </a:t>
            </a:r>
          </a:p>
          <a:p>
            <a:r>
              <a:rPr lang="en-US" altLang="en-US" sz="2000" i="1" dirty="0">
                <a:solidFill>
                  <a:schemeClr val="tx1"/>
                </a:solidFill>
              </a:rPr>
              <a:t>   </a:t>
            </a:r>
            <a:r>
              <a:rPr lang="en-US" altLang="en-US" sz="2000" i="1" dirty="0" err="1">
                <a:solidFill>
                  <a:schemeClr val="tx1"/>
                </a:solidFill>
              </a:rPr>
              <a:t>dolsEqual</a:t>
            </a:r>
            <a:r>
              <a:rPr lang="en-US" altLang="en-US" sz="2000" i="1" dirty="0">
                <a:solidFill>
                  <a:schemeClr val="tx1"/>
                </a:solidFill>
              </a:rPr>
              <a:t>();</a:t>
            </a:r>
          </a:p>
          <a:p>
            <a:r>
              <a:rPr lang="en-US" altLang="en-US" sz="2000" dirty="0">
                <a:solidFill>
                  <a:schemeClr val="tx1"/>
                </a:solidFill>
              </a:rPr>
              <a:t>// </a:t>
            </a:r>
            <a:r>
              <a:rPr lang="en-US" altLang="en-US" sz="2000" dirty="0" err="1">
                <a:solidFill>
                  <a:schemeClr val="tx1"/>
                </a:solidFill>
              </a:rPr>
              <a:t>thiếu</a:t>
            </a:r>
            <a:r>
              <a:rPr lang="en-US" altLang="en-US" sz="2000" dirty="0">
                <a:solidFill>
                  <a:schemeClr val="tx1"/>
                </a:solidFill>
              </a:rPr>
              <a:t> </a:t>
            </a:r>
            <a:r>
              <a:rPr lang="en-US" altLang="en-US" sz="2000" dirty="0" err="1">
                <a:solidFill>
                  <a:schemeClr val="tx1"/>
                </a:solidFill>
              </a:rPr>
              <a:t>việc</a:t>
            </a:r>
            <a:r>
              <a:rPr lang="en-US" altLang="en-US" sz="2000" dirty="0">
                <a:solidFill>
                  <a:schemeClr val="tx1"/>
                </a:solidFill>
              </a:rPr>
              <a:t> </a:t>
            </a:r>
            <a:r>
              <a:rPr lang="en-US" altLang="en-US" sz="2000" dirty="0" err="1">
                <a:solidFill>
                  <a:schemeClr val="tx1"/>
                </a:solidFill>
              </a:rPr>
              <a:t>xư</a:t>
            </a:r>
            <a:r>
              <a:rPr lang="en-US" altLang="en-US" sz="2000" dirty="0">
                <a:solidFill>
                  <a:schemeClr val="tx1"/>
                </a:solidFill>
              </a:rPr>
              <a:t>̉ </a:t>
            </a:r>
            <a:r>
              <a:rPr lang="en-US" altLang="en-US" sz="2000" dirty="0" err="1">
                <a:solidFill>
                  <a:schemeClr val="tx1"/>
                </a:solidFill>
              </a:rPr>
              <a:t>ly</a:t>
            </a:r>
            <a:r>
              <a:rPr lang="en-US" altLang="en-US" sz="2000" dirty="0">
                <a:solidFill>
                  <a:schemeClr val="tx1"/>
                </a:solidFill>
              </a:rPr>
              <a:t>́ </a:t>
            </a:r>
            <a:r>
              <a:rPr lang="en-US" altLang="en-US" sz="2000" dirty="0" err="1">
                <a:solidFill>
                  <a:schemeClr val="tx1"/>
                </a:solidFill>
              </a:rPr>
              <a:t>trường</a:t>
            </a:r>
            <a:r>
              <a:rPr lang="en-US" altLang="en-US" sz="2000" dirty="0">
                <a:solidFill>
                  <a:schemeClr val="tx1"/>
                </a:solidFill>
              </a:rPr>
              <a:t> </a:t>
            </a:r>
            <a:r>
              <a:rPr lang="en-US" altLang="en-US" sz="2000" dirty="0" err="1">
                <a:solidFill>
                  <a:schemeClr val="tx1"/>
                </a:solidFill>
              </a:rPr>
              <a:t>hợp</a:t>
            </a:r>
            <a:r>
              <a:rPr lang="en-US" altLang="en-US" sz="2000" dirty="0">
                <a:solidFill>
                  <a:schemeClr val="tx1"/>
                </a:solidFill>
              </a:rPr>
              <a:t> a &lt; 0 - if (a&lt;0) </a:t>
            </a:r>
            <a:r>
              <a:rPr lang="en-US" altLang="en-US" sz="2000" dirty="0" err="1">
                <a:solidFill>
                  <a:schemeClr val="tx1"/>
                </a:solidFill>
              </a:rPr>
              <a:t>dolsLess</a:t>
            </a:r>
            <a:r>
              <a:rPr lang="en-US" altLang="en-US" sz="2000" dirty="0">
                <a:solidFill>
                  <a:schemeClr val="tx1"/>
                </a:solidFill>
              </a:rPr>
              <a:t>();</a:t>
            </a:r>
          </a:p>
          <a:p>
            <a:endParaRPr lang="en-US" altLang="en-US" sz="2000" dirty="0">
              <a:solidFill>
                <a:schemeClr val="tx1"/>
              </a:solidFill>
            </a:endParaRPr>
          </a:p>
          <a:p>
            <a:r>
              <a:rPr lang="en-US" altLang="en-US" sz="2000" i="1" dirty="0">
                <a:solidFill>
                  <a:schemeClr val="tx1"/>
                </a:solidFill>
              </a:rPr>
              <a:t>int </a:t>
            </a:r>
            <a:r>
              <a:rPr lang="en-US" altLang="en-US" sz="2000" i="1" dirty="0" err="1">
                <a:solidFill>
                  <a:schemeClr val="tx1"/>
                </a:solidFill>
              </a:rPr>
              <a:t>phanso</a:t>
            </a:r>
            <a:r>
              <a:rPr lang="en-US" altLang="en-US" sz="2000" i="1" dirty="0">
                <a:solidFill>
                  <a:schemeClr val="tx1"/>
                </a:solidFill>
              </a:rPr>
              <a:t> (int a, int b) { </a:t>
            </a:r>
          </a:p>
          <a:p>
            <a:r>
              <a:rPr lang="en-US" altLang="en-US" sz="2000" i="1" dirty="0">
                <a:solidFill>
                  <a:schemeClr val="tx1"/>
                </a:solidFill>
              </a:rPr>
              <a:t>   return a/b;</a:t>
            </a:r>
          </a:p>
          <a:p>
            <a:r>
              <a:rPr lang="en-US" altLang="en-US" sz="2000" i="1" dirty="0">
                <a:solidFill>
                  <a:schemeClr val="tx1"/>
                </a:solidFill>
              </a:rPr>
              <a:t>}</a:t>
            </a:r>
          </a:p>
          <a:p>
            <a:r>
              <a:rPr lang="en-US" altLang="en-US" sz="2000" dirty="0" err="1">
                <a:solidFill>
                  <a:schemeClr val="tx1"/>
                </a:solidFill>
              </a:rPr>
              <a:t>khi</a:t>
            </a:r>
            <a:r>
              <a:rPr lang="en-US" altLang="en-US" sz="2000" dirty="0">
                <a:solidFill>
                  <a:schemeClr val="tx1"/>
                </a:solidFill>
              </a:rPr>
              <a:t> </a:t>
            </a:r>
            <a:r>
              <a:rPr lang="en-US" altLang="en-US" sz="2000" dirty="0" err="1">
                <a:solidFill>
                  <a:schemeClr val="tx1"/>
                </a:solidFill>
              </a:rPr>
              <a:t>kiểm</a:t>
            </a:r>
            <a:r>
              <a:rPr lang="en-US" altLang="en-US" sz="2000" dirty="0">
                <a:solidFill>
                  <a:schemeClr val="tx1"/>
                </a:solidFill>
              </a:rPr>
              <a:t> </a:t>
            </a:r>
            <a:r>
              <a:rPr lang="en-US" altLang="en-US" sz="2000" dirty="0" err="1">
                <a:solidFill>
                  <a:schemeClr val="tx1"/>
                </a:solidFill>
              </a:rPr>
              <a:t>tra</a:t>
            </a:r>
            <a:r>
              <a:rPr lang="en-US" altLang="en-US" sz="2000" dirty="0">
                <a:solidFill>
                  <a:schemeClr val="tx1"/>
                </a:solidFill>
              </a:rPr>
              <a:t>, ta </a:t>
            </a:r>
            <a:r>
              <a:rPr lang="en-US" altLang="en-US" sz="2000" dirty="0" err="1">
                <a:solidFill>
                  <a:schemeClr val="tx1"/>
                </a:solidFill>
              </a:rPr>
              <a:t>chọn</a:t>
            </a:r>
            <a:r>
              <a:rPr lang="en-US" altLang="en-US" sz="2000" dirty="0">
                <a:solidFill>
                  <a:schemeClr val="tx1"/>
                </a:solidFill>
              </a:rPr>
              <a:t> b &lt;&gt; 0 </a:t>
            </a:r>
            <a:r>
              <a:rPr lang="en-US" altLang="en-US" sz="2000" dirty="0" err="1">
                <a:solidFill>
                  <a:schemeClr val="tx1"/>
                </a:solidFill>
              </a:rPr>
              <a:t>thi</a:t>
            </a:r>
            <a:r>
              <a:rPr lang="en-US" altLang="en-US" sz="2000" dirty="0">
                <a:solidFill>
                  <a:schemeClr val="tx1"/>
                </a:solidFill>
              </a:rPr>
              <a:t>̀ </a:t>
            </a:r>
            <a:r>
              <a:rPr lang="en-US" altLang="en-US" sz="2000" dirty="0" err="1">
                <a:solidFill>
                  <a:schemeClr val="tx1"/>
                </a:solidFill>
              </a:rPr>
              <a:t>chạy</a:t>
            </a:r>
            <a:r>
              <a:rPr lang="en-US" altLang="en-US" sz="2000" dirty="0">
                <a:solidFill>
                  <a:schemeClr val="tx1"/>
                </a:solidFill>
              </a:rPr>
              <a:t> ₫</a:t>
            </a:r>
            <a:r>
              <a:rPr lang="en-US" altLang="en-US" sz="2000" dirty="0" err="1">
                <a:solidFill>
                  <a:schemeClr val="tx1"/>
                </a:solidFill>
              </a:rPr>
              <a:t>úng</a:t>
            </a:r>
            <a:r>
              <a:rPr lang="en-US" altLang="en-US" sz="2000" dirty="0">
                <a:solidFill>
                  <a:schemeClr val="tx1"/>
                </a:solidFill>
              </a:rPr>
              <a:t>, </a:t>
            </a:r>
            <a:r>
              <a:rPr lang="en-US" altLang="en-US" sz="2000" dirty="0" err="1">
                <a:solidFill>
                  <a:schemeClr val="tx1"/>
                </a:solidFill>
              </a:rPr>
              <a:t>nhưng</a:t>
            </a:r>
            <a:r>
              <a:rPr lang="en-US" altLang="en-US" sz="2000" dirty="0">
                <a:solidFill>
                  <a:schemeClr val="tx1"/>
                </a:solidFill>
              </a:rPr>
              <a:t> </a:t>
            </a:r>
            <a:r>
              <a:rPr lang="en-US" altLang="en-US" sz="2000" dirty="0" err="1">
                <a:solidFill>
                  <a:schemeClr val="tx1"/>
                </a:solidFill>
              </a:rPr>
              <a:t>khi</a:t>
            </a:r>
            <a:r>
              <a:rPr lang="en-US" altLang="en-US" sz="2000" dirty="0">
                <a:solidFill>
                  <a:schemeClr val="tx1"/>
                </a:solidFill>
              </a:rPr>
              <a:t> </a:t>
            </a:r>
            <a:r>
              <a:rPr lang="en-US" altLang="en-US" sz="2000" dirty="0" err="1">
                <a:solidFill>
                  <a:schemeClr val="tx1"/>
                </a:solidFill>
              </a:rPr>
              <a:t>dùng</a:t>
            </a:r>
            <a:r>
              <a:rPr lang="en-US" altLang="en-US" sz="2000" dirty="0">
                <a:solidFill>
                  <a:schemeClr val="tx1"/>
                </a:solidFill>
              </a:rPr>
              <a:t> </a:t>
            </a:r>
            <a:r>
              <a:rPr lang="en-US" altLang="en-US" sz="2000" dirty="0" err="1">
                <a:solidFill>
                  <a:schemeClr val="tx1"/>
                </a:solidFill>
              </a:rPr>
              <a:t>thật</a:t>
            </a:r>
            <a:r>
              <a:rPr lang="en-US" altLang="en-US" sz="2000" dirty="0">
                <a:solidFill>
                  <a:schemeClr val="tx1"/>
                </a:solidFill>
              </a:rPr>
              <a:t> </a:t>
            </a:r>
            <a:r>
              <a:rPr lang="en-US" altLang="en-US" sz="2000" dirty="0" err="1">
                <a:solidFill>
                  <a:schemeClr val="tx1"/>
                </a:solidFill>
              </a:rPr>
              <a:t>trong</a:t>
            </a:r>
            <a:r>
              <a:rPr lang="en-US" altLang="en-US" sz="2000" dirty="0">
                <a:solidFill>
                  <a:schemeClr val="tx1"/>
                </a:solidFill>
              </a:rPr>
              <a:t> </a:t>
            </a:r>
            <a:r>
              <a:rPr lang="en-US" altLang="en-US" sz="2000" dirty="0" err="1">
                <a:solidFill>
                  <a:schemeClr val="tx1"/>
                </a:solidFill>
              </a:rPr>
              <a:t>trường</a:t>
            </a:r>
            <a:r>
              <a:rPr lang="en-US" altLang="en-US" sz="2000" dirty="0">
                <a:solidFill>
                  <a:schemeClr val="tx1"/>
                </a:solidFill>
              </a:rPr>
              <a:t> </a:t>
            </a:r>
            <a:r>
              <a:rPr lang="en-US" altLang="en-US" sz="2000" dirty="0" err="1">
                <a:solidFill>
                  <a:schemeClr val="tx1"/>
                </a:solidFill>
              </a:rPr>
              <a:t>hợp</a:t>
            </a:r>
            <a:r>
              <a:rPr lang="en-US" altLang="en-US" sz="2000" dirty="0">
                <a:solidFill>
                  <a:schemeClr val="tx1"/>
                </a:solidFill>
              </a:rPr>
              <a:t> b = 0 </a:t>
            </a:r>
            <a:r>
              <a:rPr lang="en-US" altLang="en-US" sz="2000" dirty="0" err="1">
                <a:solidFill>
                  <a:schemeClr val="tx1"/>
                </a:solidFill>
              </a:rPr>
              <a:t>thi</a:t>
            </a:r>
            <a:r>
              <a:rPr lang="en-US" altLang="en-US" sz="2000" dirty="0">
                <a:solidFill>
                  <a:schemeClr val="tx1"/>
                </a:solidFill>
              </a:rPr>
              <a:t>̀ </a:t>
            </a:r>
            <a:r>
              <a:rPr lang="en-US" altLang="en-US" sz="2000" dirty="0" err="1">
                <a:solidFill>
                  <a:schemeClr val="tx1"/>
                </a:solidFill>
              </a:rPr>
              <a:t>hàm</a:t>
            </a:r>
            <a:r>
              <a:rPr lang="en-US" altLang="en-US" sz="2000" dirty="0">
                <a:solidFill>
                  <a:schemeClr val="tx1"/>
                </a:solidFill>
              </a:rPr>
              <a:t> </a:t>
            </a:r>
            <a:r>
              <a:rPr lang="en-US" altLang="en-US" sz="2000" dirty="0" err="1">
                <a:solidFill>
                  <a:schemeClr val="tx1"/>
                </a:solidFill>
              </a:rPr>
              <a:t>phanso</a:t>
            </a:r>
            <a:r>
              <a:rPr lang="en-US" altLang="en-US" sz="2000" dirty="0">
                <a:solidFill>
                  <a:schemeClr val="tx1"/>
                </a:solidFill>
              </a:rPr>
              <a:t> bị </a:t>
            </a:r>
            <a:r>
              <a:rPr lang="en-US" altLang="en-US" sz="2000" dirty="0" err="1">
                <a:solidFill>
                  <a:schemeClr val="tx1"/>
                </a:solidFill>
              </a:rPr>
              <a:t>lỗi</a:t>
            </a:r>
            <a:r>
              <a:rPr lang="en-US" altLang="en-US" sz="2000" dirty="0">
                <a:solidFill>
                  <a:schemeClr val="tx1"/>
                </a:solidFill>
              </a:rPr>
              <a:t>.</a:t>
            </a:r>
          </a:p>
        </p:txBody>
      </p:sp>
      <p:sp>
        <p:nvSpPr>
          <p:cNvPr id="24580" name="Slide Number Placeholder 3">
            <a:extLst>
              <a:ext uri="{FF2B5EF4-FFF2-40B4-BE49-F238E27FC236}">
                <a16:creationId xmlns:a16="http://schemas.microsoft.com/office/drawing/2014/main" id="{143092B1-FBCD-4401-89BC-5F9A6F342226}"/>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264</a:t>
            </a:fld>
            <a:endParaRPr lang="en-CA" altLang="en-US" sz="1000" b="0">
              <a:solidFill>
                <a:schemeClr val="bg1"/>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D944-A47E-4737-8EB3-C4C312D81F67}"/>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Phủ kiểm thử</a:t>
            </a:r>
          </a:p>
        </p:txBody>
      </p:sp>
      <p:sp>
        <p:nvSpPr>
          <p:cNvPr id="25603" name="Content Placeholder 2">
            <a:extLst>
              <a:ext uri="{FF2B5EF4-FFF2-40B4-BE49-F238E27FC236}">
                <a16:creationId xmlns:a16="http://schemas.microsoft.com/office/drawing/2014/main" id="{DCCB710A-C7E6-4E82-A74F-B6490890C9B9}"/>
              </a:ext>
            </a:extLst>
          </p:cNvPr>
          <p:cNvSpPr>
            <a:spLocks noGrp="1" noChangeArrowheads="1"/>
          </p:cNvSpPr>
          <p:nvPr>
            <p:ph sz="quarter" idx="10"/>
          </p:nvPr>
        </p:nvSpPr>
        <p:spPr>
          <a:xfrm>
            <a:off x="3205370" y="1285875"/>
            <a:ext cx="8358808" cy="4692650"/>
          </a:xfrm>
        </p:spPr>
        <p:txBody>
          <a:bodyPr/>
          <a:lstStyle/>
          <a:p>
            <a:r>
              <a:rPr lang="en-US" altLang="en-US" sz="2400" dirty="0">
                <a:solidFill>
                  <a:schemeClr val="tx1"/>
                </a:solidFill>
              </a:rPr>
              <a:t>Do </a:t>
            </a:r>
            <a:r>
              <a:rPr lang="en-US" altLang="en-US" sz="2400" dirty="0" err="1">
                <a:solidFill>
                  <a:schemeClr val="tx1"/>
                </a:solidFill>
              </a:rPr>
              <a:t>đó</a:t>
            </a:r>
            <a:r>
              <a:rPr lang="en-US" altLang="en-US" sz="2400" dirty="0">
                <a:solidFill>
                  <a:schemeClr val="tx1"/>
                </a:solidFill>
              </a:rPr>
              <a:t>, ta </a:t>
            </a:r>
            <a:r>
              <a:rPr lang="en-US" altLang="en-US" sz="2400" dirty="0" err="1">
                <a:solidFill>
                  <a:schemeClr val="tx1"/>
                </a:solidFill>
              </a:rPr>
              <a:t>nên</a:t>
            </a:r>
            <a:r>
              <a:rPr lang="en-US" altLang="en-US" sz="2400" dirty="0">
                <a:solidFill>
                  <a:schemeClr val="tx1"/>
                </a:solidFill>
              </a:rPr>
              <a:t> </a:t>
            </a:r>
            <a:r>
              <a:rPr lang="en-US" altLang="en-US" sz="2400" dirty="0" err="1">
                <a:solidFill>
                  <a:schemeClr val="tx1"/>
                </a:solidFill>
              </a:rPr>
              <a:t>kiểm</a:t>
            </a:r>
            <a:r>
              <a:rPr lang="en-US" altLang="en-US" sz="2400" dirty="0">
                <a:solidFill>
                  <a:schemeClr val="tx1"/>
                </a:solidFill>
              </a:rPr>
              <a:t> </a:t>
            </a:r>
            <a:r>
              <a:rPr lang="en-US" altLang="en-US" sz="2400" dirty="0" err="1">
                <a:solidFill>
                  <a:schemeClr val="tx1"/>
                </a:solidFill>
              </a:rPr>
              <a:t>thử</a:t>
            </a:r>
            <a:r>
              <a:rPr lang="en-US" altLang="en-US" sz="2400" dirty="0">
                <a:solidFill>
                  <a:schemeClr val="tx1"/>
                </a:solidFill>
              </a:rPr>
              <a:t> </a:t>
            </a:r>
            <a:r>
              <a:rPr lang="en-US" altLang="en-US" sz="2400" dirty="0" err="1">
                <a:solidFill>
                  <a:schemeClr val="tx1"/>
                </a:solidFill>
              </a:rPr>
              <a:t>số</a:t>
            </a:r>
            <a:r>
              <a:rPr lang="en-US" altLang="en-US" sz="2400" dirty="0">
                <a:solidFill>
                  <a:schemeClr val="tx1"/>
                </a:solidFill>
              </a:rPr>
              <a:t> test case </a:t>
            </a:r>
            <a:r>
              <a:rPr lang="en-US" altLang="en-US" sz="2400" dirty="0" err="1">
                <a:solidFill>
                  <a:schemeClr val="tx1"/>
                </a:solidFill>
              </a:rPr>
              <a:t>tối</a:t>
            </a:r>
            <a:r>
              <a:rPr lang="en-US" altLang="en-US" sz="2400" dirty="0">
                <a:solidFill>
                  <a:schemeClr val="tx1"/>
                </a:solidFill>
              </a:rPr>
              <a:t> </a:t>
            </a:r>
            <a:r>
              <a:rPr lang="en-US" altLang="en-US" sz="2400" dirty="0" err="1">
                <a:solidFill>
                  <a:schemeClr val="tx1"/>
                </a:solidFill>
              </a:rPr>
              <a:t>thiểu</a:t>
            </a:r>
            <a:r>
              <a:rPr lang="en-US" altLang="en-US" sz="2400" dirty="0">
                <a:solidFill>
                  <a:schemeClr val="tx1"/>
                </a:solidFill>
              </a:rPr>
              <a:t> </a:t>
            </a:r>
            <a:r>
              <a:rPr lang="en-US" altLang="en-US" sz="2400" dirty="0" err="1">
                <a:solidFill>
                  <a:schemeClr val="tx1"/>
                </a:solidFill>
              </a:rPr>
              <a:t>mà</a:t>
            </a:r>
            <a:r>
              <a:rPr lang="en-US" altLang="en-US" sz="2400" dirty="0">
                <a:solidFill>
                  <a:schemeClr val="tx1"/>
                </a:solidFill>
              </a:rPr>
              <a:t> </a:t>
            </a:r>
            <a:r>
              <a:rPr lang="en-US" altLang="en-US" sz="2400" dirty="0" err="1">
                <a:solidFill>
                  <a:schemeClr val="tx1"/>
                </a:solidFill>
              </a:rPr>
              <a:t>kết</a:t>
            </a:r>
            <a:r>
              <a:rPr lang="en-US" altLang="en-US" sz="2400" dirty="0">
                <a:solidFill>
                  <a:schemeClr val="tx1"/>
                </a:solidFill>
              </a:rPr>
              <a:t> </a:t>
            </a:r>
            <a:r>
              <a:rPr lang="en-US" altLang="en-US" sz="2400" dirty="0" err="1">
                <a:solidFill>
                  <a:schemeClr val="tx1"/>
                </a:solidFill>
              </a:rPr>
              <a:t>quả</a:t>
            </a:r>
            <a:r>
              <a:rPr lang="en-US" altLang="en-US" sz="2400" dirty="0">
                <a:solidFill>
                  <a:schemeClr val="tx1"/>
                </a:solidFill>
              </a:rPr>
              <a:t> </a:t>
            </a:r>
            <a:r>
              <a:rPr lang="en-US" altLang="en-US" sz="2400" dirty="0" err="1">
                <a:solidFill>
                  <a:schemeClr val="tx1"/>
                </a:solidFill>
              </a:rPr>
              <a:t>độ</a:t>
            </a:r>
            <a:r>
              <a:rPr lang="en-US" altLang="en-US" sz="2400" dirty="0">
                <a:solidFill>
                  <a:schemeClr val="tx1"/>
                </a:solidFill>
              </a:rPr>
              <a:t> tin </a:t>
            </a:r>
            <a:r>
              <a:rPr lang="en-US" altLang="en-US" sz="2400" dirty="0" err="1">
                <a:solidFill>
                  <a:schemeClr val="tx1"/>
                </a:solidFill>
              </a:rPr>
              <a:t>cậy</a:t>
            </a:r>
            <a:r>
              <a:rPr lang="en-US" altLang="en-US" sz="2400" dirty="0">
                <a:solidFill>
                  <a:schemeClr val="tx1"/>
                </a:solidFill>
              </a:rPr>
              <a:t> </a:t>
            </a:r>
            <a:r>
              <a:rPr lang="en-US" altLang="en-US" sz="2400" dirty="0" err="1">
                <a:solidFill>
                  <a:schemeClr val="tx1"/>
                </a:solidFill>
              </a:rPr>
              <a:t>tối</a:t>
            </a:r>
            <a:r>
              <a:rPr lang="en-US" altLang="en-US" sz="2400" dirty="0">
                <a:solidFill>
                  <a:schemeClr val="tx1"/>
                </a:solidFill>
              </a:rPr>
              <a:t> </a:t>
            </a:r>
            <a:r>
              <a:rPr lang="en-US" altLang="en-US" sz="2400" dirty="0" err="1">
                <a:solidFill>
                  <a:schemeClr val="tx1"/>
                </a:solidFill>
              </a:rPr>
              <a:t>đa</a:t>
            </a:r>
            <a:r>
              <a:rPr lang="en-US" altLang="en-US" sz="2400" dirty="0">
                <a:solidFill>
                  <a:schemeClr val="tx1"/>
                </a:solidFill>
              </a:rPr>
              <a:t>. </a:t>
            </a:r>
            <a:r>
              <a:rPr lang="en-US" altLang="en-US" sz="2400" dirty="0" err="1">
                <a:solidFill>
                  <a:schemeClr val="tx1"/>
                </a:solidFill>
              </a:rPr>
              <a:t>Nhưng</a:t>
            </a:r>
            <a:r>
              <a:rPr lang="en-US" altLang="en-US" sz="2400" dirty="0">
                <a:solidFill>
                  <a:schemeClr val="tx1"/>
                </a:solidFill>
              </a:rPr>
              <a:t> </a:t>
            </a:r>
            <a:r>
              <a:rPr lang="en-US" altLang="en-US" sz="2400" dirty="0" err="1">
                <a:solidFill>
                  <a:schemeClr val="tx1"/>
                </a:solidFill>
              </a:rPr>
              <a:t>làm</a:t>
            </a:r>
            <a:r>
              <a:rPr lang="en-US" altLang="en-US" sz="2400" dirty="0">
                <a:solidFill>
                  <a:schemeClr val="tx1"/>
                </a:solidFill>
              </a:rPr>
              <a:t> </a:t>
            </a:r>
            <a:r>
              <a:rPr lang="en-US" altLang="en-US" sz="2400" dirty="0" err="1">
                <a:solidFill>
                  <a:schemeClr val="tx1"/>
                </a:solidFill>
              </a:rPr>
              <a:t>sao</a:t>
            </a:r>
            <a:r>
              <a:rPr lang="en-US" altLang="en-US" sz="2400" dirty="0">
                <a:solidFill>
                  <a:schemeClr val="tx1"/>
                </a:solidFill>
              </a:rPr>
              <a:t> </a:t>
            </a:r>
            <a:r>
              <a:rPr lang="en-US" altLang="en-US" sz="2400" dirty="0" err="1">
                <a:solidFill>
                  <a:schemeClr val="tx1"/>
                </a:solidFill>
              </a:rPr>
              <a:t>xác</a:t>
            </a:r>
            <a:r>
              <a:rPr lang="en-US" altLang="en-US" sz="2400" dirty="0">
                <a:solidFill>
                  <a:schemeClr val="tx1"/>
                </a:solidFill>
              </a:rPr>
              <a:t> </a:t>
            </a:r>
            <a:r>
              <a:rPr lang="en-US" altLang="en-US" sz="2400" dirty="0" err="1">
                <a:solidFill>
                  <a:schemeClr val="tx1"/>
                </a:solidFill>
              </a:rPr>
              <a:t>định</a:t>
            </a:r>
            <a:r>
              <a:rPr lang="en-US" altLang="en-US" sz="2400" dirty="0">
                <a:solidFill>
                  <a:schemeClr val="tx1"/>
                </a:solidFill>
              </a:rPr>
              <a:t> </a:t>
            </a:r>
            <a:r>
              <a:rPr lang="en-US" altLang="en-US" sz="2400" dirty="0" err="1">
                <a:solidFill>
                  <a:schemeClr val="tx1"/>
                </a:solidFill>
              </a:rPr>
              <a:t>được</a:t>
            </a:r>
            <a:r>
              <a:rPr lang="en-US" altLang="en-US" sz="2400" dirty="0">
                <a:solidFill>
                  <a:schemeClr val="tx1"/>
                </a:solidFill>
              </a:rPr>
              <a:t> </a:t>
            </a:r>
            <a:r>
              <a:rPr lang="en-US" altLang="en-US" sz="2400" dirty="0" err="1">
                <a:solidFill>
                  <a:schemeClr val="tx1"/>
                </a:solidFill>
              </a:rPr>
              <a:t>số</a:t>
            </a:r>
            <a:r>
              <a:rPr lang="en-US" altLang="en-US" sz="2400" dirty="0">
                <a:solidFill>
                  <a:schemeClr val="tx1"/>
                </a:solidFill>
              </a:rPr>
              <a:t> test case </a:t>
            </a:r>
            <a:r>
              <a:rPr lang="en-US" altLang="en-US" sz="2400" dirty="0" err="1">
                <a:solidFill>
                  <a:schemeClr val="tx1"/>
                </a:solidFill>
              </a:rPr>
              <a:t>tối</a:t>
            </a:r>
            <a:r>
              <a:rPr lang="en-US" altLang="en-US" sz="2400" dirty="0">
                <a:solidFill>
                  <a:schemeClr val="tx1"/>
                </a:solidFill>
              </a:rPr>
              <a:t> </a:t>
            </a:r>
            <a:r>
              <a:rPr lang="en-US" altLang="en-US" sz="2400" dirty="0" err="1">
                <a:solidFill>
                  <a:schemeClr val="tx1"/>
                </a:solidFill>
              </a:rPr>
              <a:t>thiểu</a:t>
            </a:r>
            <a:r>
              <a:rPr lang="en-US" altLang="en-US" sz="2400" dirty="0">
                <a:solidFill>
                  <a:schemeClr val="tx1"/>
                </a:solidFill>
              </a:rPr>
              <a:t> </a:t>
            </a:r>
            <a:r>
              <a:rPr lang="en-US" altLang="en-US" sz="2400" dirty="0" err="1">
                <a:solidFill>
                  <a:schemeClr val="tx1"/>
                </a:solidFill>
              </a:rPr>
              <a:t>nào</a:t>
            </a:r>
            <a:r>
              <a:rPr lang="en-US" altLang="en-US" sz="2400" dirty="0">
                <a:solidFill>
                  <a:schemeClr val="tx1"/>
                </a:solidFill>
              </a:rPr>
              <a:t> </a:t>
            </a:r>
            <a:r>
              <a:rPr lang="en-US" altLang="en-US" sz="2400" dirty="0" err="1">
                <a:solidFill>
                  <a:schemeClr val="tx1"/>
                </a:solidFill>
              </a:rPr>
              <a:t>có</a:t>
            </a:r>
            <a:r>
              <a:rPr lang="en-US" altLang="en-US" sz="2400" dirty="0">
                <a:solidFill>
                  <a:schemeClr val="tx1"/>
                </a:solidFill>
              </a:rPr>
              <a:t> </a:t>
            </a:r>
            <a:r>
              <a:rPr lang="en-US" altLang="en-US" sz="2400" dirty="0" err="1">
                <a:solidFill>
                  <a:schemeClr val="tx1"/>
                </a:solidFill>
              </a:rPr>
              <a:t>thể</a:t>
            </a:r>
            <a:r>
              <a:rPr lang="en-US" altLang="en-US" sz="2400" dirty="0">
                <a:solidFill>
                  <a:schemeClr val="tx1"/>
                </a:solidFill>
              </a:rPr>
              <a:t> </a:t>
            </a:r>
            <a:r>
              <a:rPr lang="en-US" altLang="en-US" sz="2400" dirty="0" err="1">
                <a:solidFill>
                  <a:schemeClr val="tx1"/>
                </a:solidFill>
              </a:rPr>
              <a:t>đem</a:t>
            </a:r>
            <a:r>
              <a:rPr lang="en-US" altLang="en-US" sz="2400" dirty="0">
                <a:solidFill>
                  <a:schemeClr val="tx1"/>
                </a:solidFill>
              </a:rPr>
              <a:t> </a:t>
            </a:r>
            <a:r>
              <a:rPr lang="en-US" altLang="en-US" sz="2400" dirty="0" err="1">
                <a:solidFill>
                  <a:schemeClr val="tx1"/>
                </a:solidFill>
              </a:rPr>
              <a:t>lại</a:t>
            </a:r>
            <a:r>
              <a:rPr lang="en-US" altLang="en-US" sz="2400" dirty="0">
                <a:solidFill>
                  <a:schemeClr val="tx1"/>
                </a:solidFill>
              </a:rPr>
              <a:t> </a:t>
            </a:r>
            <a:r>
              <a:rPr lang="en-US" altLang="en-US" sz="2400" dirty="0" err="1">
                <a:solidFill>
                  <a:schemeClr val="tx1"/>
                </a:solidFill>
              </a:rPr>
              <a:t>kết</a:t>
            </a:r>
            <a:r>
              <a:rPr lang="en-US" altLang="en-US" sz="2400" dirty="0">
                <a:solidFill>
                  <a:schemeClr val="tx1"/>
                </a:solidFill>
              </a:rPr>
              <a:t> </a:t>
            </a:r>
            <a:r>
              <a:rPr lang="en-US" altLang="en-US" sz="2400" dirty="0" err="1">
                <a:solidFill>
                  <a:schemeClr val="tx1"/>
                </a:solidFill>
              </a:rPr>
              <a:t>quả</a:t>
            </a:r>
            <a:r>
              <a:rPr lang="en-US" altLang="en-US" sz="2400" dirty="0">
                <a:solidFill>
                  <a:schemeClr val="tx1"/>
                </a:solidFill>
              </a:rPr>
              <a:t> </a:t>
            </a:r>
            <a:r>
              <a:rPr lang="en-US" altLang="en-US" sz="2400" dirty="0" err="1">
                <a:solidFill>
                  <a:schemeClr val="tx1"/>
                </a:solidFill>
              </a:rPr>
              <a:t>có</a:t>
            </a:r>
            <a:r>
              <a:rPr lang="en-US" altLang="en-US" sz="2400" dirty="0">
                <a:solidFill>
                  <a:schemeClr val="tx1"/>
                </a:solidFill>
              </a:rPr>
              <a:t> </a:t>
            </a:r>
            <a:r>
              <a:rPr lang="en-US" altLang="en-US" sz="2400" dirty="0" err="1">
                <a:solidFill>
                  <a:schemeClr val="tx1"/>
                </a:solidFill>
              </a:rPr>
              <a:t>độ</a:t>
            </a:r>
            <a:r>
              <a:rPr lang="en-US" altLang="en-US" sz="2400" dirty="0">
                <a:solidFill>
                  <a:schemeClr val="tx1"/>
                </a:solidFill>
              </a:rPr>
              <a:t> tin </a:t>
            </a:r>
            <a:r>
              <a:rPr lang="en-US" altLang="en-US" sz="2400" dirty="0" err="1">
                <a:solidFill>
                  <a:schemeClr val="tx1"/>
                </a:solidFill>
              </a:rPr>
              <a:t>cậy</a:t>
            </a:r>
            <a:r>
              <a:rPr lang="en-US" altLang="en-US" sz="2400" dirty="0">
                <a:solidFill>
                  <a:schemeClr val="tx1"/>
                </a:solidFill>
              </a:rPr>
              <a:t> </a:t>
            </a:r>
            <a:r>
              <a:rPr lang="en-US" altLang="en-US" sz="2400" dirty="0" err="1">
                <a:solidFill>
                  <a:schemeClr val="tx1"/>
                </a:solidFill>
              </a:rPr>
              <a:t>tối</a:t>
            </a:r>
            <a:r>
              <a:rPr lang="en-US" altLang="en-US" sz="2400" dirty="0">
                <a:solidFill>
                  <a:schemeClr val="tx1"/>
                </a:solidFill>
              </a:rPr>
              <a:t> </a:t>
            </a:r>
            <a:r>
              <a:rPr lang="en-US" altLang="en-US" sz="2400" dirty="0" err="1">
                <a:solidFill>
                  <a:schemeClr val="tx1"/>
                </a:solidFill>
              </a:rPr>
              <a:t>đa</a:t>
            </a:r>
            <a:r>
              <a:rPr lang="en-US" altLang="en-US" sz="2400" dirty="0">
                <a:solidFill>
                  <a:schemeClr val="tx1"/>
                </a:solidFill>
              </a:rPr>
              <a:t>?</a:t>
            </a:r>
          </a:p>
          <a:p>
            <a:endParaRPr lang="en-US" altLang="en-US" sz="2400" dirty="0">
              <a:solidFill>
                <a:schemeClr val="tx1"/>
              </a:solidFill>
            </a:endParaRPr>
          </a:p>
          <a:p>
            <a:r>
              <a:rPr lang="en-US" altLang="en-US" sz="2400" dirty="0" err="1">
                <a:solidFill>
                  <a:schemeClr val="tx1"/>
                </a:solidFill>
              </a:rPr>
              <a:t>Phủ</a:t>
            </a:r>
            <a:r>
              <a:rPr lang="en-US" altLang="en-US" sz="2400" dirty="0">
                <a:solidFill>
                  <a:schemeClr val="tx1"/>
                </a:solidFill>
              </a:rPr>
              <a:t> </a:t>
            </a:r>
            <a:r>
              <a:rPr lang="en-US" altLang="en-US" sz="2400" dirty="0" err="1">
                <a:solidFill>
                  <a:schemeClr val="tx1"/>
                </a:solidFill>
              </a:rPr>
              <a:t>kiểm</a:t>
            </a:r>
            <a:r>
              <a:rPr lang="en-US" altLang="en-US" sz="2400" dirty="0">
                <a:solidFill>
                  <a:schemeClr val="tx1"/>
                </a:solidFill>
              </a:rPr>
              <a:t> </a:t>
            </a:r>
            <a:r>
              <a:rPr lang="en-US" altLang="en-US" sz="2400" dirty="0" err="1">
                <a:solidFill>
                  <a:schemeClr val="tx1"/>
                </a:solidFill>
              </a:rPr>
              <a:t>thử</a:t>
            </a:r>
            <a:r>
              <a:rPr lang="en-US" altLang="en-US" sz="2400" dirty="0">
                <a:solidFill>
                  <a:schemeClr val="tx1"/>
                </a:solidFill>
              </a:rPr>
              <a:t> (Coverage) : </a:t>
            </a:r>
            <a:r>
              <a:rPr lang="en-US" altLang="en-US" sz="2400" dirty="0" err="1">
                <a:solidFill>
                  <a:schemeClr val="tx1"/>
                </a:solidFill>
              </a:rPr>
              <a:t>là</a:t>
            </a:r>
            <a:r>
              <a:rPr lang="en-US" altLang="en-US" sz="2400" dirty="0">
                <a:solidFill>
                  <a:schemeClr val="tx1"/>
                </a:solidFill>
              </a:rPr>
              <a:t> </a:t>
            </a:r>
            <a:r>
              <a:rPr lang="en-US" altLang="en-US" sz="2400" dirty="0" err="1">
                <a:solidFill>
                  <a:schemeClr val="tx1"/>
                </a:solidFill>
              </a:rPr>
              <a:t>tỉ</a:t>
            </a:r>
            <a:r>
              <a:rPr lang="en-US" altLang="en-US" sz="2400" dirty="0">
                <a:solidFill>
                  <a:schemeClr val="tx1"/>
                </a:solidFill>
              </a:rPr>
              <a:t> </a:t>
            </a:r>
            <a:r>
              <a:rPr lang="en-US" altLang="en-US" sz="2400" dirty="0" err="1">
                <a:solidFill>
                  <a:schemeClr val="tx1"/>
                </a:solidFill>
              </a:rPr>
              <a:t>lệ</a:t>
            </a:r>
            <a:r>
              <a:rPr lang="en-US" altLang="en-US" sz="2400" dirty="0">
                <a:solidFill>
                  <a:schemeClr val="tx1"/>
                </a:solidFill>
              </a:rPr>
              <a:t> </a:t>
            </a:r>
            <a:r>
              <a:rPr lang="en-US" altLang="en-US" sz="2400" dirty="0" err="1">
                <a:solidFill>
                  <a:schemeClr val="tx1"/>
                </a:solidFill>
              </a:rPr>
              <a:t>các</a:t>
            </a:r>
            <a:r>
              <a:rPr lang="en-US" altLang="en-US" sz="2400" dirty="0">
                <a:solidFill>
                  <a:schemeClr val="tx1"/>
                </a:solidFill>
              </a:rPr>
              <a:t> </a:t>
            </a:r>
            <a:r>
              <a:rPr lang="en-US" altLang="en-US" sz="2400" dirty="0" err="1">
                <a:solidFill>
                  <a:schemeClr val="tx1"/>
                </a:solidFill>
              </a:rPr>
              <a:t>thành</a:t>
            </a:r>
            <a:r>
              <a:rPr lang="en-US" altLang="en-US" sz="2400" dirty="0">
                <a:solidFill>
                  <a:schemeClr val="tx1"/>
                </a:solidFill>
              </a:rPr>
              <a:t> </a:t>
            </a:r>
            <a:r>
              <a:rPr lang="en-US" altLang="en-US" sz="2400" dirty="0" err="1">
                <a:solidFill>
                  <a:schemeClr val="tx1"/>
                </a:solidFill>
              </a:rPr>
              <a:t>phần</a:t>
            </a:r>
            <a:r>
              <a:rPr lang="en-US" altLang="en-US" sz="2400" dirty="0">
                <a:solidFill>
                  <a:schemeClr val="tx1"/>
                </a:solidFill>
              </a:rPr>
              <a:t> </a:t>
            </a:r>
            <a:r>
              <a:rPr lang="en-US" altLang="en-US" sz="2400" dirty="0" err="1">
                <a:solidFill>
                  <a:schemeClr val="tx1"/>
                </a:solidFill>
              </a:rPr>
              <a:t>thực</a:t>
            </a:r>
            <a:r>
              <a:rPr lang="en-US" altLang="en-US" sz="2400" dirty="0">
                <a:solidFill>
                  <a:schemeClr val="tx1"/>
                </a:solidFill>
              </a:rPr>
              <a:t> </a:t>
            </a:r>
            <a:r>
              <a:rPr lang="en-US" altLang="en-US" sz="2400" dirty="0" err="1">
                <a:solidFill>
                  <a:schemeClr val="tx1"/>
                </a:solidFill>
              </a:rPr>
              <a:t>sự</a:t>
            </a:r>
            <a:r>
              <a:rPr lang="en-US" altLang="en-US" sz="2400" dirty="0">
                <a:solidFill>
                  <a:schemeClr val="tx1"/>
                </a:solidFill>
              </a:rPr>
              <a:t> </a:t>
            </a:r>
            <a:r>
              <a:rPr lang="en-US" altLang="en-US" sz="2400" dirty="0" err="1">
                <a:solidFill>
                  <a:schemeClr val="tx1"/>
                </a:solidFill>
              </a:rPr>
              <a:t>được</a:t>
            </a:r>
            <a:r>
              <a:rPr lang="en-US" altLang="en-US" sz="2400" dirty="0">
                <a:solidFill>
                  <a:schemeClr val="tx1"/>
                </a:solidFill>
              </a:rPr>
              <a:t> </a:t>
            </a:r>
            <a:r>
              <a:rPr lang="en-US" altLang="en-US" sz="2400" dirty="0" err="1">
                <a:solidFill>
                  <a:schemeClr val="tx1"/>
                </a:solidFill>
              </a:rPr>
              <a:t>kiểm</a:t>
            </a:r>
            <a:r>
              <a:rPr lang="en-US" altLang="en-US" sz="2400" dirty="0">
                <a:solidFill>
                  <a:schemeClr val="tx1"/>
                </a:solidFill>
              </a:rPr>
              <a:t> </a:t>
            </a:r>
            <a:r>
              <a:rPr lang="en-US" altLang="en-US" sz="2400" dirty="0" err="1">
                <a:solidFill>
                  <a:schemeClr val="tx1"/>
                </a:solidFill>
              </a:rPr>
              <a:t>thử</a:t>
            </a:r>
            <a:r>
              <a:rPr lang="en-US" altLang="en-US" sz="2400" dirty="0">
                <a:solidFill>
                  <a:schemeClr val="tx1"/>
                </a:solidFill>
              </a:rPr>
              <a:t> so </a:t>
            </a:r>
            <a:r>
              <a:rPr lang="en-US" altLang="en-US" sz="2400" dirty="0" err="1">
                <a:solidFill>
                  <a:schemeClr val="tx1"/>
                </a:solidFill>
              </a:rPr>
              <a:t>với</a:t>
            </a:r>
            <a:r>
              <a:rPr lang="en-US" altLang="en-US" sz="2400" dirty="0">
                <a:solidFill>
                  <a:schemeClr val="tx1"/>
                </a:solidFill>
              </a:rPr>
              <a:t> </a:t>
            </a:r>
            <a:r>
              <a:rPr lang="en-US" altLang="en-US" sz="2400" dirty="0" err="1">
                <a:solidFill>
                  <a:schemeClr val="tx1"/>
                </a:solidFill>
              </a:rPr>
              <a:t>tổng</a:t>
            </a:r>
            <a:r>
              <a:rPr lang="en-US" altLang="en-US" sz="2400" dirty="0">
                <a:solidFill>
                  <a:schemeClr val="tx1"/>
                </a:solidFill>
              </a:rPr>
              <a:t> </a:t>
            </a:r>
            <a:r>
              <a:rPr lang="en-US" altLang="en-US" sz="2400" dirty="0" err="1">
                <a:solidFill>
                  <a:schemeClr val="tx1"/>
                </a:solidFill>
              </a:rPr>
              <a:t>thể</a:t>
            </a:r>
            <a:r>
              <a:rPr lang="en-US" altLang="en-US" sz="2400" dirty="0">
                <a:solidFill>
                  <a:schemeClr val="tx1"/>
                </a:solidFill>
              </a:rPr>
              <a:t> </a:t>
            </a:r>
            <a:r>
              <a:rPr lang="en-US" altLang="en-US" sz="2400" dirty="0" err="1">
                <a:solidFill>
                  <a:schemeClr val="tx1"/>
                </a:solidFill>
              </a:rPr>
              <a:t>sau</a:t>
            </a:r>
            <a:r>
              <a:rPr lang="en-US" altLang="en-US" sz="2400" dirty="0">
                <a:solidFill>
                  <a:schemeClr val="tx1"/>
                </a:solidFill>
              </a:rPr>
              <a:t> </a:t>
            </a:r>
            <a:r>
              <a:rPr lang="en-US" altLang="en-US" sz="2400" dirty="0" err="1">
                <a:solidFill>
                  <a:schemeClr val="tx1"/>
                </a:solidFill>
              </a:rPr>
              <a:t>khi</a:t>
            </a:r>
            <a:r>
              <a:rPr lang="en-US" altLang="en-US" sz="2400" dirty="0">
                <a:solidFill>
                  <a:schemeClr val="tx1"/>
                </a:solidFill>
              </a:rPr>
              <a:t> </a:t>
            </a:r>
            <a:r>
              <a:rPr lang="en-US" altLang="en-US" sz="2400" dirty="0" err="1">
                <a:solidFill>
                  <a:schemeClr val="tx1"/>
                </a:solidFill>
              </a:rPr>
              <a:t>đã</a:t>
            </a:r>
            <a:r>
              <a:rPr lang="en-US" altLang="en-US" sz="2400" dirty="0">
                <a:solidFill>
                  <a:schemeClr val="tx1"/>
                </a:solidFill>
              </a:rPr>
              <a:t> </a:t>
            </a:r>
            <a:r>
              <a:rPr lang="en-US" altLang="en-US" sz="2400" dirty="0" err="1">
                <a:solidFill>
                  <a:schemeClr val="tx1"/>
                </a:solidFill>
              </a:rPr>
              <a:t>kiểm</a:t>
            </a:r>
            <a:r>
              <a:rPr lang="en-US" altLang="en-US" sz="2400" dirty="0">
                <a:solidFill>
                  <a:schemeClr val="tx1"/>
                </a:solidFill>
              </a:rPr>
              <a:t> </a:t>
            </a:r>
            <a:r>
              <a:rPr lang="en-US" altLang="en-US" sz="2400" dirty="0" err="1">
                <a:solidFill>
                  <a:schemeClr val="tx1"/>
                </a:solidFill>
              </a:rPr>
              <a:t>thử</a:t>
            </a:r>
            <a:r>
              <a:rPr lang="en-US" altLang="en-US" sz="2400" dirty="0">
                <a:solidFill>
                  <a:schemeClr val="tx1"/>
                </a:solidFill>
              </a:rPr>
              <a:t> </a:t>
            </a:r>
            <a:r>
              <a:rPr lang="en-US" altLang="en-US" sz="2400" dirty="0" err="1">
                <a:solidFill>
                  <a:schemeClr val="tx1"/>
                </a:solidFill>
              </a:rPr>
              <a:t>các</a:t>
            </a:r>
            <a:r>
              <a:rPr lang="en-US" altLang="en-US" sz="2400" dirty="0">
                <a:solidFill>
                  <a:schemeClr val="tx1"/>
                </a:solidFill>
              </a:rPr>
              <a:t> test case </a:t>
            </a:r>
            <a:r>
              <a:rPr lang="en-US" altLang="en-US" sz="2400" dirty="0" err="1">
                <a:solidFill>
                  <a:schemeClr val="tx1"/>
                </a:solidFill>
              </a:rPr>
              <a:t>được</a:t>
            </a:r>
            <a:r>
              <a:rPr lang="en-US" altLang="en-US" sz="2400" dirty="0">
                <a:solidFill>
                  <a:schemeClr val="tx1"/>
                </a:solidFill>
              </a:rPr>
              <a:t> </a:t>
            </a:r>
            <a:r>
              <a:rPr lang="en-US" altLang="en-US" sz="2400" dirty="0" err="1">
                <a:solidFill>
                  <a:schemeClr val="tx1"/>
                </a:solidFill>
              </a:rPr>
              <a:t>chọn</a:t>
            </a:r>
            <a:r>
              <a:rPr lang="en-US" altLang="en-US" sz="2400" dirty="0">
                <a:solidFill>
                  <a:schemeClr val="tx1"/>
                </a:solidFill>
              </a:rPr>
              <a:t>. </a:t>
            </a:r>
            <a:r>
              <a:rPr lang="en-US" altLang="en-US" sz="2400" dirty="0" err="1">
                <a:solidFill>
                  <a:schemeClr val="tx1"/>
                </a:solidFill>
              </a:rPr>
              <a:t>Phủ</a:t>
            </a:r>
            <a:r>
              <a:rPr lang="en-US" altLang="en-US" sz="2400" dirty="0">
                <a:solidFill>
                  <a:schemeClr val="tx1"/>
                </a:solidFill>
              </a:rPr>
              <a:t> </a:t>
            </a:r>
            <a:r>
              <a:rPr lang="en-US" altLang="en-US" sz="2400" dirty="0" err="1">
                <a:solidFill>
                  <a:schemeClr val="tx1"/>
                </a:solidFill>
              </a:rPr>
              <a:t>càng</a:t>
            </a:r>
            <a:r>
              <a:rPr lang="en-US" altLang="en-US" sz="2400" dirty="0">
                <a:solidFill>
                  <a:schemeClr val="tx1"/>
                </a:solidFill>
              </a:rPr>
              <a:t> </a:t>
            </a:r>
            <a:r>
              <a:rPr lang="en-US" altLang="en-US" sz="2400" dirty="0" err="1">
                <a:solidFill>
                  <a:schemeClr val="tx1"/>
                </a:solidFill>
              </a:rPr>
              <a:t>lớn</a:t>
            </a:r>
            <a:r>
              <a:rPr lang="en-US" altLang="en-US" sz="2400" dirty="0">
                <a:solidFill>
                  <a:schemeClr val="tx1"/>
                </a:solidFill>
              </a:rPr>
              <a:t> </a:t>
            </a:r>
            <a:r>
              <a:rPr lang="en-US" altLang="en-US" sz="2400" dirty="0" err="1">
                <a:solidFill>
                  <a:schemeClr val="tx1"/>
                </a:solidFill>
              </a:rPr>
              <a:t>thì</a:t>
            </a:r>
            <a:r>
              <a:rPr lang="en-US" altLang="en-US" sz="2400" dirty="0">
                <a:solidFill>
                  <a:schemeClr val="tx1"/>
                </a:solidFill>
              </a:rPr>
              <a:t> </a:t>
            </a:r>
            <a:r>
              <a:rPr lang="en-US" altLang="en-US" sz="2400" dirty="0" err="1">
                <a:solidFill>
                  <a:schemeClr val="tx1"/>
                </a:solidFill>
              </a:rPr>
              <a:t>độ</a:t>
            </a:r>
            <a:r>
              <a:rPr lang="en-US" altLang="en-US" sz="2400" dirty="0">
                <a:solidFill>
                  <a:schemeClr val="tx1"/>
                </a:solidFill>
              </a:rPr>
              <a:t> tin </a:t>
            </a:r>
            <a:r>
              <a:rPr lang="en-US" altLang="en-US" sz="2400" dirty="0" err="1">
                <a:solidFill>
                  <a:schemeClr val="tx1"/>
                </a:solidFill>
              </a:rPr>
              <a:t>cậy</a:t>
            </a:r>
            <a:r>
              <a:rPr lang="en-US" altLang="en-US" sz="2400" dirty="0">
                <a:solidFill>
                  <a:schemeClr val="tx1"/>
                </a:solidFill>
              </a:rPr>
              <a:t> </a:t>
            </a:r>
            <a:r>
              <a:rPr lang="en-US" altLang="en-US" sz="2400" dirty="0" err="1">
                <a:solidFill>
                  <a:schemeClr val="tx1"/>
                </a:solidFill>
              </a:rPr>
              <a:t>càng</a:t>
            </a:r>
            <a:r>
              <a:rPr lang="en-US" altLang="en-US" sz="2400" dirty="0">
                <a:solidFill>
                  <a:schemeClr val="tx1"/>
                </a:solidFill>
              </a:rPr>
              <a:t> </a:t>
            </a:r>
            <a:r>
              <a:rPr lang="en-US" altLang="en-US" sz="2400" dirty="0" err="1">
                <a:solidFill>
                  <a:schemeClr val="tx1"/>
                </a:solidFill>
              </a:rPr>
              <a:t>cao</a:t>
            </a:r>
            <a:r>
              <a:rPr lang="en-US" altLang="en-US" sz="2400" dirty="0">
                <a:solidFill>
                  <a:schemeClr val="tx1"/>
                </a:solidFill>
              </a:rPr>
              <a:t>.</a:t>
            </a:r>
          </a:p>
          <a:p>
            <a:endParaRPr lang="en-US" altLang="en-US" sz="2400" dirty="0">
              <a:solidFill>
                <a:schemeClr val="tx1"/>
              </a:solidFill>
            </a:endParaRPr>
          </a:p>
          <a:p>
            <a:r>
              <a:rPr lang="en-US" altLang="en-US" sz="2400" dirty="0" err="1">
                <a:solidFill>
                  <a:schemeClr val="tx1"/>
                </a:solidFill>
              </a:rPr>
              <a:t>Thành</a:t>
            </a:r>
            <a:r>
              <a:rPr lang="en-US" altLang="en-US" sz="2400" dirty="0">
                <a:solidFill>
                  <a:schemeClr val="tx1"/>
                </a:solidFill>
              </a:rPr>
              <a:t> </a:t>
            </a:r>
            <a:r>
              <a:rPr lang="en-US" altLang="en-US" sz="2400" dirty="0" err="1">
                <a:solidFill>
                  <a:schemeClr val="tx1"/>
                </a:solidFill>
              </a:rPr>
              <a:t>phần</a:t>
            </a:r>
            <a:r>
              <a:rPr lang="en-US" altLang="en-US" sz="2400" dirty="0">
                <a:solidFill>
                  <a:schemeClr val="tx1"/>
                </a:solidFill>
              </a:rPr>
              <a:t> </a:t>
            </a:r>
            <a:r>
              <a:rPr lang="en-US" altLang="en-US" sz="2400" dirty="0" err="1">
                <a:solidFill>
                  <a:schemeClr val="tx1"/>
                </a:solidFill>
              </a:rPr>
              <a:t>liên</a:t>
            </a:r>
            <a:r>
              <a:rPr lang="en-US" altLang="en-US" sz="2400" dirty="0">
                <a:solidFill>
                  <a:schemeClr val="tx1"/>
                </a:solidFill>
              </a:rPr>
              <a:t> </a:t>
            </a:r>
            <a:r>
              <a:rPr lang="en-US" altLang="en-US" sz="2400" dirty="0" err="1">
                <a:solidFill>
                  <a:schemeClr val="tx1"/>
                </a:solidFill>
              </a:rPr>
              <a:t>quan</a:t>
            </a:r>
            <a:r>
              <a:rPr lang="en-US" altLang="en-US" sz="2400" dirty="0">
                <a:solidFill>
                  <a:schemeClr val="tx1"/>
                </a:solidFill>
              </a:rPr>
              <a:t> </a:t>
            </a:r>
            <a:r>
              <a:rPr lang="en-US" altLang="en-US" sz="2400" dirty="0" err="1">
                <a:solidFill>
                  <a:schemeClr val="tx1"/>
                </a:solidFill>
              </a:rPr>
              <a:t>có</a:t>
            </a:r>
            <a:r>
              <a:rPr lang="en-US" altLang="en-US" sz="2400" dirty="0">
                <a:solidFill>
                  <a:schemeClr val="tx1"/>
                </a:solidFill>
              </a:rPr>
              <a:t> </a:t>
            </a:r>
            <a:r>
              <a:rPr lang="en-US" altLang="en-US" sz="2400" dirty="0" err="1">
                <a:solidFill>
                  <a:schemeClr val="tx1"/>
                </a:solidFill>
              </a:rPr>
              <a:t>thể</a:t>
            </a:r>
            <a:r>
              <a:rPr lang="en-US" altLang="en-US" sz="2400" dirty="0">
                <a:solidFill>
                  <a:schemeClr val="tx1"/>
                </a:solidFill>
              </a:rPr>
              <a:t> </a:t>
            </a:r>
            <a:r>
              <a:rPr lang="en-US" altLang="en-US" sz="2400" dirty="0" err="1">
                <a:solidFill>
                  <a:schemeClr val="tx1"/>
                </a:solidFill>
              </a:rPr>
              <a:t>là</a:t>
            </a:r>
            <a:r>
              <a:rPr lang="en-US" altLang="en-US" sz="2400" dirty="0">
                <a:solidFill>
                  <a:schemeClr val="tx1"/>
                </a:solidFill>
              </a:rPr>
              <a:t> </a:t>
            </a:r>
            <a:r>
              <a:rPr lang="en-US" altLang="en-US" sz="2400" dirty="0" err="1">
                <a:solidFill>
                  <a:schemeClr val="tx1"/>
                </a:solidFill>
              </a:rPr>
              <a:t>lệnh</a:t>
            </a:r>
            <a:r>
              <a:rPr lang="en-US" altLang="en-US" sz="2400" dirty="0">
                <a:solidFill>
                  <a:schemeClr val="tx1"/>
                </a:solidFill>
              </a:rPr>
              <a:t>, </a:t>
            </a:r>
            <a:r>
              <a:rPr lang="en-US" altLang="en-US" sz="2400" dirty="0" err="1">
                <a:solidFill>
                  <a:schemeClr val="tx1"/>
                </a:solidFill>
              </a:rPr>
              <a:t>điểm</a:t>
            </a:r>
            <a:r>
              <a:rPr lang="en-US" altLang="en-US" sz="2400" dirty="0">
                <a:solidFill>
                  <a:schemeClr val="tx1"/>
                </a:solidFill>
              </a:rPr>
              <a:t> </a:t>
            </a:r>
            <a:r>
              <a:rPr lang="en-US" altLang="en-US" sz="2400" dirty="0" err="1">
                <a:solidFill>
                  <a:schemeClr val="tx1"/>
                </a:solidFill>
              </a:rPr>
              <a:t>quyết</a:t>
            </a:r>
            <a:r>
              <a:rPr lang="en-US" altLang="en-US" sz="2400" dirty="0">
                <a:solidFill>
                  <a:schemeClr val="tx1"/>
                </a:solidFill>
              </a:rPr>
              <a:t> </a:t>
            </a:r>
            <a:r>
              <a:rPr lang="en-US" altLang="en-US" sz="2400" dirty="0" err="1">
                <a:solidFill>
                  <a:schemeClr val="tx1"/>
                </a:solidFill>
              </a:rPr>
              <a:t>định</a:t>
            </a:r>
            <a:r>
              <a:rPr lang="en-US" altLang="en-US" sz="2400" dirty="0">
                <a:solidFill>
                  <a:schemeClr val="tx1"/>
                </a:solidFill>
              </a:rPr>
              <a:t>, </a:t>
            </a:r>
            <a:r>
              <a:rPr lang="en-US" altLang="en-US" sz="2400" dirty="0" err="1">
                <a:solidFill>
                  <a:schemeClr val="tx1"/>
                </a:solidFill>
              </a:rPr>
              <a:t>điều</a:t>
            </a:r>
            <a:r>
              <a:rPr lang="en-US" altLang="en-US" sz="2400" dirty="0">
                <a:solidFill>
                  <a:schemeClr val="tx1"/>
                </a:solidFill>
              </a:rPr>
              <a:t> </a:t>
            </a:r>
          </a:p>
          <a:p>
            <a:r>
              <a:rPr lang="en-US" altLang="en-US" sz="2400" dirty="0" err="1">
                <a:solidFill>
                  <a:schemeClr val="tx1"/>
                </a:solidFill>
              </a:rPr>
              <a:t>kiện</a:t>
            </a:r>
            <a:r>
              <a:rPr lang="en-US" altLang="en-US" sz="2400" dirty="0">
                <a:solidFill>
                  <a:schemeClr val="tx1"/>
                </a:solidFill>
              </a:rPr>
              <a:t> con, </a:t>
            </a:r>
            <a:r>
              <a:rPr lang="en-US" altLang="en-US" sz="2400" dirty="0" err="1">
                <a:solidFill>
                  <a:schemeClr val="tx1"/>
                </a:solidFill>
              </a:rPr>
              <a:t>đường</a:t>
            </a:r>
            <a:r>
              <a:rPr lang="en-US" altLang="en-US" sz="2400" dirty="0">
                <a:solidFill>
                  <a:schemeClr val="tx1"/>
                </a:solidFill>
              </a:rPr>
              <a:t> </a:t>
            </a:r>
            <a:r>
              <a:rPr lang="en-US" altLang="en-US" sz="2400" dirty="0" err="1">
                <a:solidFill>
                  <a:schemeClr val="tx1"/>
                </a:solidFill>
              </a:rPr>
              <a:t>thi</a:t>
            </a:r>
            <a:r>
              <a:rPr lang="en-US" altLang="en-US" sz="2400" dirty="0">
                <a:solidFill>
                  <a:schemeClr val="tx1"/>
                </a:solidFill>
              </a:rPr>
              <a:t> </a:t>
            </a:r>
            <a:r>
              <a:rPr lang="en-US" altLang="en-US" sz="2400" dirty="0" err="1">
                <a:solidFill>
                  <a:schemeClr val="tx1"/>
                </a:solidFill>
              </a:rPr>
              <a:t>hành</a:t>
            </a:r>
            <a:r>
              <a:rPr lang="en-US" altLang="en-US" sz="2400" dirty="0">
                <a:solidFill>
                  <a:schemeClr val="tx1"/>
                </a:solidFill>
              </a:rPr>
              <a:t> hay </a:t>
            </a:r>
            <a:r>
              <a:rPr lang="en-US" altLang="en-US" sz="2400" dirty="0" err="1">
                <a:solidFill>
                  <a:schemeClr val="tx1"/>
                </a:solidFill>
              </a:rPr>
              <a:t>là</a:t>
            </a:r>
            <a:r>
              <a:rPr lang="en-US" altLang="en-US" sz="2400" dirty="0">
                <a:solidFill>
                  <a:schemeClr val="tx1"/>
                </a:solidFill>
              </a:rPr>
              <a:t> </a:t>
            </a:r>
            <a:r>
              <a:rPr lang="en-US" altLang="en-US" sz="2400" dirty="0" err="1">
                <a:solidFill>
                  <a:schemeClr val="tx1"/>
                </a:solidFill>
              </a:rPr>
              <a:t>sự</a:t>
            </a:r>
            <a:r>
              <a:rPr lang="en-US" altLang="en-US" sz="2400" dirty="0">
                <a:solidFill>
                  <a:schemeClr val="tx1"/>
                </a:solidFill>
              </a:rPr>
              <a:t> </a:t>
            </a:r>
            <a:r>
              <a:rPr lang="en-US" altLang="en-US" sz="2400" dirty="0" err="1">
                <a:solidFill>
                  <a:schemeClr val="tx1"/>
                </a:solidFill>
              </a:rPr>
              <a:t>kết</a:t>
            </a:r>
            <a:r>
              <a:rPr lang="en-US" altLang="en-US" sz="2400" dirty="0">
                <a:solidFill>
                  <a:schemeClr val="tx1"/>
                </a:solidFill>
              </a:rPr>
              <a:t> </a:t>
            </a:r>
            <a:r>
              <a:rPr lang="en-US" altLang="en-US" sz="2400" dirty="0" err="1">
                <a:solidFill>
                  <a:schemeClr val="tx1"/>
                </a:solidFill>
              </a:rPr>
              <a:t>hợp</a:t>
            </a:r>
            <a:r>
              <a:rPr lang="en-US" altLang="en-US" sz="2400" dirty="0">
                <a:solidFill>
                  <a:schemeClr val="tx1"/>
                </a:solidFill>
              </a:rPr>
              <a:t> </a:t>
            </a:r>
            <a:r>
              <a:rPr lang="en-US" altLang="en-US" sz="2400" dirty="0" err="1">
                <a:solidFill>
                  <a:schemeClr val="tx1"/>
                </a:solidFill>
              </a:rPr>
              <a:t>của</a:t>
            </a:r>
            <a:r>
              <a:rPr lang="en-US" altLang="en-US" sz="2400" dirty="0">
                <a:solidFill>
                  <a:schemeClr val="tx1"/>
                </a:solidFill>
              </a:rPr>
              <a:t> </a:t>
            </a:r>
            <a:r>
              <a:rPr lang="en-US" altLang="en-US" sz="2400" dirty="0" err="1">
                <a:solidFill>
                  <a:schemeClr val="tx1"/>
                </a:solidFill>
              </a:rPr>
              <a:t>chúng</a:t>
            </a:r>
            <a:r>
              <a:rPr lang="en-US" altLang="en-US" sz="2400" dirty="0">
                <a:solidFill>
                  <a:schemeClr val="tx1"/>
                </a:solidFill>
              </a:rPr>
              <a:t>.</a:t>
            </a:r>
          </a:p>
        </p:txBody>
      </p:sp>
      <p:sp>
        <p:nvSpPr>
          <p:cNvPr id="25604" name="Slide Number Placeholder 3">
            <a:extLst>
              <a:ext uri="{FF2B5EF4-FFF2-40B4-BE49-F238E27FC236}">
                <a16:creationId xmlns:a16="http://schemas.microsoft.com/office/drawing/2014/main" id="{9233A507-830B-4092-9A3F-118991FB9A1C}"/>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265</a:t>
            </a:fld>
            <a:endParaRPr lang="en-CA" altLang="en-US" sz="1000" b="0">
              <a:solidFill>
                <a:schemeClr val="bg1"/>
              </a:solidFil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3DA8C-7E6C-4564-AD19-D169B5F72FA5}"/>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Phủ cấp 0 &amp; 1</a:t>
            </a:r>
          </a:p>
        </p:txBody>
      </p:sp>
      <p:sp>
        <p:nvSpPr>
          <p:cNvPr id="26627" name="Content Placeholder 2">
            <a:extLst>
              <a:ext uri="{FF2B5EF4-FFF2-40B4-BE49-F238E27FC236}">
                <a16:creationId xmlns:a16="http://schemas.microsoft.com/office/drawing/2014/main" id="{FD9CFC08-21FD-4092-9769-406245A1EB00}"/>
              </a:ext>
            </a:extLst>
          </p:cNvPr>
          <p:cNvSpPr>
            <a:spLocks noGrp="1" noChangeArrowheads="1"/>
          </p:cNvSpPr>
          <p:nvPr>
            <p:ph sz="quarter" idx="10"/>
          </p:nvPr>
        </p:nvSpPr>
        <p:spPr>
          <a:xfrm>
            <a:off x="2405270" y="1037397"/>
            <a:ext cx="8948530" cy="4692650"/>
          </a:xfrm>
        </p:spPr>
        <p:txBody>
          <a:bodyPr/>
          <a:lstStyle/>
          <a:p>
            <a:r>
              <a:rPr lang="en-US" altLang="en-US" sz="2400" dirty="0" err="1">
                <a:solidFill>
                  <a:schemeClr val="tx1"/>
                </a:solidFill>
              </a:rPr>
              <a:t>Phủ</a:t>
            </a:r>
            <a:r>
              <a:rPr lang="en-US" altLang="en-US" sz="2400" dirty="0">
                <a:solidFill>
                  <a:schemeClr val="tx1"/>
                </a:solidFill>
              </a:rPr>
              <a:t> </a:t>
            </a:r>
            <a:r>
              <a:rPr lang="en-US" altLang="en-US" sz="2400" dirty="0" err="1">
                <a:solidFill>
                  <a:schemeClr val="tx1"/>
                </a:solidFill>
              </a:rPr>
              <a:t>cấp</a:t>
            </a:r>
            <a:r>
              <a:rPr lang="en-US" altLang="en-US" sz="2400" dirty="0">
                <a:solidFill>
                  <a:schemeClr val="tx1"/>
                </a:solidFill>
              </a:rPr>
              <a:t> 0 : </a:t>
            </a:r>
            <a:r>
              <a:rPr lang="en-US" altLang="en-US" sz="2400" dirty="0" err="1">
                <a:solidFill>
                  <a:schemeClr val="tx1"/>
                </a:solidFill>
              </a:rPr>
              <a:t>kiểm</a:t>
            </a:r>
            <a:r>
              <a:rPr lang="en-US" altLang="en-US" sz="2400" dirty="0">
                <a:solidFill>
                  <a:schemeClr val="tx1"/>
                </a:solidFill>
              </a:rPr>
              <a:t> </a:t>
            </a:r>
            <a:r>
              <a:rPr lang="en-US" altLang="en-US" sz="2400" dirty="0" err="1">
                <a:solidFill>
                  <a:schemeClr val="tx1"/>
                </a:solidFill>
              </a:rPr>
              <a:t>thử</a:t>
            </a:r>
            <a:r>
              <a:rPr lang="en-US" altLang="en-US" sz="2400" dirty="0">
                <a:solidFill>
                  <a:schemeClr val="tx1"/>
                </a:solidFill>
              </a:rPr>
              <a:t> </a:t>
            </a:r>
            <a:r>
              <a:rPr lang="en-US" altLang="en-US" sz="2400" dirty="0" err="1">
                <a:solidFill>
                  <a:schemeClr val="tx1"/>
                </a:solidFill>
              </a:rPr>
              <a:t>những</a:t>
            </a:r>
            <a:r>
              <a:rPr lang="en-US" altLang="en-US" sz="2400" dirty="0">
                <a:solidFill>
                  <a:schemeClr val="tx1"/>
                </a:solidFill>
              </a:rPr>
              <a:t> </a:t>
            </a:r>
            <a:r>
              <a:rPr lang="en-US" altLang="en-US" sz="2400" dirty="0" err="1">
                <a:solidFill>
                  <a:schemeClr val="tx1"/>
                </a:solidFill>
              </a:rPr>
              <a:t>gì</a:t>
            </a:r>
            <a:r>
              <a:rPr lang="en-US" altLang="en-US" sz="2400" dirty="0">
                <a:solidFill>
                  <a:schemeClr val="tx1"/>
                </a:solidFill>
              </a:rPr>
              <a:t> </a:t>
            </a:r>
            <a:r>
              <a:rPr lang="en-US" altLang="en-US" sz="2400" dirty="0" err="1">
                <a:solidFill>
                  <a:schemeClr val="tx1"/>
                </a:solidFill>
              </a:rPr>
              <a:t>có</a:t>
            </a:r>
            <a:r>
              <a:rPr lang="en-US" altLang="en-US" sz="2400" dirty="0">
                <a:solidFill>
                  <a:schemeClr val="tx1"/>
                </a:solidFill>
              </a:rPr>
              <a:t> </a:t>
            </a:r>
            <a:r>
              <a:rPr lang="en-US" altLang="en-US" sz="2400" dirty="0" err="1">
                <a:solidFill>
                  <a:schemeClr val="tx1"/>
                </a:solidFill>
              </a:rPr>
              <a:t>thể</a:t>
            </a:r>
            <a:r>
              <a:rPr lang="en-US" altLang="en-US" sz="2400" dirty="0">
                <a:solidFill>
                  <a:schemeClr val="tx1"/>
                </a:solidFill>
              </a:rPr>
              <a:t> </a:t>
            </a:r>
            <a:r>
              <a:rPr lang="en-US" altLang="en-US" sz="2400" dirty="0" err="1">
                <a:solidFill>
                  <a:schemeClr val="tx1"/>
                </a:solidFill>
              </a:rPr>
              <a:t>kiểm</a:t>
            </a:r>
            <a:r>
              <a:rPr lang="en-US" altLang="en-US" sz="2400" dirty="0">
                <a:solidFill>
                  <a:schemeClr val="tx1"/>
                </a:solidFill>
              </a:rPr>
              <a:t> </a:t>
            </a:r>
            <a:r>
              <a:rPr lang="en-US" altLang="en-US" sz="2400" dirty="0" err="1">
                <a:solidFill>
                  <a:schemeClr val="tx1"/>
                </a:solidFill>
              </a:rPr>
              <a:t>thử</a:t>
            </a:r>
            <a:r>
              <a:rPr lang="en-US" altLang="en-US" sz="2400" dirty="0">
                <a:solidFill>
                  <a:schemeClr val="tx1"/>
                </a:solidFill>
              </a:rPr>
              <a:t> </a:t>
            </a:r>
            <a:r>
              <a:rPr lang="en-US" altLang="en-US" sz="2400" dirty="0" err="1">
                <a:solidFill>
                  <a:schemeClr val="tx1"/>
                </a:solidFill>
              </a:rPr>
              <a:t>được</a:t>
            </a:r>
            <a:r>
              <a:rPr lang="en-US" altLang="en-US" sz="2400" dirty="0">
                <a:solidFill>
                  <a:schemeClr val="tx1"/>
                </a:solidFill>
              </a:rPr>
              <a:t>, </a:t>
            </a:r>
            <a:r>
              <a:rPr lang="en-US" altLang="en-US" sz="2400" dirty="0" err="1">
                <a:solidFill>
                  <a:schemeClr val="tx1"/>
                </a:solidFill>
              </a:rPr>
              <a:t>phần</a:t>
            </a:r>
            <a:r>
              <a:rPr lang="en-US" altLang="en-US" sz="2400" dirty="0">
                <a:solidFill>
                  <a:schemeClr val="tx1"/>
                </a:solidFill>
              </a:rPr>
              <a:t> </a:t>
            </a:r>
            <a:r>
              <a:rPr lang="en-US" altLang="en-US" sz="2400" dirty="0" err="1">
                <a:solidFill>
                  <a:schemeClr val="tx1"/>
                </a:solidFill>
              </a:rPr>
              <a:t>còn</a:t>
            </a:r>
            <a:r>
              <a:rPr lang="en-US" altLang="en-US" sz="2400" dirty="0">
                <a:solidFill>
                  <a:schemeClr val="tx1"/>
                </a:solidFill>
              </a:rPr>
              <a:t> </a:t>
            </a:r>
            <a:r>
              <a:rPr lang="en-US" altLang="en-US" sz="2400" dirty="0" err="1">
                <a:solidFill>
                  <a:schemeClr val="tx1"/>
                </a:solidFill>
              </a:rPr>
              <a:t>lại</a:t>
            </a:r>
            <a:r>
              <a:rPr lang="en-US" altLang="en-US" sz="2400" dirty="0">
                <a:solidFill>
                  <a:schemeClr val="tx1"/>
                </a:solidFill>
              </a:rPr>
              <a:t> </a:t>
            </a:r>
            <a:r>
              <a:rPr lang="en-US" altLang="en-US" sz="2400" dirty="0" err="1">
                <a:solidFill>
                  <a:schemeClr val="tx1"/>
                </a:solidFill>
              </a:rPr>
              <a:t>để</a:t>
            </a:r>
            <a:r>
              <a:rPr lang="en-US" altLang="en-US" sz="2400" dirty="0">
                <a:solidFill>
                  <a:schemeClr val="tx1"/>
                </a:solidFill>
              </a:rPr>
              <a:t> </a:t>
            </a:r>
            <a:r>
              <a:rPr lang="en-US" altLang="en-US" sz="2400" dirty="0" err="1">
                <a:solidFill>
                  <a:schemeClr val="tx1"/>
                </a:solidFill>
              </a:rPr>
              <a:t>người</a:t>
            </a:r>
            <a:r>
              <a:rPr lang="en-US" altLang="en-US" sz="2400" dirty="0">
                <a:solidFill>
                  <a:schemeClr val="tx1"/>
                </a:solidFill>
              </a:rPr>
              <a:t> </a:t>
            </a:r>
            <a:r>
              <a:rPr lang="en-US" altLang="en-US" sz="2400" dirty="0" err="1">
                <a:solidFill>
                  <a:schemeClr val="tx1"/>
                </a:solidFill>
              </a:rPr>
              <a:t>dùng</a:t>
            </a:r>
            <a:r>
              <a:rPr lang="en-US" altLang="en-US" sz="2400" dirty="0">
                <a:solidFill>
                  <a:schemeClr val="tx1"/>
                </a:solidFill>
              </a:rPr>
              <a:t> </a:t>
            </a:r>
            <a:r>
              <a:rPr lang="en-US" altLang="en-US" sz="2400" dirty="0" err="1">
                <a:solidFill>
                  <a:schemeClr val="tx1"/>
                </a:solidFill>
              </a:rPr>
              <a:t>phát</a:t>
            </a:r>
            <a:r>
              <a:rPr lang="en-US" altLang="en-US" sz="2400" dirty="0">
                <a:solidFill>
                  <a:schemeClr val="tx1"/>
                </a:solidFill>
              </a:rPr>
              <a:t> </a:t>
            </a:r>
            <a:r>
              <a:rPr lang="en-US" altLang="en-US" sz="2400" dirty="0" err="1">
                <a:solidFill>
                  <a:schemeClr val="tx1"/>
                </a:solidFill>
              </a:rPr>
              <a:t>hiện</a:t>
            </a:r>
            <a:r>
              <a:rPr lang="en-US" altLang="en-US" sz="2400" dirty="0">
                <a:solidFill>
                  <a:schemeClr val="tx1"/>
                </a:solidFill>
              </a:rPr>
              <a:t> </a:t>
            </a:r>
            <a:r>
              <a:rPr lang="en-US" altLang="en-US" sz="2400" dirty="0" err="1">
                <a:solidFill>
                  <a:schemeClr val="tx1"/>
                </a:solidFill>
              </a:rPr>
              <a:t>và</a:t>
            </a:r>
            <a:r>
              <a:rPr lang="en-US" altLang="en-US" sz="2400" dirty="0">
                <a:solidFill>
                  <a:schemeClr val="tx1"/>
                </a:solidFill>
              </a:rPr>
              <a:t> </a:t>
            </a:r>
            <a:r>
              <a:rPr lang="en-US" altLang="en-US" sz="2400" dirty="0" err="1">
                <a:solidFill>
                  <a:schemeClr val="tx1"/>
                </a:solidFill>
              </a:rPr>
              <a:t>báo</a:t>
            </a:r>
            <a:r>
              <a:rPr lang="en-US" altLang="en-US" sz="2400" dirty="0">
                <a:solidFill>
                  <a:schemeClr val="tx1"/>
                </a:solidFill>
              </a:rPr>
              <a:t> </a:t>
            </a:r>
            <a:r>
              <a:rPr lang="en-US" altLang="en-US" sz="2400" dirty="0" err="1">
                <a:solidFill>
                  <a:schemeClr val="tx1"/>
                </a:solidFill>
              </a:rPr>
              <a:t>lại</a:t>
            </a:r>
            <a:r>
              <a:rPr lang="en-US" altLang="en-US" sz="2400" dirty="0">
                <a:solidFill>
                  <a:schemeClr val="tx1"/>
                </a:solidFill>
              </a:rPr>
              <a:t> </a:t>
            </a:r>
            <a:r>
              <a:rPr lang="en-US" altLang="en-US" sz="2400" dirty="0" err="1">
                <a:solidFill>
                  <a:schemeClr val="tx1"/>
                </a:solidFill>
              </a:rPr>
              <a:t>sau</a:t>
            </a:r>
            <a:r>
              <a:rPr lang="en-US" altLang="en-US" sz="2400" dirty="0">
                <a:solidFill>
                  <a:schemeClr val="tx1"/>
                </a:solidFill>
              </a:rPr>
              <a:t>. </a:t>
            </a:r>
            <a:r>
              <a:rPr lang="en-US" altLang="en-US" sz="2400" dirty="0" err="1">
                <a:solidFill>
                  <a:schemeClr val="tx1"/>
                </a:solidFill>
              </a:rPr>
              <a:t>Đây</a:t>
            </a:r>
            <a:r>
              <a:rPr lang="en-US" altLang="en-US" sz="2400" dirty="0">
                <a:solidFill>
                  <a:schemeClr val="tx1"/>
                </a:solidFill>
              </a:rPr>
              <a:t> </a:t>
            </a:r>
            <a:r>
              <a:rPr lang="en-US" altLang="en-US" sz="2400" dirty="0" err="1">
                <a:solidFill>
                  <a:schemeClr val="tx1"/>
                </a:solidFill>
              </a:rPr>
              <a:t>là</a:t>
            </a:r>
            <a:r>
              <a:rPr lang="en-US" altLang="en-US" sz="2400" dirty="0">
                <a:solidFill>
                  <a:schemeClr val="tx1"/>
                </a:solidFill>
              </a:rPr>
              <a:t> </a:t>
            </a:r>
            <a:r>
              <a:rPr lang="en-US" altLang="en-US" sz="2400" dirty="0" err="1">
                <a:solidFill>
                  <a:schemeClr val="tx1"/>
                </a:solidFill>
              </a:rPr>
              <a:t>mức</a:t>
            </a:r>
            <a:r>
              <a:rPr lang="en-US" altLang="en-US" sz="2400" dirty="0">
                <a:solidFill>
                  <a:schemeClr val="tx1"/>
                </a:solidFill>
              </a:rPr>
              <a:t> </a:t>
            </a:r>
            <a:r>
              <a:rPr lang="en-US" altLang="en-US" sz="2400" dirty="0" err="1">
                <a:solidFill>
                  <a:schemeClr val="tx1"/>
                </a:solidFill>
              </a:rPr>
              <a:t>độ</a:t>
            </a:r>
            <a:r>
              <a:rPr lang="en-US" altLang="en-US" sz="2400" dirty="0">
                <a:solidFill>
                  <a:schemeClr val="tx1"/>
                </a:solidFill>
              </a:rPr>
              <a:t> </a:t>
            </a:r>
            <a:r>
              <a:rPr lang="en-US" altLang="en-US" sz="2400" dirty="0" err="1">
                <a:solidFill>
                  <a:schemeClr val="tx1"/>
                </a:solidFill>
              </a:rPr>
              <a:t>kiểm</a:t>
            </a:r>
            <a:r>
              <a:rPr lang="en-US" altLang="en-US" sz="2400" dirty="0">
                <a:solidFill>
                  <a:schemeClr val="tx1"/>
                </a:solidFill>
              </a:rPr>
              <a:t> </a:t>
            </a:r>
            <a:r>
              <a:rPr lang="en-US" altLang="en-US" sz="2400" dirty="0" err="1">
                <a:solidFill>
                  <a:schemeClr val="tx1"/>
                </a:solidFill>
              </a:rPr>
              <a:t>thử</a:t>
            </a:r>
            <a:r>
              <a:rPr lang="en-US" altLang="en-US" sz="2400" dirty="0">
                <a:solidFill>
                  <a:schemeClr val="tx1"/>
                </a:solidFill>
              </a:rPr>
              <a:t> </a:t>
            </a:r>
            <a:r>
              <a:rPr lang="en-US" altLang="en-US" sz="2400" dirty="0" err="1">
                <a:solidFill>
                  <a:schemeClr val="tx1"/>
                </a:solidFill>
              </a:rPr>
              <a:t>không</a:t>
            </a:r>
            <a:r>
              <a:rPr lang="en-US" altLang="en-US" sz="2400" dirty="0">
                <a:solidFill>
                  <a:schemeClr val="tx1"/>
                </a:solidFill>
              </a:rPr>
              <a:t> </a:t>
            </a:r>
            <a:r>
              <a:rPr lang="en-US" altLang="en-US" sz="2400" dirty="0" err="1">
                <a:solidFill>
                  <a:schemeClr val="tx1"/>
                </a:solidFill>
              </a:rPr>
              <a:t>thực</a:t>
            </a:r>
            <a:r>
              <a:rPr lang="en-US" altLang="en-US" sz="2400" dirty="0">
                <a:solidFill>
                  <a:schemeClr val="tx1"/>
                </a:solidFill>
              </a:rPr>
              <a:t> </a:t>
            </a:r>
            <a:r>
              <a:rPr lang="en-US" altLang="en-US" sz="2400" dirty="0" err="1">
                <a:solidFill>
                  <a:schemeClr val="tx1"/>
                </a:solidFill>
              </a:rPr>
              <a:t>sự</a:t>
            </a:r>
            <a:r>
              <a:rPr lang="en-US" altLang="en-US" sz="2400" dirty="0">
                <a:solidFill>
                  <a:schemeClr val="tx1"/>
                </a:solidFill>
              </a:rPr>
              <a:t> </a:t>
            </a:r>
            <a:r>
              <a:rPr lang="en-US" altLang="en-US" sz="2400" dirty="0" err="1">
                <a:solidFill>
                  <a:schemeClr val="tx1"/>
                </a:solidFill>
              </a:rPr>
              <a:t>có</a:t>
            </a:r>
            <a:r>
              <a:rPr lang="en-US" altLang="en-US" sz="2400" dirty="0">
                <a:solidFill>
                  <a:schemeClr val="tx1"/>
                </a:solidFill>
              </a:rPr>
              <a:t> </a:t>
            </a:r>
            <a:r>
              <a:rPr lang="en-US" altLang="en-US" sz="2400" dirty="0" err="1">
                <a:solidFill>
                  <a:schemeClr val="tx1"/>
                </a:solidFill>
              </a:rPr>
              <a:t>trách</a:t>
            </a:r>
            <a:r>
              <a:rPr lang="en-US" altLang="en-US" sz="2400" dirty="0">
                <a:solidFill>
                  <a:schemeClr val="tx1"/>
                </a:solidFill>
              </a:rPr>
              <a:t> </a:t>
            </a:r>
            <a:r>
              <a:rPr lang="en-US" altLang="en-US" sz="2400" dirty="0" err="1">
                <a:solidFill>
                  <a:schemeClr val="tx1"/>
                </a:solidFill>
              </a:rPr>
              <a:t>nhiệm</a:t>
            </a:r>
            <a:r>
              <a:rPr lang="en-US" altLang="en-US" sz="2400" dirty="0">
                <a:solidFill>
                  <a:schemeClr val="tx1"/>
                </a:solidFill>
              </a:rPr>
              <a:t>.</a:t>
            </a:r>
          </a:p>
          <a:p>
            <a:r>
              <a:rPr lang="en-US" altLang="en-US" sz="2400" dirty="0" err="1">
                <a:solidFill>
                  <a:schemeClr val="tx1"/>
                </a:solidFill>
              </a:rPr>
              <a:t>Phủ</a:t>
            </a:r>
            <a:r>
              <a:rPr lang="en-US" altLang="en-US" sz="2400" dirty="0">
                <a:solidFill>
                  <a:schemeClr val="tx1"/>
                </a:solidFill>
              </a:rPr>
              <a:t> </a:t>
            </a:r>
            <a:r>
              <a:rPr lang="en-US" altLang="en-US" sz="2400" dirty="0" err="1">
                <a:solidFill>
                  <a:schemeClr val="tx1"/>
                </a:solidFill>
              </a:rPr>
              <a:t>cấp</a:t>
            </a:r>
            <a:r>
              <a:rPr lang="en-US" altLang="en-US" sz="2400" dirty="0">
                <a:solidFill>
                  <a:schemeClr val="tx1"/>
                </a:solidFill>
              </a:rPr>
              <a:t> 1 : </a:t>
            </a:r>
            <a:r>
              <a:rPr lang="en-US" altLang="en-US" sz="2400" dirty="0" err="1">
                <a:solidFill>
                  <a:schemeClr val="tx1"/>
                </a:solidFill>
              </a:rPr>
              <a:t>kiểm</a:t>
            </a:r>
            <a:r>
              <a:rPr lang="en-US" altLang="en-US" sz="2400" dirty="0">
                <a:solidFill>
                  <a:schemeClr val="tx1"/>
                </a:solidFill>
              </a:rPr>
              <a:t> </a:t>
            </a:r>
            <a:r>
              <a:rPr lang="en-US" altLang="en-US" sz="2400" dirty="0" err="1">
                <a:solidFill>
                  <a:schemeClr val="tx1"/>
                </a:solidFill>
              </a:rPr>
              <a:t>thử</a:t>
            </a:r>
            <a:r>
              <a:rPr lang="en-US" altLang="en-US" sz="2400" dirty="0">
                <a:solidFill>
                  <a:schemeClr val="tx1"/>
                </a:solidFill>
              </a:rPr>
              <a:t> </a:t>
            </a:r>
            <a:r>
              <a:rPr lang="en-US" altLang="en-US" sz="2400" dirty="0" err="1">
                <a:solidFill>
                  <a:schemeClr val="tx1"/>
                </a:solidFill>
              </a:rPr>
              <a:t>sao</a:t>
            </a:r>
            <a:r>
              <a:rPr lang="en-US" altLang="en-US" sz="2400" dirty="0">
                <a:solidFill>
                  <a:schemeClr val="tx1"/>
                </a:solidFill>
              </a:rPr>
              <a:t> </a:t>
            </a:r>
            <a:r>
              <a:rPr lang="en-US" altLang="en-US" sz="2400" dirty="0" err="1">
                <a:solidFill>
                  <a:schemeClr val="tx1"/>
                </a:solidFill>
              </a:rPr>
              <a:t>cho</a:t>
            </a:r>
            <a:r>
              <a:rPr lang="en-US" altLang="en-US" sz="2400" dirty="0">
                <a:solidFill>
                  <a:schemeClr val="tx1"/>
                </a:solidFill>
              </a:rPr>
              <a:t> </a:t>
            </a:r>
            <a:r>
              <a:rPr lang="en-US" altLang="en-US" sz="2400" dirty="0" err="1">
                <a:solidFill>
                  <a:schemeClr val="tx1"/>
                </a:solidFill>
              </a:rPr>
              <a:t>mỗi</a:t>
            </a:r>
            <a:r>
              <a:rPr lang="en-US" altLang="en-US" sz="2400" dirty="0">
                <a:solidFill>
                  <a:schemeClr val="tx1"/>
                </a:solidFill>
              </a:rPr>
              <a:t> </a:t>
            </a:r>
            <a:r>
              <a:rPr lang="en-US" altLang="en-US" sz="2400" dirty="0" err="1">
                <a:solidFill>
                  <a:schemeClr val="tx1"/>
                </a:solidFill>
              </a:rPr>
              <a:t>lệnh</a:t>
            </a:r>
            <a:r>
              <a:rPr lang="en-US" altLang="en-US" sz="2400" dirty="0">
                <a:solidFill>
                  <a:schemeClr val="tx1"/>
                </a:solidFill>
              </a:rPr>
              <a:t> </a:t>
            </a:r>
            <a:r>
              <a:rPr lang="en-US" altLang="en-US" sz="2400" dirty="0" err="1">
                <a:solidFill>
                  <a:schemeClr val="tx1"/>
                </a:solidFill>
              </a:rPr>
              <a:t>được</a:t>
            </a:r>
            <a:r>
              <a:rPr lang="en-US" altLang="en-US" sz="2400" dirty="0">
                <a:solidFill>
                  <a:schemeClr val="tx1"/>
                </a:solidFill>
              </a:rPr>
              <a:t> </a:t>
            </a:r>
            <a:r>
              <a:rPr lang="en-US" altLang="en-US" sz="2400" dirty="0" err="1">
                <a:solidFill>
                  <a:schemeClr val="tx1"/>
                </a:solidFill>
              </a:rPr>
              <a:t>thực</a:t>
            </a:r>
            <a:r>
              <a:rPr lang="en-US" altLang="en-US" sz="2400" dirty="0">
                <a:solidFill>
                  <a:schemeClr val="tx1"/>
                </a:solidFill>
              </a:rPr>
              <a:t> </a:t>
            </a:r>
            <a:r>
              <a:rPr lang="en-US" altLang="en-US" sz="2400" dirty="0" err="1">
                <a:solidFill>
                  <a:schemeClr val="tx1"/>
                </a:solidFill>
              </a:rPr>
              <a:t>thi</a:t>
            </a:r>
            <a:r>
              <a:rPr lang="en-US" altLang="en-US" sz="2400" dirty="0">
                <a:solidFill>
                  <a:schemeClr val="tx1"/>
                </a:solidFill>
              </a:rPr>
              <a:t> </a:t>
            </a:r>
            <a:r>
              <a:rPr lang="en-US" altLang="en-US" sz="2400" dirty="0" err="1">
                <a:solidFill>
                  <a:schemeClr val="tx1"/>
                </a:solidFill>
              </a:rPr>
              <a:t>ít</a:t>
            </a:r>
            <a:r>
              <a:rPr lang="en-US" altLang="en-US" sz="2400" dirty="0">
                <a:solidFill>
                  <a:schemeClr val="tx1"/>
                </a:solidFill>
              </a:rPr>
              <a:t> </a:t>
            </a:r>
            <a:r>
              <a:rPr lang="en-US" altLang="en-US" sz="2400" dirty="0" err="1">
                <a:solidFill>
                  <a:schemeClr val="tx1"/>
                </a:solidFill>
              </a:rPr>
              <a:t>nhất</a:t>
            </a:r>
            <a:r>
              <a:rPr lang="en-US" altLang="en-US" sz="2400" dirty="0">
                <a:solidFill>
                  <a:schemeClr val="tx1"/>
                </a:solidFill>
              </a:rPr>
              <a:t> 1 </a:t>
            </a:r>
            <a:r>
              <a:rPr lang="en-US" altLang="en-US" sz="2400" dirty="0" err="1">
                <a:solidFill>
                  <a:schemeClr val="tx1"/>
                </a:solidFill>
              </a:rPr>
              <a:t>lần</a:t>
            </a:r>
            <a:r>
              <a:rPr lang="en-US" altLang="en-US" sz="2400" dirty="0">
                <a:solidFill>
                  <a:schemeClr val="tx1"/>
                </a:solidFill>
              </a:rPr>
              <a:t>.</a:t>
            </a:r>
          </a:p>
        </p:txBody>
      </p:sp>
      <p:sp>
        <p:nvSpPr>
          <p:cNvPr id="26628" name="Slide Number Placeholder 3">
            <a:extLst>
              <a:ext uri="{FF2B5EF4-FFF2-40B4-BE49-F238E27FC236}">
                <a16:creationId xmlns:a16="http://schemas.microsoft.com/office/drawing/2014/main" id="{0631D7F6-268C-40B4-833D-FDDE124174DD}"/>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266</a:t>
            </a:fld>
            <a:endParaRPr lang="en-CA" altLang="en-US" sz="1000" b="0">
              <a:solidFill>
                <a:schemeClr val="bg1"/>
              </a:solidFill>
            </a:endParaRPr>
          </a:p>
        </p:txBody>
      </p:sp>
      <p:sp>
        <p:nvSpPr>
          <p:cNvPr id="26629" name="TextBox 4">
            <a:extLst>
              <a:ext uri="{FF2B5EF4-FFF2-40B4-BE49-F238E27FC236}">
                <a16:creationId xmlns:a16="http://schemas.microsoft.com/office/drawing/2014/main" id="{1ED9528E-8890-471C-B762-DF94B1780C7A}"/>
              </a:ext>
            </a:extLst>
          </p:cNvPr>
          <p:cNvSpPr txBox="1">
            <a:spLocks noChangeArrowheads="1"/>
          </p:cNvSpPr>
          <p:nvPr/>
        </p:nvSpPr>
        <p:spPr bwMode="auto">
          <a:xfrm>
            <a:off x="2486895" y="3534466"/>
            <a:ext cx="424973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400" b="0" dirty="0" err="1">
                <a:solidFill>
                  <a:schemeClr val="tx1"/>
                </a:solidFill>
                <a:latin typeface="Times New Roman" panose="02020603050405020304" pitchFamily="18" charset="0"/>
              </a:rPr>
              <a:t>Với</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hàm</a:t>
            </a:r>
            <a:r>
              <a:rPr lang="en-US" altLang="en-US" sz="2400" b="0" dirty="0">
                <a:solidFill>
                  <a:schemeClr val="tx1"/>
                </a:solidFill>
                <a:latin typeface="Times New Roman" panose="02020603050405020304" pitchFamily="18" charset="0"/>
              </a:rPr>
              <a:t> foo </a:t>
            </a:r>
            <a:r>
              <a:rPr lang="en-US" altLang="en-US" sz="2400" b="0" dirty="0" err="1">
                <a:solidFill>
                  <a:schemeClr val="tx1"/>
                </a:solidFill>
                <a:latin typeface="Times New Roman" panose="02020603050405020304" pitchFamily="18" charset="0"/>
              </a:rPr>
              <a:t>bên</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cạnh</a:t>
            </a:r>
            <a:r>
              <a:rPr lang="en-US" altLang="en-US" sz="2400" b="0" dirty="0">
                <a:solidFill>
                  <a:schemeClr val="tx1"/>
                </a:solidFill>
                <a:latin typeface="Times New Roman" panose="02020603050405020304" pitchFamily="18" charset="0"/>
              </a:rPr>
              <a:t>, ta </a:t>
            </a:r>
            <a:r>
              <a:rPr lang="en-US" altLang="en-US" sz="2400" b="0" dirty="0" err="1">
                <a:solidFill>
                  <a:schemeClr val="tx1"/>
                </a:solidFill>
                <a:latin typeface="Times New Roman" panose="02020603050405020304" pitchFamily="18" charset="0"/>
              </a:rPr>
              <a:t>chỉ</a:t>
            </a:r>
            <a:endParaRPr lang="en-US" altLang="en-US" sz="2400" b="0" dirty="0">
              <a:solidFill>
                <a:schemeClr val="tx1"/>
              </a:solidFill>
              <a:latin typeface="Times New Roman" panose="02020603050405020304" pitchFamily="18" charset="0"/>
            </a:endParaRPr>
          </a:p>
          <a:p>
            <a:pPr>
              <a:spcBef>
                <a:spcPct val="0"/>
              </a:spcBef>
              <a:buClrTx/>
              <a:buFontTx/>
              <a:buNone/>
            </a:pPr>
            <a:r>
              <a:rPr lang="en-US" altLang="en-US" sz="2400" b="0" dirty="0" err="1">
                <a:solidFill>
                  <a:schemeClr val="tx1"/>
                </a:solidFill>
                <a:latin typeface="Times New Roman" panose="02020603050405020304" pitchFamily="18" charset="0"/>
              </a:rPr>
              <a:t>cần</a:t>
            </a:r>
            <a:r>
              <a:rPr lang="en-US" altLang="en-US" sz="2400" b="0" dirty="0">
                <a:solidFill>
                  <a:schemeClr val="tx1"/>
                </a:solidFill>
                <a:latin typeface="Times New Roman" panose="02020603050405020304" pitchFamily="18" charset="0"/>
              </a:rPr>
              <a:t> 2 test case </a:t>
            </a:r>
            <a:r>
              <a:rPr lang="en-US" altLang="en-US" sz="2400" b="0" dirty="0" err="1">
                <a:solidFill>
                  <a:schemeClr val="tx1"/>
                </a:solidFill>
                <a:latin typeface="Times New Roman" panose="02020603050405020304" pitchFamily="18" charset="0"/>
              </a:rPr>
              <a:t>sau</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đây</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là</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đạt</a:t>
            </a:r>
            <a:endParaRPr lang="en-US" altLang="en-US" sz="2400" b="0" dirty="0">
              <a:solidFill>
                <a:schemeClr val="tx1"/>
              </a:solidFill>
              <a:latin typeface="Times New Roman" panose="02020603050405020304" pitchFamily="18" charset="0"/>
            </a:endParaRPr>
          </a:p>
          <a:p>
            <a:pPr>
              <a:spcBef>
                <a:spcPct val="0"/>
              </a:spcBef>
              <a:buClrTx/>
              <a:buFontTx/>
              <a:buNone/>
            </a:pPr>
            <a:r>
              <a:rPr lang="en-US" altLang="en-US" sz="2400" b="0" dirty="0">
                <a:solidFill>
                  <a:schemeClr val="tx1"/>
                </a:solidFill>
                <a:latin typeface="Times New Roman" panose="02020603050405020304" pitchFamily="18" charset="0"/>
              </a:rPr>
              <a:t>100% </a:t>
            </a:r>
            <a:r>
              <a:rPr lang="en-US" altLang="en-US" sz="2400" b="0" dirty="0" err="1">
                <a:solidFill>
                  <a:schemeClr val="tx1"/>
                </a:solidFill>
                <a:latin typeface="Times New Roman" panose="02020603050405020304" pitchFamily="18" charset="0"/>
              </a:rPr>
              <a:t>phủ</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cấp</a:t>
            </a:r>
            <a:r>
              <a:rPr lang="en-US" altLang="en-US" sz="2400" b="0" dirty="0">
                <a:solidFill>
                  <a:schemeClr val="tx1"/>
                </a:solidFill>
                <a:latin typeface="Times New Roman" panose="02020603050405020304" pitchFamily="18" charset="0"/>
              </a:rPr>
              <a:t> 1 :</a:t>
            </a:r>
          </a:p>
          <a:p>
            <a:pPr>
              <a:spcBef>
                <a:spcPct val="0"/>
              </a:spcBef>
              <a:buClrTx/>
              <a:buFontTx/>
              <a:buNone/>
            </a:pPr>
            <a:r>
              <a:rPr lang="en-US" altLang="en-US" sz="2400" b="0" dirty="0">
                <a:solidFill>
                  <a:schemeClr val="tx1"/>
                </a:solidFill>
                <a:latin typeface="Times New Roman" panose="02020603050405020304" pitchFamily="18" charset="0"/>
              </a:rPr>
              <a:t>1. foo(0,0,0,0), </a:t>
            </a:r>
            <a:r>
              <a:rPr lang="en-US" altLang="en-US" sz="2400" b="0" dirty="0" err="1">
                <a:solidFill>
                  <a:schemeClr val="tx1"/>
                </a:solidFill>
                <a:latin typeface="Times New Roman" panose="02020603050405020304" pitchFamily="18" charset="0"/>
              </a:rPr>
              <a:t>trả</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về</a:t>
            </a:r>
            <a:r>
              <a:rPr lang="en-US" altLang="en-US" sz="2400" b="0" dirty="0">
                <a:solidFill>
                  <a:schemeClr val="tx1"/>
                </a:solidFill>
                <a:latin typeface="Times New Roman" panose="02020603050405020304" pitchFamily="18" charset="0"/>
              </a:rPr>
              <a:t> 0</a:t>
            </a:r>
          </a:p>
          <a:p>
            <a:pPr>
              <a:spcBef>
                <a:spcPct val="0"/>
              </a:spcBef>
              <a:buClrTx/>
              <a:buFontTx/>
              <a:buNone/>
            </a:pPr>
            <a:r>
              <a:rPr lang="en-US" altLang="en-US" sz="2400" b="0" dirty="0">
                <a:solidFill>
                  <a:schemeClr val="tx1"/>
                </a:solidFill>
                <a:latin typeface="Times New Roman" panose="02020603050405020304" pitchFamily="18" charset="0"/>
              </a:rPr>
              <a:t>2. foo(1,1,1,1), </a:t>
            </a:r>
            <a:r>
              <a:rPr lang="en-US" altLang="en-US" sz="2400" b="0" dirty="0" err="1">
                <a:solidFill>
                  <a:schemeClr val="tx1"/>
                </a:solidFill>
                <a:latin typeface="Times New Roman" panose="02020603050405020304" pitchFamily="18" charset="0"/>
              </a:rPr>
              <a:t>trả</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về</a:t>
            </a:r>
            <a:r>
              <a:rPr lang="en-US" altLang="en-US" sz="2400" b="0" dirty="0">
                <a:solidFill>
                  <a:schemeClr val="tx1"/>
                </a:solidFill>
                <a:latin typeface="Times New Roman" panose="02020603050405020304" pitchFamily="18" charset="0"/>
              </a:rPr>
              <a:t> 1</a:t>
            </a:r>
          </a:p>
          <a:p>
            <a:pPr>
              <a:spcBef>
                <a:spcPct val="0"/>
              </a:spcBef>
              <a:buClrTx/>
              <a:buFontTx/>
              <a:buNone/>
            </a:pPr>
            <a:r>
              <a:rPr lang="en-US" altLang="en-US" sz="2400" b="0" dirty="0" err="1">
                <a:solidFill>
                  <a:schemeClr val="tx1"/>
                </a:solidFill>
                <a:latin typeface="Times New Roman" panose="02020603050405020304" pitchFamily="18" charset="0"/>
              </a:rPr>
              <a:t>nhưng</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không</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phát</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hiện</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lỗi</a:t>
            </a:r>
            <a:r>
              <a:rPr lang="en-US" altLang="en-US" sz="2400" b="0" dirty="0">
                <a:solidFill>
                  <a:schemeClr val="tx1"/>
                </a:solidFill>
                <a:latin typeface="Times New Roman" panose="02020603050405020304" pitchFamily="18" charset="0"/>
              </a:rPr>
              <a:t> chia 0</a:t>
            </a:r>
          </a:p>
          <a:p>
            <a:pPr>
              <a:spcBef>
                <a:spcPct val="0"/>
              </a:spcBef>
              <a:buClrTx/>
              <a:buFontTx/>
              <a:buNone/>
            </a:pPr>
            <a:r>
              <a:rPr lang="en-US" altLang="en-US" sz="2400" b="0" dirty="0">
                <a:solidFill>
                  <a:schemeClr val="tx1"/>
                </a:solidFill>
                <a:latin typeface="Times New Roman" panose="02020603050405020304" pitchFamily="18" charset="0"/>
              </a:rPr>
              <a:t>ở </a:t>
            </a:r>
            <a:r>
              <a:rPr lang="en-US" altLang="en-US" sz="2400" b="0" dirty="0" err="1">
                <a:solidFill>
                  <a:schemeClr val="tx1"/>
                </a:solidFill>
                <a:latin typeface="Times New Roman" panose="02020603050405020304" pitchFamily="18" charset="0"/>
              </a:rPr>
              <a:t>hàng</a:t>
            </a:r>
            <a:r>
              <a:rPr lang="en-US" altLang="en-US" sz="2400" b="0" dirty="0">
                <a:solidFill>
                  <a:schemeClr val="tx1"/>
                </a:solidFill>
                <a:latin typeface="Times New Roman" panose="02020603050405020304" pitchFamily="18" charset="0"/>
              </a:rPr>
              <a:t> </a:t>
            </a:r>
            <a:r>
              <a:rPr lang="en-US" altLang="en-US" sz="2400" b="0" dirty="0" err="1">
                <a:solidFill>
                  <a:schemeClr val="tx1"/>
                </a:solidFill>
                <a:latin typeface="Times New Roman" panose="02020603050405020304" pitchFamily="18" charset="0"/>
              </a:rPr>
              <a:t>lệnh</a:t>
            </a:r>
            <a:r>
              <a:rPr lang="en-US" altLang="en-US" sz="2400" b="0" dirty="0">
                <a:solidFill>
                  <a:schemeClr val="tx1"/>
                </a:solidFill>
                <a:latin typeface="Times New Roman" panose="02020603050405020304" pitchFamily="18" charset="0"/>
              </a:rPr>
              <a:t> 8</a:t>
            </a:r>
          </a:p>
        </p:txBody>
      </p:sp>
      <p:sp>
        <p:nvSpPr>
          <p:cNvPr id="26630" name="TextBox 5">
            <a:extLst>
              <a:ext uri="{FF2B5EF4-FFF2-40B4-BE49-F238E27FC236}">
                <a16:creationId xmlns:a16="http://schemas.microsoft.com/office/drawing/2014/main" id="{4414831B-F151-43B4-AC3B-ACCD3CE1D3EA}"/>
              </a:ext>
            </a:extLst>
          </p:cNvPr>
          <p:cNvSpPr txBox="1">
            <a:spLocks noChangeArrowheads="1"/>
          </p:cNvSpPr>
          <p:nvPr/>
        </p:nvSpPr>
        <p:spPr bwMode="auto">
          <a:xfrm>
            <a:off x="6818257" y="3071813"/>
            <a:ext cx="464185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400" b="0">
                <a:solidFill>
                  <a:schemeClr val="tx1"/>
                </a:solidFill>
                <a:latin typeface="Times New Roman" panose="02020603050405020304" pitchFamily="18" charset="0"/>
              </a:rPr>
              <a:t>1 float foo(int a, int b, int c, int d) {</a:t>
            </a:r>
          </a:p>
          <a:p>
            <a:pPr>
              <a:spcBef>
                <a:spcPct val="0"/>
              </a:spcBef>
              <a:buClrTx/>
              <a:buFontTx/>
              <a:buNone/>
            </a:pPr>
            <a:r>
              <a:rPr lang="en-US" altLang="en-US" sz="2400" b="0">
                <a:solidFill>
                  <a:schemeClr val="tx1"/>
                </a:solidFill>
                <a:latin typeface="Times New Roman" panose="02020603050405020304" pitchFamily="18" charset="0"/>
              </a:rPr>
              <a:t>2   float e;</a:t>
            </a:r>
          </a:p>
          <a:p>
            <a:pPr>
              <a:spcBef>
                <a:spcPct val="0"/>
              </a:spcBef>
              <a:buClrTx/>
              <a:buFontTx/>
              <a:buNone/>
            </a:pPr>
            <a:r>
              <a:rPr lang="en-US" altLang="en-US" sz="2400" b="0">
                <a:solidFill>
                  <a:schemeClr val="tx1"/>
                </a:solidFill>
                <a:latin typeface="Times New Roman" panose="02020603050405020304" pitchFamily="18" charset="0"/>
              </a:rPr>
              <a:t>3   if (a==0)</a:t>
            </a:r>
          </a:p>
          <a:p>
            <a:pPr>
              <a:spcBef>
                <a:spcPct val="0"/>
              </a:spcBef>
              <a:buClrTx/>
              <a:buFontTx/>
              <a:buNone/>
            </a:pPr>
            <a:r>
              <a:rPr lang="en-US" altLang="en-US" sz="2400" b="0">
                <a:solidFill>
                  <a:schemeClr val="tx1"/>
                </a:solidFill>
                <a:latin typeface="Times New Roman" panose="02020603050405020304" pitchFamily="18" charset="0"/>
              </a:rPr>
              <a:t>4     return 0;</a:t>
            </a:r>
          </a:p>
          <a:p>
            <a:pPr>
              <a:spcBef>
                <a:spcPct val="0"/>
              </a:spcBef>
              <a:buClrTx/>
              <a:buFontTx/>
              <a:buNone/>
            </a:pPr>
            <a:r>
              <a:rPr lang="en-US" altLang="en-US" sz="2400" b="0">
                <a:solidFill>
                  <a:schemeClr val="tx1"/>
                </a:solidFill>
                <a:latin typeface="Times New Roman" panose="02020603050405020304" pitchFamily="18" charset="0"/>
              </a:rPr>
              <a:t>5   int x = 0;</a:t>
            </a:r>
          </a:p>
          <a:p>
            <a:pPr>
              <a:spcBef>
                <a:spcPct val="0"/>
              </a:spcBef>
              <a:buClrTx/>
              <a:buFontTx/>
              <a:buNone/>
            </a:pPr>
            <a:r>
              <a:rPr lang="en-US" altLang="en-US" sz="2400" b="0">
                <a:solidFill>
                  <a:schemeClr val="tx1"/>
                </a:solidFill>
                <a:latin typeface="Times New Roman" panose="02020603050405020304" pitchFamily="18" charset="0"/>
              </a:rPr>
              <a:t>6   if ((a==b) || ((c==d) &amp;&amp; bug(a)))</a:t>
            </a:r>
          </a:p>
          <a:p>
            <a:pPr>
              <a:spcBef>
                <a:spcPct val="0"/>
              </a:spcBef>
              <a:buClrTx/>
              <a:buFontTx/>
              <a:buNone/>
            </a:pPr>
            <a:r>
              <a:rPr lang="en-US" altLang="en-US" sz="2400" b="0">
                <a:solidFill>
                  <a:schemeClr val="tx1"/>
                </a:solidFill>
                <a:latin typeface="Times New Roman" panose="02020603050405020304" pitchFamily="18" charset="0"/>
              </a:rPr>
              <a:t>7     x = 1;</a:t>
            </a:r>
          </a:p>
          <a:p>
            <a:pPr>
              <a:spcBef>
                <a:spcPct val="0"/>
              </a:spcBef>
              <a:buClrTx/>
              <a:buFontTx/>
              <a:buNone/>
            </a:pPr>
            <a:r>
              <a:rPr lang="en-US" altLang="en-US" sz="2400" b="0">
                <a:solidFill>
                  <a:schemeClr val="tx1"/>
                </a:solidFill>
                <a:latin typeface="Times New Roman" panose="02020603050405020304" pitchFamily="18" charset="0"/>
              </a:rPr>
              <a:t>8   e = 1/x;</a:t>
            </a:r>
          </a:p>
          <a:p>
            <a:pPr>
              <a:spcBef>
                <a:spcPct val="0"/>
              </a:spcBef>
              <a:buClrTx/>
              <a:buFontTx/>
              <a:buNone/>
            </a:pPr>
            <a:r>
              <a:rPr lang="en-US" altLang="en-US" sz="2400" b="0">
                <a:solidFill>
                  <a:schemeClr val="tx1"/>
                </a:solidFill>
                <a:latin typeface="Times New Roman" panose="02020603050405020304" pitchFamily="18" charset="0"/>
              </a:rPr>
              <a:t>9   return e;</a:t>
            </a:r>
          </a:p>
          <a:p>
            <a:pPr>
              <a:spcBef>
                <a:spcPct val="0"/>
              </a:spcBef>
              <a:buClrTx/>
              <a:buFontTx/>
              <a:buNone/>
            </a:pPr>
            <a:r>
              <a:rPr lang="en-US" altLang="en-US" sz="2400" b="0">
                <a:solidFill>
                  <a:schemeClr val="tx1"/>
                </a:solidFill>
                <a:latin typeface="Times New Roman" panose="02020603050405020304" pitchFamily="18" charset="0"/>
              </a:rPr>
              <a:t>10 }</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E414-FDAC-48BF-8A04-25A5821C07EA}"/>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Phủ cấp 2</a:t>
            </a:r>
          </a:p>
        </p:txBody>
      </p:sp>
      <p:sp>
        <p:nvSpPr>
          <p:cNvPr id="27651" name="Content Placeholder 2">
            <a:extLst>
              <a:ext uri="{FF2B5EF4-FFF2-40B4-BE49-F238E27FC236}">
                <a16:creationId xmlns:a16="http://schemas.microsoft.com/office/drawing/2014/main" id="{E733AAE2-3A7E-45CF-866C-77F373B5C2F0}"/>
              </a:ext>
            </a:extLst>
          </p:cNvPr>
          <p:cNvSpPr>
            <a:spLocks noGrp="1" noChangeArrowheads="1"/>
          </p:cNvSpPr>
          <p:nvPr>
            <p:ph sz="quarter" idx="10"/>
          </p:nvPr>
        </p:nvSpPr>
        <p:spPr>
          <a:xfrm>
            <a:off x="2673626" y="1285875"/>
            <a:ext cx="8680174" cy="4692650"/>
          </a:xfrm>
        </p:spPr>
        <p:txBody>
          <a:bodyPr/>
          <a:lstStyle/>
          <a:p>
            <a:r>
              <a:rPr lang="en-US" altLang="en-US" sz="2000" dirty="0" err="1">
                <a:solidFill>
                  <a:schemeClr val="tx1"/>
                </a:solidFill>
              </a:rPr>
              <a:t>Phủ</a:t>
            </a:r>
            <a:r>
              <a:rPr lang="en-US" altLang="en-US" sz="2000" dirty="0">
                <a:solidFill>
                  <a:schemeClr val="tx1"/>
                </a:solidFill>
              </a:rPr>
              <a:t> </a:t>
            </a:r>
            <a:r>
              <a:rPr lang="en-US" altLang="en-US" sz="2000" dirty="0" err="1">
                <a:solidFill>
                  <a:schemeClr val="tx1"/>
                </a:solidFill>
              </a:rPr>
              <a:t>cấp</a:t>
            </a:r>
            <a:r>
              <a:rPr lang="en-US" altLang="en-US" sz="2000" dirty="0">
                <a:solidFill>
                  <a:schemeClr val="tx1"/>
                </a:solidFill>
              </a:rPr>
              <a:t> 2 : </a:t>
            </a:r>
            <a:r>
              <a:rPr lang="en-US" altLang="en-US" sz="2000" dirty="0" err="1">
                <a:solidFill>
                  <a:schemeClr val="tx1"/>
                </a:solidFill>
              </a:rPr>
              <a:t>kiểm</a:t>
            </a:r>
            <a:r>
              <a:rPr lang="en-US" altLang="en-US" sz="2000" dirty="0">
                <a:solidFill>
                  <a:schemeClr val="tx1"/>
                </a:solidFill>
              </a:rPr>
              <a:t> </a:t>
            </a:r>
            <a:r>
              <a:rPr lang="en-US" altLang="en-US" sz="2000" dirty="0" err="1">
                <a:solidFill>
                  <a:schemeClr val="tx1"/>
                </a:solidFill>
              </a:rPr>
              <a:t>thử</a:t>
            </a:r>
            <a:r>
              <a:rPr lang="en-US" altLang="en-US" sz="2000" dirty="0">
                <a:solidFill>
                  <a:schemeClr val="tx1"/>
                </a:solidFill>
              </a:rPr>
              <a:t> </a:t>
            </a:r>
            <a:r>
              <a:rPr lang="en-US" altLang="en-US" sz="2000" dirty="0" err="1">
                <a:solidFill>
                  <a:schemeClr val="tx1"/>
                </a:solidFill>
              </a:rPr>
              <a:t>sao</a:t>
            </a:r>
            <a:r>
              <a:rPr lang="en-US" altLang="en-US" sz="2000" dirty="0">
                <a:solidFill>
                  <a:schemeClr val="tx1"/>
                </a:solidFill>
              </a:rPr>
              <a:t> </a:t>
            </a:r>
            <a:r>
              <a:rPr lang="en-US" altLang="en-US" sz="2000" dirty="0" err="1">
                <a:solidFill>
                  <a:schemeClr val="tx1"/>
                </a:solidFill>
              </a:rPr>
              <a:t>cho</a:t>
            </a:r>
            <a:r>
              <a:rPr lang="en-US" altLang="en-US" sz="2000" dirty="0">
                <a:solidFill>
                  <a:schemeClr val="tx1"/>
                </a:solidFill>
              </a:rPr>
              <a:t> </a:t>
            </a:r>
            <a:r>
              <a:rPr lang="en-US" altLang="en-US" sz="2000" dirty="0" err="1">
                <a:solidFill>
                  <a:schemeClr val="tx1"/>
                </a:solidFill>
              </a:rPr>
              <a:t>mỗi</a:t>
            </a:r>
            <a:r>
              <a:rPr lang="en-US" altLang="en-US" sz="2000" dirty="0">
                <a:solidFill>
                  <a:schemeClr val="tx1"/>
                </a:solidFill>
              </a:rPr>
              <a:t> </a:t>
            </a:r>
            <a:r>
              <a:rPr lang="en-US" altLang="en-US" sz="2000" dirty="0" err="1">
                <a:solidFill>
                  <a:schemeClr val="tx1"/>
                </a:solidFill>
              </a:rPr>
              <a:t>điểm</a:t>
            </a:r>
            <a:r>
              <a:rPr lang="en-US" altLang="en-US" sz="2000" dirty="0">
                <a:solidFill>
                  <a:schemeClr val="tx1"/>
                </a:solidFill>
              </a:rPr>
              <a:t> </a:t>
            </a:r>
            <a:r>
              <a:rPr lang="en-US" altLang="en-US" sz="2000" dirty="0" err="1">
                <a:solidFill>
                  <a:schemeClr val="tx1"/>
                </a:solidFill>
              </a:rPr>
              <a:t>quyết</a:t>
            </a:r>
            <a:r>
              <a:rPr lang="en-US" altLang="en-US" sz="2000" dirty="0">
                <a:solidFill>
                  <a:schemeClr val="tx1"/>
                </a:solidFill>
              </a:rPr>
              <a:t> </a:t>
            </a:r>
            <a:r>
              <a:rPr lang="en-US" altLang="en-US" sz="2000" dirty="0" err="1">
                <a:solidFill>
                  <a:schemeClr val="tx1"/>
                </a:solidFill>
              </a:rPr>
              <a:t>định</a:t>
            </a:r>
            <a:r>
              <a:rPr lang="en-US" altLang="en-US" sz="2000" dirty="0">
                <a:solidFill>
                  <a:schemeClr val="tx1"/>
                </a:solidFill>
              </a:rPr>
              <a:t> </a:t>
            </a:r>
            <a:r>
              <a:rPr lang="en-US" altLang="en-US" sz="2000" dirty="0" err="1">
                <a:solidFill>
                  <a:schemeClr val="tx1"/>
                </a:solidFill>
              </a:rPr>
              <a:t>đều</a:t>
            </a:r>
            <a:r>
              <a:rPr lang="en-US" altLang="en-US" sz="2000" dirty="0">
                <a:solidFill>
                  <a:schemeClr val="tx1"/>
                </a:solidFill>
              </a:rPr>
              <a:t> </a:t>
            </a:r>
            <a:r>
              <a:rPr lang="en-US" altLang="en-US" sz="2000" dirty="0" err="1">
                <a:solidFill>
                  <a:schemeClr val="tx1"/>
                </a:solidFill>
              </a:rPr>
              <a:t>được</a:t>
            </a:r>
            <a:r>
              <a:rPr lang="en-US" altLang="en-US" sz="2000" dirty="0">
                <a:solidFill>
                  <a:schemeClr val="tx1"/>
                </a:solidFill>
              </a:rPr>
              <a:t> </a:t>
            </a:r>
            <a:r>
              <a:rPr lang="en-US" altLang="en-US" sz="2000" dirty="0" err="1">
                <a:solidFill>
                  <a:schemeClr val="tx1"/>
                </a:solidFill>
              </a:rPr>
              <a:t>thực</a:t>
            </a:r>
            <a:r>
              <a:rPr lang="en-US" altLang="en-US" sz="2000" dirty="0">
                <a:solidFill>
                  <a:schemeClr val="tx1"/>
                </a:solidFill>
              </a:rPr>
              <a:t> </a:t>
            </a:r>
            <a:r>
              <a:rPr lang="en-US" altLang="en-US" sz="2000" dirty="0" err="1">
                <a:solidFill>
                  <a:schemeClr val="tx1"/>
                </a:solidFill>
              </a:rPr>
              <a:t>hiện</a:t>
            </a:r>
            <a:r>
              <a:rPr lang="en-US" altLang="en-US" sz="2000" dirty="0">
                <a:solidFill>
                  <a:schemeClr val="tx1"/>
                </a:solidFill>
              </a:rPr>
              <a:t> </a:t>
            </a:r>
            <a:r>
              <a:rPr lang="en-US" altLang="en-US" sz="2000" dirty="0" err="1">
                <a:solidFill>
                  <a:schemeClr val="tx1"/>
                </a:solidFill>
              </a:rPr>
              <a:t>ít</a:t>
            </a:r>
            <a:r>
              <a:rPr lang="en-US" altLang="en-US" sz="2000" dirty="0">
                <a:solidFill>
                  <a:schemeClr val="tx1"/>
                </a:solidFill>
              </a:rPr>
              <a:t> </a:t>
            </a:r>
            <a:r>
              <a:rPr lang="en-US" altLang="en-US" sz="2000" dirty="0" err="1">
                <a:solidFill>
                  <a:schemeClr val="tx1"/>
                </a:solidFill>
              </a:rPr>
              <a:t>nhất</a:t>
            </a:r>
            <a:r>
              <a:rPr lang="en-US" altLang="en-US" sz="2000" dirty="0">
                <a:solidFill>
                  <a:schemeClr val="tx1"/>
                </a:solidFill>
              </a:rPr>
              <a:t> 1 </a:t>
            </a:r>
            <a:r>
              <a:rPr lang="en-US" altLang="en-US" sz="2000" dirty="0" err="1">
                <a:solidFill>
                  <a:schemeClr val="tx1"/>
                </a:solidFill>
              </a:rPr>
              <a:t>lần</a:t>
            </a:r>
            <a:r>
              <a:rPr lang="en-US" altLang="en-US" sz="2000" dirty="0">
                <a:solidFill>
                  <a:schemeClr val="tx1"/>
                </a:solidFill>
              </a:rPr>
              <a:t> </a:t>
            </a:r>
            <a:r>
              <a:rPr lang="en-US" altLang="en-US" sz="2000" dirty="0" err="1">
                <a:solidFill>
                  <a:schemeClr val="tx1"/>
                </a:solidFill>
              </a:rPr>
              <a:t>cho</a:t>
            </a:r>
            <a:r>
              <a:rPr lang="en-US" altLang="en-US" sz="2000" dirty="0">
                <a:solidFill>
                  <a:schemeClr val="tx1"/>
                </a:solidFill>
              </a:rPr>
              <a:t> </a:t>
            </a:r>
            <a:r>
              <a:rPr lang="en-US" altLang="en-US" sz="2000" dirty="0" err="1">
                <a:solidFill>
                  <a:schemeClr val="tx1"/>
                </a:solidFill>
              </a:rPr>
              <a:t>trường</a:t>
            </a:r>
            <a:r>
              <a:rPr lang="en-US" altLang="en-US" sz="2000" dirty="0">
                <a:solidFill>
                  <a:schemeClr val="tx1"/>
                </a:solidFill>
              </a:rPr>
              <a:t> </a:t>
            </a:r>
            <a:r>
              <a:rPr lang="en-US" altLang="en-US" sz="2000" dirty="0" err="1">
                <a:solidFill>
                  <a:schemeClr val="tx1"/>
                </a:solidFill>
              </a:rPr>
              <a:t>hợp</a:t>
            </a:r>
            <a:r>
              <a:rPr lang="en-US" altLang="en-US" sz="2000" dirty="0">
                <a:solidFill>
                  <a:schemeClr val="tx1"/>
                </a:solidFill>
              </a:rPr>
              <a:t> TRUE </a:t>
            </a:r>
            <a:r>
              <a:rPr lang="en-US" altLang="en-US" sz="2000" dirty="0" err="1">
                <a:solidFill>
                  <a:schemeClr val="tx1"/>
                </a:solidFill>
              </a:rPr>
              <a:t>lẫn</a:t>
            </a:r>
            <a:r>
              <a:rPr lang="en-US" altLang="en-US" sz="2000" dirty="0">
                <a:solidFill>
                  <a:schemeClr val="tx1"/>
                </a:solidFill>
              </a:rPr>
              <a:t> FALSE. Ta </a:t>
            </a:r>
            <a:r>
              <a:rPr lang="en-US" altLang="en-US" sz="2000" dirty="0" err="1">
                <a:solidFill>
                  <a:schemeClr val="tx1"/>
                </a:solidFill>
              </a:rPr>
              <a:t>gọi</a:t>
            </a:r>
            <a:r>
              <a:rPr lang="en-US" altLang="en-US" sz="2000" dirty="0">
                <a:solidFill>
                  <a:schemeClr val="tx1"/>
                </a:solidFill>
              </a:rPr>
              <a:t> </a:t>
            </a:r>
            <a:r>
              <a:rPr lang="en-US" altLang="en-US" sz="2000" dirty="0" err="1">
                <a:solidFill>
                  <a:schemeClr val="tx1"/>
                </a:solidFill>
              </a:rPr>
              <a:t>mức</a:t>
            </a:r>
            <a:r>
              <a:rPr lang="en-US" altLang="en-US" sz="2000" dirty="0">
                <a:solidFill>
                  <a:schemeClr val="tx1"/>
                </a:solidFill>
              </a:rPr>
              <a:t> </a:t>
            </a:r>
            <a:r>
              <a:rPr lang="en-US" altLang="en-US" sz="2000" dirty="0" err="1">
                <a:solidFill>
                  <a:schemeClr val="tx1"/>
                </a:solidFill>
              </a:rPr>
              <a:t>kiểm</a:t>
            </a:r>
            <a:r>
              <a:rPr lang="en-US" altLang="en-US" sz="2000" dirty="0">
                <a:solidFill>
                  <a:schemeClr val="tx1"/>
                </a:solidFill>
              </a:rPr>
              <a:t> </a:t>
            </a:r>
            <a:r>
              <a:rPr lang="en-US" altLang="en-US" sz="2000" dirty="0" err="1">
                <a:solidFill>
                  <a:schemeClr val="tx1"/>
                </a:solidFill>
              </a:rPr>
              <a:t>thử</a:t>
            </a:r>
            <a:r>
              <a:rPr lang="en-US" altLang="en-US" sz="2000" dirty="0">
                <a:solidFill>
                  <a:schemeClr val="tx1"/>
                </a:solidFill>
              </a:rPr>
              <a:t> </a:t>
            </a:r>
            <a:r>
              <a:rPr lang="en-US" altLang="en-US" sz="2000" dirty="0" err="1">
                <a:solidFill>
                  <a:schemeClr val="tx1"/>
                </a:solidFill>
              </a:rPr>
              <a:t>này</a:t>
            </a:r>
            <a:r>
              <a:rPr lang="en-US" altLang="en-US" sz="2000" dirty="0">
                <a:solidFill>
                  <a:schemeClr val="tx1"/>
                </a:solidFill>
              </a:rPr>
              <a:t> </a:t>
            </a:r>
            <a:r>
              <a:rPr lang="en-US" altLang="en-US" sz="2000" dirty="0" err="1">
                <a:solidFill>
                  <a:schemeClr val="tx1"/>
                </a:solidFill>
              </a:rPr>
              <a:t>là</a:t>
            </a:r>
            <a:r>
              <a:rPr lang="en-US" altLang="en-US" sz="2000" dirty="0">
                <a:solidFill>
                  <a:schemeClr val="tx1"/>
                </a:solidFill>
              </a:rPr>
              <a:t> </a:t>
            </a:r>
            <a:r>
              <a:rPr lang="en-US" altLang="en-US" sz="2000" dirty="0" err="1">
                <a:solidFill>
                  <a:schemeClr val="tx1"/>
                </a:solidFill>
              </a:rPr>
              <a:t>phủ</a:t>
            </a:r>
            <a:r>
              <a:rPr lang="en-US" altLang="en-US" sz="2000" dirty="0">
                <a:solidFill>
                  <a:schemeClr val="tx1"/>
                </a:solidFill>
              </a:rPr>
              <a:t> </a:t>
            </a:r>
            <a:r>
              <a:rPr lang="en-US" altLang="en-US" sz="2000" dirty="0" err="1">
                <a:solidFill>
                  <a:schemeClr val="tx1"/>
                </a:solidFill>
              </a:rPr>
              <a:t>các</a:t>
            </a:r>
            <a:r>
              <a:rPr lang="en-US" altLang="en-US" sz="2000" dirty="0">
                <a:solidFill>
                  <a:schemeClr val="tx1"/>
                </a:solidFill>
              </a:rPr>
              <a:t> </a:t>
            </a:r>
            <a:r>
              <a:rPr lang="en-US" altLang="en-US" sz="2000" dirty="0" err="1">
                <a:solidFill>
                  <a:schemeClr val="tx1"/>
                </a:solidFill>
              </a:rPr>
              <a:t>nhánh</a:t>
            </a:r>
            <a:r>
              <a:rPr lang="en-US" altLang="en-US" sz="2000" dirty="0">
                <a:solidFill>
                  <a:schemeClr val="tx1"/>
                </a:solidFill>
              </a:rPr>
              <a:t> (Branch coverage). </a:t>
            </a:r>
            <a:r>
              <a:rPr lang="en-US" altLang="en-US" sz="2000" dirty="0" err="1">
                <a:solidFill>
                  <a:schemeClr val="tx1"/>
                </a:solidFill>
              </a:rPr>
              <a:t>Phủ</a:t>
            </a:r>
            <a:r>
              <a:rPr lang="en-US" altLang="en-US" sz="2000" dirty="0">
                <a:solidFill>
                  <a:schemeClr val="tx1"/>
                </a:solidFill>
              </a:rPr>
              <a:t> </a:t>
            </a:r>
            <a:r>
              <a:rPr lang="en-US" altLang="en-US" sz="2000" dirty="0" err="1">
                <a:solidFill>
                  <a:schemeClr val="tx1"/>
                </a:solidFill>
              </a:rPr>
              <a:t>các</a:t>
            </a:r>
            <a:r>
              <a:rPr lang="en-US" altLang="en-US" sz="2000" dirty="0">
                <a:solidFill>
                  <a:schemeClr val="tx1"/>
                </a:solidFill>
              </a:rPr>
              <a:t> </a:t>
            </a:r>
            <a:r>
              <a:rPr lang="en-US" altLang="en-US" sz="2000" dirty="0" err="1">
                <a:solidFill>
                  <a:schemeClr val="tx1"/>
                </a:solidFill>
              </a:rPr>
              <a:t>nhánh</a:t>
            </a:r>
            <a:r>
              <a:rPr lang="en-US" altLang="en-US" sz="2000" dirty="0">
                <a:solidFill>
                  <a:schemeClr val="tx1"/>
                </a:solidFill>
              </a:rPr>
              <a:t> </a:t>
            </a:r>
            <a:r>
              <a:rPr lang="en-US" altLang="en-US" sz="2000" dirty="0" err="1">
                <a:solidFill>
                  <a:schemeClr val="tx1"/>
                </a:solidFill>
              </a:rPr>
              <a:t>đảm</a:t>
            </a:r>
            <a:r>
              <a:rPr lang="en-US" altLang="en-US" sz="2000" dirty="0">
                <a:solidFill>
                  <a:schemeClr val="tx1"/>
                </a:solidFill>
              </a:rPr>
              <a:t> </a:t>
            </a:r>
            <a:r>
              <a:rPr lang="en-US" altLang="en-US" sz="2000" dirty="0" err="1">
                <a:solidFill>
                  <a:schemeClr val="tx1"/>
                </a:solidFill>
              </a:rPr>
              <a:t>bảo</a:t>
            </a:r>
            <a:r>
              <a:rPr lang="en-US" altLang="en-US" sz="2000" dirty="0">
                <a:solidFill>
                  <a:schemeClr val="tx1"/>
                </a:solidFill>
              </a:rPr>
              <a:t> </a:t>
            </a:r>
            <a:r>
              <a:rPr lang="en-US" altLang="en-US" sz="2000" dirty="0" err="1">
                <a:solidFill>
                  <a:schemeClr val="tx1"/>
                </a:solidFill>
              </a:rPr>
              <a:t>phủ</a:t>
            </a:r>
            <a:r>
              <a:rPr lang="en-US" altLang="en-US" sz="2000" dirty="0">
                <a:solidFill>
                  <a:schemeClr val="tx1"/>
                </a:solidFill>
              </a:rPr>
              <a:t> </a:t>
            </a:r>
            <a:r>
              <a:rPr lang="en-US" altLang="en-US" sz="2000" dirty="0" err="1">
                <a:solidFill>
                  <a:schemeClr val="tx1"/>
                </a:solidFill>
              </a:rPr>
              <a:t>các</a:t>
            </a:r>
            <a:r>
              <a:rPr lang="en-US" altLang="en-US" sz="2000" dirty="0">
                <a:solidFill>
                  <a:schemeClr val="tx1"/>
                </a:solidFill>
              </a:rPr>
              <a:t> </a:t>
            </a:r>
            <a:r>
              <a:rPr lang="en-US" altLang="en-US" sz="2000" dirty="0" err="1">
                <a:solidFill>
                  <a:schemeClr val="tx1"/>
                </a:solidFill>
              </a:rPr>
              <a:t>lệnh</a:t>
            </a:r>
            <a:r>
              <a:rPr lang="en-US" altLang="en-US" sz="2000" dirty="0">
                <a:solidFill>
                  <a:schemeClr val="tx1"/>
                </a:solidFill>
              </a:rPr>
              <a:t>.</a:t>
            </a:r>
          </a:p>
        </p:txBody>
      </p:sp>
      <p:sp>
        <p:nvSpPr>
          <p:cNvPr id="27652" name="Slide Number Placeholder 3">
            <a:extLst>
              <a:ext uri="{FF2B5EF4-FFF2-40B4-BE49-F238E27FC236}">
                <a16:creationId xmlns:a16="http://schemas.microsoft.com/office/drawing/2014/main" id="{4B93BC77-18AD-45EE-99EA-F61BFD0B39FD}"/>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267</a:t>
            </a:fld>
            <a:endParaRPr lang="en-CA" altLang="en-US" sz="1000" b="0">
              <a:solidFill>
                <a:schemeClr val="bg1"/>
              </a:solidFill>
            </a:endParaRPr>
          </a:p>
        </p:txBody>
      </p:sp>
      <p:pic>
        <p:nvPicPr>
          <p:cNvPr id="27653" name="Picture 4">
            <a:extLst>
              <a:ext uri="{FF2B5EF4-FFF2-40B4-BE49-F238E27FC236}">
                <a16:creationId xmlns:a16="http://schemas.microsoft.com/office/drawing/2014/main" id="{A0AA9DBD-9D91-4630-8837-0536BB4584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5722" y="2539310"/>
            <a:ext cx="87503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Box 2">
            <a:extLst>
              <a:ext uri="{FF2B5EF4-FFF2-40B4-BE49-F238E27FC236}">
                <a16:creationId xmlns:a16="http://schemas.microsoft.com/office/drawing/2014/main" id="{FD5FD255-AF5B-4BD1-811E-B4CE50F27494}"/>
              </a:ext>
            </a:extLst>
          </p:cNvPr>
          <p:cNvSpPr txBox="1">
            <a:spLocks noChangeArrowheads="1"/>
          </p:cNvSpPr>
          <p:nvPr/>
        </p:nvSpPr>
        <p:spPr bwMode="auto">
          <a:xfrm>
            <a:off x="3362394" y="5407025"/>
            <a:ext cx="84121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000" b="0" dirty="0" err="1">
                <a:solidFill>
                  <a:schemeClr val="tx1"/>
                </a:solidFill>
              </a:rPr>
              <a:t>Với</a:t>
            </a:r>
            <a:r>
              <a:rPr lang="en-US" altLang="en-US" sz="2000" b="0" dirty="0">
                <a:solidFill>
                  <a:schemeClr val="tx1"/>
                </a:solidFill>
              </a:rPr>
              <a:t> 2 test case </a:t>
            </a:r>
            <a:r>
              <a:rPr lang="en-US" altLang="en-US" sz="2000" b="0" dirty="0" err="1">
                <a:solidFill>
                  <a:schemeClr val="tx1"/>
                </a:solidFill>
              </a:rPr>
              <a:t>xác</a:t>
            </a:r>
            <a:r>
              <a:rPr lang="en-US" altLang="en-US" sz="2000" b="0" dirty="0">
                <a:solidFill>
                  <a:schemeClr val="tx1"/>
                </a:solidFill>
              </a:rPr>
              <a:t> </a:t>
            </a:r>
            <a:r>
              <a:rPr lang="en-US" altLang="en-US" sz="2000" b="0" dirty="0" err="1">
                <a:solidFill>
                  <a:schemeClr val="tx1"/>
                </a:solidFill>
              </a:rPr>
              <a:t>định</a:t>
            </a:r>
            <a:r>
              <a:rPr lang="en-US" altLang="en-US" sz="2000" b="0" dirty="0">
                <a:solidFill>
                  <a:schemeClr val="tx1"/>
                </a:solidFill>
              </a:rPr>
              <a:t> </a:t>
            </a:r>
            <a:r>
              <a:rPr lang="en-US" altLang="en-US" sz="2000" b="0" dirty="0" err="1">
                <a:solidFill>
                  <a:schemeClr val="tx1"/>
                </a:solidFill>
              </a:rPr>
              <a:t>trong</a:t>
            </a:r>
            <a:r>
              <a:rPr lang="en-US" altLang="en-US" sz="2000" b="0" dirty="0">
                <a:solidFill>
                  <a:schemeClr val="tx1"/>
                </a:solidFill>
              </a:rPr>
              <a:t> slide </a:t>
            </a:r>
            <a:r>
              <a:rPr lang="en-US" altLang="en-US" sz="2000" b="0" dirty="0" err="1">
                <a:solidFill>
                  <a:schemeClr val="tx1"/>
                </a:solidFill>
              </a:rPr>
              <a:t>trước</a:t>
            </a:r>
            <a:r>
              <a:rPr lang="en-US" altLang="en-US" sz="2000" b="0" dirty="0">
                <a:solidFill>
                  <a:schemeClr val="tx1"/>
                </a:solidFill>
              </a:rPr>
              <a:t>, ta chỉ </a:t>
            </a:r>
            <a:r>
              <a:rPr lang="en-US" altLang="en-US" sz="2000" b="0" dirty="0" err="1">
                <a:solidFill>
                  <a:schemeClr val="tx1"/>
                </a:solidFill>
              </a:rPr>
              <a:t>đạt</a:t>
            </a:r>
            <a:r>
              <a:rPr lang="en-US" altLang="en-US" sz="2000" b="0" dirty="0">
                <a:solidFill>
                  <a:schemeClr val="tx1"/>
                </a:solidFill>
              </a:rPr>
              <a:t> </a:t>
            </a:r>
            <a:r>
              <a:rPr lang="en-US" altLang="en-US" sz="2000" b="0" dirty="0" err="1">
                <a:solidFill>
                  <a:schemeClr val="tx1"/>
                </a:solidFill>
              </a:rPr>
              <a:t>được</a:t>
            </a:r>
            <a:r>
              <a:rPr lang="en-US" altLang="en-US" sz="2000" b="0" dirty="0">
                <a:solidFill>
                  <a:schemeClr val="tx1"/>
                </a:solidFill>
              </a:rPr>
              <a:t> </a:t>
            </a:r>
          </a:p>
          <a:p>
            <a:pPr>
              <a:spcBef>
                <a:spcPct val="0"/>
              </a:spcBef>
              <a:buClrTx/>
              <a:buFontTx/>
              <a:buNone/>
            </a:pPr>
            <a:r>
              <a:rPr lang="en-US" altLang="en-US" sz="2000" b="0" dirty="0">
                <a:solidFill>
                  <a:schemeClr val="tx1"/>
                </a:solidFill>
              </a:rPr>
              <a:t>3/4 x 75% </a:t>
            </a:r>
            <a:r>
              <a:rPr lang="en-US" altLang="en-US" sz="2000" b="0" dirty="0" err="1">
                <a:solidFill>
                  <a:schemeClr val="tx1"/>
                </a:solidFill>
              </a:rPr>
              <a:t>phu</a:t>
            </a:r>
            <a:r>
              <a:rPr lang="en-US" altLang="en-US" sz="2000" b="0" dirty="0">
                <a:solidFill>
                  <a:schemeClr val="tx1"/>
                </a:solidFill>
              </a:rPr>
              <a:t>̉ </a:t>
            </a:r>
            <a:r>
              <a:rPr lang="en-US" altLang="en-US" sz="2000" b="0" dirty="0" err="1">
                <a:solidFill>
                  <a:schemeClr val="tx1"/>
                </a:solidFill>
              </a:rPr>
              <a:t>các</a:t>
            </a:r>
            <a:r>
              <a:rPr lang="en-US" altLang="en-US" sz="2000" b="0" dirty="0">
                <a:solidFill>
                  <a:schemeClr val="tx1"/>
                </a:solidFill>
              </a:rPr>
              <a:t> </a:t>
            </a:r>
            <a:r>
              <a:rPr lang="en-US" altLang="en-US" sz="2000" b="0" dirty="0" err="1">
                <a:solidFill>
                  <a:schemeClr val="tx1"/>
                </a:solidFill>
              </a:rPr>
              <a:t>nhánh</a:t>
            </a:r>
            <a:r>
              <a:rPr lang="en-US" altLang="en-US" sz="2000" b="0" dirty="0">
                <a:solidFill>
                  <a:schemeClr val="tx1"/>
                </a:solidFill>
              </a:rPr>
              <a:t>. </a:t>
            </a:r>
            <a:r>
              <a:rPr lang="en-US" altLang="en-US" sz="2000" b="0" dirty="0" err="1">
                <a:solidFill>
                  <a:schemeClr val="tx1"/>
                </a:solidFill>
              </a:rPr>
              <a:t>Nếu</a:t>
            </a:r>
            <a:r>
              <a:rPr lang="en-US" altLang="en-US" sz="2000" b="0" dirty="0">
                <a:solidFill>
                  <a:schemeClr val="tx1"/>
                </a:solidFill>
              </a:rPr>
              <a:t> </a:t>
            </a:r>
            <a:r>
              <a:rPr lang="en-US" altLang="en-US" sz="2000" b="0" dirty="0" err="1">
                <a:solidFill>
                  <a:schemeClr val="tx1"/>
                </a:solidFill>
              </a:rPr>
              <a:t>thêm</a:t>
            </a:r>
            <a:r>
              <a:rPr lang="en-US" altLang="en-US" sz="2000" b="0" dirty="0">
                <a:solidFill>
                  <a:schemeClr val="tx1"/>
                </a:solidFill>
              </a:rPr>
              <a:t> test case 3 : </a:t>
            </a:r>
          </a:p>
          <a:p>
            <a:pPr>
              <a:spcBef>
                <a:spcPct val="0"/>
              </a:spcBef>
              <a:buClrTx/>
              <a:buFontTx/>
              <a:buNone/>
            </a:pPr>
            <a:r>
              <a:rPr lang="en-US" altLang="en-US" sz="2000" b="0" dirty="0">
                <a:solidFill>
                  <a:schemeClr val="tx1"/>
                </a:solidFill>
              </a:rPr>
              <a:t>3. foo(1,2,1,2), </a:t>
            </a:r>
            <a:r>
              <a:rPr lang="en-US" altLang="en-US" sz="2000" b="0" dirty="0" err="1">
                <a:solidFill>
                  <a:schemeClr val="tx1"/>
                </a:solidFill>
              </a:rPr>
              <a:t>thi</a:t>
            </a:r>
            <a:r>
              <a:rPr lang="en-US" altLang="en-US" sz="2000" b="0" dirty="0">
                <a:solidFill>
                  <a:schemeClr val="tx1"/>
                </a:solidFill>
              </a:rPr>
              <a:t>̀ </a:t>
            </a:r>
            <a:r>
              <a:rPr lang="en-US" altLang="en-US" sz="2000" b="0" dirty="0" err="1">
                <a:solidFill>
                  <a:schemeClr val="tx1"/>
                </a:solidFill>
              </a:rPr>
              <a:t>mới</a:t>
            </a:r>
            <a:r>
              <a:rPr lang="en-US" altLang="en-US" sz="2000" b="0" dirty="0">
                <a:solidFill>
                  <a:schemeClr val="tx1"/>
                </a:solidFill>
              </a:rPr>
              <a:t> </a:t>
            </a:r>
            <a:r>
              <a:rPr lang="en-US" altLang="en-US" sz="2000" b="0" dirty="0" err="1">
                <a:solidFill>
                  <a:schemeClr val="tx1"/>
                </a:solidFill>
              </a:rPr>
              <a:t>đạt</a:t>
            </a:r>
            <a:r>
              <a:rPr lang="en-US" altLang="en-US" sz="2000" b="0" dirty="0">
                <a:solidFill>
                  <a:schemeClr val="tx1"/>
                </a:solidFill>
              </a:rPr>
              <a:t> 100% </a:t>
            </a:r>
            <a:r>
              <a:rPr lang="en-US" altLang="en-US" sz="2000" b="0" dirty="0" err="1">
                <a:solidFill>
                  <a:schemeClr val="tx1"/>
                </a:solidFill>
              </a:rPr>
              <a:t>phu</a:t>
            </a:r>
            <a:r>
              <a:rPr lang="en-US" altLang="en-US" sz="2000" b="0" dirty="0">
                <a:solidFill>
                  <a:schemeClr val="tx1"/>
                </a:solidFill>
              </a:rPr>
              <a:t>̉ </a:t>
            </a:r>
            <a:r>
              <a:rPr lang="en-US" altLang="en-US" sz="2000" b="0" dirty="0" err="1">
                <a:solidFill>
                  <a:schemeClr val="tx1"/>
                </a:solidFill>
              </a:rPr>
              <a:t>các</a:t>
            </a:r>
            <a:r>
              <a:rPr lang="en-US" altLang="en-US" sz="2000" b="0" dirty="0">
                <a:solidFill>
                  <a:schemeClr val="tx1"/>
                </a:solidFill>
              </a:rPr>
              <a:t> </a:t>
            </a:r>
            <a:r>
              <a:rPr lang="en-US" altLang="en-US" sz="2000" b="0" dirty="0" err="1">
                <a:solidFill>
                  <a:schemeClr val="tx1"/>
                </a:solidFill>
              </a:rPr>
              <a:t>nhánh</a:t>
            </a:r>
            <a:r>
              <a:rPr lang="en-US" altLang="en-US" sz="2000" b="0" dirty="0">
                <a:solidFill>
                  <a:schemeClr val="tx1"/>
                </a:solidFill>
              </a:rPr>
              <a:t>. </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179B-AE93-4F58-A63E-AC038055A04A}"/>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Phủ cấp 3</a:t>
            </a:r>
          </a:p>
        </p:txBody>
      </p:sp>
      <p:sp>
        <p:nvSpPr>
          <p:cNvPr id="28675" name="Content Placeholder 2">
            <a:extLst>
              <a:ext uri="{FF2B5EF4-FFF2-40B4-BE49-F238E27FC236}">
                <a16:creationId xmlns:a16="http://schemas.microsoft.com/office/drawing/2014/main" id="{75200BFC-CE2F-4D74-842B-BA142045FFD7}"/>
              </a:ext>
            </a:extLst>
          </p:cNvPr>
          <p:cNvSpPr>
            <a:spLocks noGrp="1" noChangeArrowheads="1"/>
          </p:cNvSpPr>
          <p:nvPr>
            <p:ph sz="quarter" idx="10"/>
          </p:nvPr>
        </p:nvSpPr>
        <p:spPr/>
        <p:txBody>
          <a:bodyPr/>
          <a:lstStyle/>
          <a:p>
            <a:r>
              <a:rPr lang="en-US" altLang="en-US" sz="2000"/>
              <a:t>Phủ cấp 3 : kiểm thử sao cho mỗi điều kiện con (subcondition) của từng điểm quyết định đều được thực hiện ít nhất 1 lần cho trường hợp TRUE lẫn FALSE. Ta gọi mức kiểm thử này là phủ các điều kiện con (subcondition coverage). Phủ các điều kiện con chưa chắc đảm bảo phủ các nhánh.</a:t>
            </a:r>
          </a:p>
        </p:txBody>
      </p:sp>
      <p:sp>
        <p:nvSpPr>
          <p:cNvPr id="28676" name="Slide Number Placeholder 3">
            <a:extLst>
              <a:ext uri="{FF2B5EF4-FFF2-40B4-BE49-F238E27FC236}">
                <a16:creationId xmlns:a16="http://schemas.microsoft.com/office/drawing/2014/main" id="{9679EF9E-513C-4A8F-9206-690CBB5BA7D4}"/>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268</a:t>
            </a:fld>
            <a:endParaRPr lang="en-CA" altLang="en-US" sz="1000" b="0">
              <a:solidFill>
                <a:schemeClr val="bg1"/>
              </a:solidFill>
            </a:endParaRPr>
          </a:p>
        </p:txBody>
      </p:sp>
      <p:pic>
        <p:nvPicPr>
          <p:cNvPr id="28677" name="Picture 2">
            <a:extLst>
              <a:ext uri="{FF2B5EF4-FFF2-40B4-BE49-F238E27FC236}">
                <a16:creationId xmlns:a16="http://schemas.microsoft.com/office/drawing/2014/main" id="{DC021460-3042-4E4E-8025-B2EA0F8355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06750"/>
            <a:ext cx="91440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6031-AFB7-49C6-ABF2-6A27D2371CB0}"/>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Phủ cấp 4</a:t>
            </a:r>
          </a:p>
        </p:txBody>
      </p:sp>
      <p:sp>
        <p:nvSpPr>
          <p:cNvPr id="29699" name="Content Placeholder 2">
            <a:extLst>
              <a:ext uri="{FF2B5EF4-FFF2-40B4-BE49-F238E27FC236}">
                <a16:creationId xmlns:a16="http://schemas.microsoft.com/office/drawing/2014/main" id="{3C012655-495F-4D1F-8611-384DB87F37D3}"/>
              </a:ext>
            </a:extLst>
          </p:cNvPr>
          <p:cNvSpPr>
            <a:spLocks noGrp="1" noChangeArrowheads="1"/>
          </p:cNvSpPr>
          <p:nvPr>
            <p:ph sz="quarter" idx="10"/>
          </p:nvPr>
        </p:nvSpPr>
        <p:spPr>
          <a:xfrm>
            <a:off x="2872408" y="1285875"/>
            <a:ext cx="8481391" cy="4692650"/>
          </a:xfrm>
        </p:spPr>
        <p:txBody>
          <a:bodyPr/>
          <a:lstStyle/>
          <a:p>
            <a:r>
              <a:rPr lang="en-US" altLang="en-US" sz="2400" dirty="0" err="1"/>
              <a:t>Phủ</a:t>
            </a:r>
            <a:r>
              <a:rPr lang="en-US" altLang="en-US" sz="2400" dirty="0"/>
              <a:t> </a:t>
            </a:r>
            <a:r>
              <a:rPr lang="en-US" altLang="en-US" sz="2400" dirty="0" err="1"/>
              <a:t>cấp</a:t>
            </a:r>
            <a:r>
              <a:rPr lang="en-US" altLang="en-US" sz="2400" dirty="0"/>
              <a:t> 4 : </a:t>
            </a:r>
            <a:r>
              <a:rPr lang="en-US" altLang="en-US" sz="2400" dirty="0" err="1"/>
              <a:t>kiểm</a:t>
            </a:r>
            <a:r>
              <a:rPr lang="en-US" altLang="en-US" sz="2400" dirty="0"/>
              <a:t> </a:t>
            </a:r>
            <a:r>
              <a:rPr lang="en-US" altLang="en-US" sz="2400" dirty="0" err="1"/>
              <a:t>thử</a:t>
            </a:r>
            <a:r>
              <a:rPr lang="en-US" altLang="en-US" sz="2400" dirty="0"/>
              <a:t> </a:t>
            </a:r>
            <a:r>
              <a:rPr lang="en-US" altLang="en-US" sz="2400" dirty="0" err="1"/>
              <a:t>sao</a:t>
            </a:r>
            <a:r>
              <a:rPr lang="en-US" altLang="en-US" sz="2400" dirty="0"/>
              <a:t> </a:t>
            </a:r>
            <a:r>
              <a:rPr lang="en-US" altLang="en-US" sz="2400" dirty="0" err="1"/>
              <a:t>cho</a:t>
            </a:r>
            <a:r>
              <a:rPr lang="en-US" altLang="en-US" sz="2400" dirty="0"/>
              <a:t> </a:t>
            </a:r>
            <a:r>
              <a:rPr lang="en-US" altLang="en-US" sz="2400" dirty="0" err="1"/>
              <a:t>mỗi</a:t>
            </a:r>
            <a:r>
              <a:rPr lang="en-US" altLang="en-US" sz="2400" dirty="0"/>
              <a:t> </a:t>
            </a:r>
            <a:r>
              <a:rPr lang="en-US" altLang="en-US" sz="2400" dirty="0" err="1"/>
              <a:t>điều</a:t>
            </a:r>
            <a:r>
              <a:rPr lang="en-US" altLang="en-US" sz="2400" dirty="0"/>
              <a:t> </a:t>
            </a:r>
            <a:r>
              <a:rPr lang="en-US" altLang="en-US" sz="2400" dirty="0" err="1"/>
              <a:t>kiện</a:t>
            </a:r>
            <a:r>
              <a:rPr lang="en-US" altLang="en-US" sz="2400" dirty="0"/>
              <a:t> con (</a:t>
            </a:r>
            <a:r>
              <a:rPr lang="en-US" altLang="en-US" sz="2400" dirty="0" err="1"/>
              <a:t>subcondition</a:t>
            </a:r>
            <a:r>
              <a:rPr lang="en-US" altLang="en-US" sz="2400" dirty="0"/>
              <a:t>) </a:t>
            </a:r>
            <a:r>
              <a:rPr lang="en-US" altLang="en-US" sz="2400" dirty="0" err="1"/>
              <a:t>của</a:t>
            </a:r>
            <a:r>
              <a:rPr lang="en-US" altLang="en-US" sz="2400" dirty="0"/>
              <a:t> </a:t>
            </a:r>
            <a:r>
              <a:rPr lang="en-US" altLang="en-US" sz="2400" dirty="0" err="1"/>
              <a:t>từng</a:t>
            </a:r>
            <a:r>
              <a:rPr lang="en-US" altLang="en-US" sz="2400" dirty="0"/>
              <a:t> </a:t>
            </a:r>
            <a:r>
              <a:rPr lang="en-US" altLang="en-US" sz="2400" dirty="0" err="1"/>
              <a:t>điểm</a:t>
            </a:r>
            <a:r>
              <a:rPr lang="en-US" altLang="en-US" sz="2400" dirty="0"/>
              <a:t> </a:t>
            </a:r>
            <a:r>
              <a:rPr lang="en-US" altLang="en-US" sz="2400" dirty="0" err="1"/>
              <a:t>quyết</a:t>
            </a:r>
            <a:r>
              <a:rPr lang="en-US" altLang="en-US" sz="2400" dirty="0"/>
              <a:t> </a:t>
            </a:r>
            <a:r>
              <a:rPr lang="en-US" altLang="en-US" sz="2400" dirty="0" err="1"/>
              <a:t>định</a:t>
            </a:r>
            <a:r>
              <a:rPr lang="en-US" altLang="en-US" sz="2400" dirty="0"/>
              <a:t> </a:t>
            </a:r>
            <a:r>
              <a:rPr lang="en-US" altLang="en-US" sz="2400" dirty="0" err="1"/>
              <a:t>đều</a:t>
            </a:r>
            <a:r>
              <a:rPr lang="en-US" altLang="en-US" sz="2400" dirty="0"/>
              <a:t> </a:t>
            </a:r>
            <a:r>
              <a:rPr lang="en-US" altLang="en-US" sz="2400" dirty="0" err="1"/>
              <a:t>được</a:t>
            </a:r>
            <a:r>
              <a:rPr lang="en-US" altLang="en-US" sz="2400" dirty="0"/>
              <a:t> </a:t>
            </a:r>
            <a:r>
              <a:rPr lang="en-US" altLang="en-US" sz="2400" dirty="0" err="1"/>
              <a:t>thực</a:t>
            </a:r>
            <a:r>
              <a:rPr lang="en-US" altLang="en-US" sz="2400" dirty="0"/>
              <a:t> </a:t>
            </a:r>
            <a:r>
              <a:rPr lang="en-US" altLang="en-US" sz="2400" dirty="0" err="1"/>
              <a:t>hiện</a:t>
            </a:r>
            <a:r>
              <a:rPr lang="en-US" altLang="en-US" sz="2400" dirty="0"/>
              <a:t> </a:t>
            </a:r>
            <a:r>
              <a:rPr lang="en-US" altLang="en-US" sz="2400" dirty="0" err="1"/>
              <a:t>ít</a:t>
            </a:r>
            <a:r>
              <a:rPr lang="en-US" altLang="en-US" sz="2400" dirty="0"/>
              <a:t> </a:t>
            </a:r>
            <a:r>
              <a:rPr lang="en-US" altLang="en-US" sz="2400" dirty="0" err="1"/>
              <a:t>nhất</a:t>
            </a:r>
            <a:r>
              <a:rPr lang="en-US" altLang="en-US" sz="2400" dirty="0"/>
              <a:t> 1 </a:t>
            </a:r>
            <a:r>
              <a:rPr lang="en-US" altLang="en-US" sz="2400" dirty="0" err="1"/>
              <a:t>lần</a:t>
            </a:r>
            <a:r>
              <a:rPr lang="en-US" altLang="en-US" sz="2400" dirty="0"/>
              <a:t> </a:t>
            </a:r>
            <a:r>
              <a:rPr lang="en-US" altLang="en-US" sz="2400" dirty="0" err="1"/>
              <a:t>cho</a:t>
            </a:r>
            <a:r>
              <a:rPr lang="en-US" altLang="en-US" sz="2400" dirty="0"/>
              <a:t> </a:t>
            </a:r>
            <a:r>
              <a:rPr lang="en-US" altLang="en-US" sz="2400" dirty="0" err="1"/>
              <a:t>trường</a:t>
            </a:r>
            <a:r>
              <a:rPr lang="en-US" altLang="en-US" sz="2400" dirty="0"/>
              <a:t> </a:t>
            </a:r>
            <a:r>
              <a:rPr lang="en-US" altLang="en-US" sz="2400" dirty="0" err="1"/>
              <a:t>hợp</a:t>
            </a:r>
            <a:r>
              <a:rPr lang="en-US" altLang="en-US" sz="2400" dirty="0"/>
              <a:t> TRUE </a:t>
            </a:r>
            <a:r>
              <a:rPr lang="en-US" altLang="en-US" sz="2400" dirty="0" err="1"/>
              <a:t>lẫn</a:t>
            </a:r>
            <a:r>
              <a:rPr lang="en-US" altLang="en-US" sz="2400" dirty="0"/>
              <a:t> FALSE &amp; </a:t>
            </a:r>
            <a:r>
              <a:rPr lang="en-US" altLang="en-US" sz="2400" dirty="0" err="1"/>
              <a:t>điểm</a:t>
            </a:r>
            <a:r>
              <a:rPr lang="en-US" altLang="en-US" sz="2400" dirty="0"/>
              <a:t> </a:t>
            </a:r>
            <a:r>
              <a:rPr lang="en-US" altLang="en-US" sz="2400" dirty="0" err="1"/>
              <a:t>quyết</a:t>
            </a:r>
            <a:r>
              <a:rPr lang="en-US" altLang="en-US" sz="2400" dirty="0"/>
              <a:t> </a:t>
            </a:r>
            <a:r>
              <a:rPr lang="en-US" altLang="en-US" sz="2400" dirty="0" err="1"/>
              <a:t>định</a:t>
            </a:r>
            <a:r>
              <a:rPr lang="en-US" altLang="en-US" sz="2400" dirty="0"/>
              <a:t> </a:t>
            </a:r>
            <a:r>
              <a:rPr lang="en-US" altLang="en-US" sz="2400" dirty="0" err="1"/>
              <a:t>cũng</a:t>
            </a:r>
            <a:r>
              <a:rPr lang="en-US" altLang="en-US" sz="2400" dirty="0"/>
              <a:t> </a:t>
            </a:r>
            <a:r>
              <a:rPr lang="en-US" altLang="en-US" sz="2400" dirty="0" err="1"/>
              <a:t>được</a:t>
            </a:r>
            <a:r>
              <a:rPr lang="en-US" altLang="en-US" sz="2400" dirty="0"/>
              <a:t> </a:t>
            </a:r>
            <a:r>
              <a:rPr lang="en-US" altLang="en-US" sz="2400" dirty="0" err="1"/>
              <a:t>kiểm</a:t>
            </a:r>
            <a:r>
              <a:rPr lang="en-US" altLang="en-US" sz="2400" dirty="0"/>
              <a:t> </a:t>
            </a:r>
            <a:r>
              <a:rPr lang="en-US" altLang="en-US" sz="2400" dirty="0" err="1"/>
              <a:t>thư</a:t>
            </a:r>
            <a:r>
              <a:rPr lang="en-US" altLang="en-US" sz="2400" dirty="0"/>
              <a:t>̉ </a:t>
            </a:r>
            <a:r>
              <a:rPr lang="en-US" altLang="en-US" sz="2400" dirty="0" err="1"/>
              <a:t>cho</a:t>
            </a:r>
            <a:r>
              <a:rPr lang="en-US" altLang="en-US" sz="2400" dirty="0"/>
              <a:t> cả 2 </a:t>
            </a:r>
            <a:r>
              <a:rPr lang="en-US" altLang="en-US" sz="2400" dirty="0" err="1"/>
              <a:t>nhánh</a:t>
            </a:r>
            <a:r>
              <a:rPr lang="en-US" altLang="en-US" sz="2400" dirty="0"/>
              <a:t>. Ta </a:t>
            </a:r>
            <a:r>
              <a:rPr lang="en-US" altLang="en-US" sz="2400" dirty="0" err="1"/>
              <a:t>gọi</a:t>
            </a:r>
            <a:r>
              <a:rPr lang="en-US" altLang="en-US" sz="2400" dirty="0"/>
              <a:t> </a:t>
            </a:r>
            <a:r>
              <a:rPr lang="en-US" altLang="en-US" sz="2400" dirty="0" err="1"/>
              <a:t>mức</a:t>
            </a:r>
            <a:r>
              <a:rPr lang="en-US" altLang="en-US" sz="2400" dirty="0"/>
              <a:t> </a:t>
            </a:r>
            <a:r>
              <a:rPr lang="en-US" altLang="en-US" sz="2400" dirty="0" err="1"/>
              <a:t>kiểm</a:t>
            </a:r>
            <a:r>
              <a:rPr lang="en-US" altLang="en-US" sz="2400" dirty="0"/>
              <a:t> </a:t>
            </a:r>
            <a:r>
              <a:rPr lang="en-US" altLang="en-US" sz="2400" dirty="0" err="1"/>
              <a:t>thử</a:t>
            </a:r>
            <a:r>
              <a:rPr lang="en-US" altLang="en-US" sz="2400" dirty="0"/>
              <a:t> </a:t>
            </a:r>
            <a:r>
              <a:rPr lang="en-US" altLang="en-US" sz="2400" dirty="0" err="1"/>
              <a:t>này</a:t>
            </a:r>
            <a:r>
              <a:rPr lang="en-US" altLang="en-US" sz="2400" dirty="0"/>
              <a:t> là </a:t>
            </a:r>
            <a:r>
              <a:rPr lang="en-US" altLang="en-US" sz="2400" dirty="0" err="1"/>
              <a:t>phu</a:t>
            </a:r>
            <a:r>
              <a:rPr lang="en-US" altLang="en-US" sz="2400" dirty="0"/>
              <a:t>̉ </a:t>
            </a:r>
            <a:r>
              <a:rPr lang="en-US" altLang="en-US" sz="2400" dirty="0" err="1"/>
              <a:t>các</a:t>
            </a:r>
            <a:r>
              <a:rPr lang="en-US" altLang="en-US" sz="2400" dirty="0"/>
              <a:t> </a:t>
            </a:r>
            <a:r>
              <a:rPr lang="en-US" altLang="en-US" sz="2400" dirty="0" err="1"/>
              <a:t>nhánh</a:t>
            </a:r>
            <a:r>
              <a:rPr lang="en-US" altLang="en-US" sz="2400" dirty="0"/>
              <a:t> &amp; </a:t>
            </a:r>
            <a:r>
              <a:rPr lang="en-US" altLang="en-US" sz="2400" dirty="0" err="1"/>
              <a:t>điều</a:t>
            </a:r>
            <a:r>
              <a:rPr lang="en-US" altLang="en-US" sz="2400" dirty="0"/>
              <a:t> </a:t>
            </a:r>
            <a:r>
              <a:rPr lang="en-US" altLang="en-US" sz="2400" dirty="0" err="1"/>
              <a:t>kiện</a:t>
            </a:r>
            <a:r>
              <a:rPr lang="en-US" altLang="en-US" sz="2400" dirty="0"/>
              <a:t> con (branch &amp; </a:t>
            </a:r>
            <a:r>
              <a:rPr lang="en-US" altLang="en-US" sz="2400" dirty="0" err="1"/>
              <a:t>subcondition</a:t>
            </a:r>
            <a:r>
              <a:rPr lang="en-US" altLang="en-US" sz="2400" dirty="0"/>
              <a:t> coverage).</a:t>
            </a:r>
          </a:p>
        </p:txBody>
      </p:sp>
      <p:sp>
        <p:nvSpPr>
          <p:cNvPr id="29700" name="Slide Number Placeholder 3">
            <a:extLst>
              <a:ext uri="{FF2B5EF4-FFF2-40B4-BE49-F238E27FC236}">
                <a16:creationId xmlns:a16="http://schemas.microsoft.com/office/drawing/2014/main" id="{E462CD90-241A-40B4-99BB-0DE5DB70F42E}"/>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269</a:t>
            </a:fld>
            <a:endParaRPr lang="en-CA" altLang="en-US" sz="1000" b="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spc="-5" dirty="0"/>
              <a:t>1.1.5 Đảm bảo chất lượng phần</a:t>
            </a:r>
            <a:r>
              <a:rPr sz="3200" spc="-90" dirty="0"/>
              <a:t> </a:t>
            </a:r>
            <a:r>
              <a:rPr sz="3200" spc="-5" dirty="0"/>
              <a:t>mềm</a:t>
            </a:r>
            <a:endParaRPr sz="3200"/>
          </a:p>
        </p:txBody>
      </p:sp>
      <p:sp>
        <p:nvSpPr>
          <p:cNvPr id="3" name="object 3"/>
          <p:cNvSpPr txBox="1"/>
          <p:nvPr/>
        </p:nvSpPr>
        <p:spPr>
          <a:xfrm>
            <a:off x="2661257" y="1221053"/>
            <a:ext cx="8733790" cy="4644861"/>
          </a:xfrm>
          <a:prstGeom prst="rect">
            <a:avLst/>
          </a:prstGeom>
        </p:spPr>
        <p:txBody>
          <a:bodyPr vert="horz" wrap="square" lIns="0" tIns="88900" rIns="0" bIns="0" rtlCol="0">
            <a:spAutoFit/>
          </a:bodyPr>
          <a:lstStyle/>
          <a:p>
            <a:pPr marL="12700" algn="just">
              <a:spcBef>
                <a:spcPts val="700"/>
              </a:spcBef>
              <a:tabLst>
                <a:tab pos="355600" algn="l"/>
              </a:tabLst>
            </a:pPr>
            <a:r>
              <a:rPr sz="2300" spc="-10" dirty="0">
                <a:latin typeface="Arial"/>
                <a:cs typeface="Arial"/>
              </a:rPr>
              <a:t>Đảm </a:t>
            </a:r>
            <a:r>
              <a:rPr sz="2300" spc="-5" dirty="0">
                <a:latin typeface="Arial"/>
                <a:cs typeface="Arial"/>
              </a:rPr>
              <a:t>bảo chất </a:t>
            </a:r>
            <a:r>
              <a:rPr sz="2300" spc="-10" dirty="0">
                <a:latin typeface="Arial"/>
                <a:cs typeface="Arial"/>
              </a:rPr>
              <a:t>lượng </a:t>
            </a:r>
            <a:r>
              <a:rPr sz="2300" spc="-5" dirty="0">
                <a:latin typeface="Arial"/>
                <a:cs typeface="Arial"/>
              </a:rPr>
              <a:t>phần</a:t>
            </a:r>
            <a:r>
              <a:rPr sz="2300" spc="25" dirty="0">
                <a:latin typeface="Arial"/>
                <a:cs typeface="Arial"/>
              </a:rPr>
              <a:t> </a:t>
            </a:r>
            <a:r>
              <a:rPr sz="2300" spc="-5" dirty="0">
                <a:latin typeface="Arial"/>
                <a:cs typeface="Arial"/>
              </a:rPr>
              <a:t>mềm:</a:t>
            </a:r>
            <a:endParaRPr sz="2300" dirty="0">
              <a:latin typeface="Arial"/>
              <a:cs typeface="Arial"/>
            </a:endParaRPr>
          </a:p>
          <a:p>
            <a:pPr marL="12700" marR="153035" algn="just">
              <a:spcBef>
                <a:spcPts val="600"/>
              </a:spcBef>
              <a:tabLst>
                <a:tab pos="355600" algn="l"/>
              </a:tabLst>
            </a:pPr>
            <a:r>
              <a:rPr sz="2300" spc="-5" dirty="0">
                <a:latin typeface="Arial"/>
                <a:cs typeface="Arial"/>
              </a:rPr>
              <a:t>Thiết </a:t>
            </a:r>
            <a:r>
              <a:rPr sz="2300" spc="-10" dirty="0">
                <a:latin typeface="Arial"/>
                <a:cs typeface="Arial"/>
              </a:rPr>
              <a:t>lập </a:t>
            </a:r>
            <a:r>
              <a:rPr sz="2300" spc="-5" dirty="0">
                <a:latin typeface="Arial"/>
                <a:cs typeface="Arial"/>
              </a:rPr>
              <a:t>một </a:t>
            </a:r>
            <a:r>
              <a:rPr sz="2300" b="1" spc="-5" dirty="0">
                <a:latin typeface="Arial"/>
                <a:cs typeface="Arial"/>
              </a:rPr>
              <a:t>tập hợp </a:t>
            </a:r>
            <a:r>
              <a:rPr sz="2300" spc="-5" dirty="0">
                <a:latin typeface="Arial"/>
                <a:cs typeface="Arial"/>
              </a:rPr>
              <a:t>các họat động có chủ </a:t>
            </a:r>
            <a:r>
              <a:rPr sz="2300" spc="-10" dirty="0">
                <a:latin typeface="Arial"/>
                <a:cs typeface="Arial"/>
              </a:rPr>
              <a:t>đích </a:t>
            </a:r>
            <a:r>
              <a:rPr sz="2300" spc="-5" dirty="0">
                <a:latin typeface="Arial"/>
                <a:cs typeface="Arial"/>
              </a:rPr>
              <a:t>và có </a:t>
            </a:r>
            <a:r>
              <a:rPr sz="2300" dirty="0">
                <a:latin typeface="Arial"/>
                <a:cs typeface="Arial"/>
              </a:rPr>
              <a:t>hệ  thống </a:t>
            </a:r>
            <a:r>
              <a:rPr sz="2300" spc="-5" dirty="0">
                <a:latin typeface="Arial"/>
                <a:cs typeface="Arial"/>
              </a:rPr>
              <a:t>nhằm </a:t>
            </a:r>
            <a:r>
              <a:rPr sz="2300" spc="-10" dirty="0">
                <a:latin typeface="Arial"/>
                <a:cs typeface="Arial"/>
              </a:rPr>
              <a:t>mang </a:t>
            </a:r>
            <a:r>
              <a:rPr sz="2300" spc="-5" dirty="0">
                <a:latin typeface="Arial"/>
                <a:cs typeface="Arial"/>
              </a:rPr>
              <a:t>lại sự tin tưởng sẽ đạt được chất </a:t>
            </a:r>
            <a:r>
              <a:rPr sz="2300" spc="-10" dirty="0">
                <a:latin typeface="Arial"/>
                <a:cs typeface="Arial"/>
              </a:rPr>
              <a:t>lượng  </a:t>
            </a:r>
            <a:r>
              <a:rPr sz="2300" spc="-5" dirty="0">
                <a:latin typeface="Arial"/>
                <a:cs typeface="Arial"/>
              </a:rPr>
              <a:t>đúng theo yêu</a:t>
            </a:r>
            <a:r>
              <a:rPr sz="2300" spc="-15" dirty="0">
                <a:latin typeface="Arial"/>
                <a:cs typeface="Arial"/>
              </a:rPr>
              <a:t> </a:t>
            </a:r>
            <a:r>
              <a:rPr sz="2300" spc="-5" dirty="0">
                <a:latin typeface="Arial"/>
                <a:cs typeface="Arial"/>
              </a:rPr>
              <a:t>cầu.</a:t>
            </a:r>
            <a:endParaRPr sz="2300" dirty="0">
              <a:latin typeface="Arial"/>
              <a:cs typeface="Arial"/>
            </a:endParaRPr>
          </a:p>
          <a:p>
            <a:pPr marL="756285" marR="234950" lvl="1" indent="-287020" algn="just">
              <a:spcBef>
                <a:spcPts val="600"/>
              </a:spcBef>
              <a:buChar char="–"/>
              <a:tabLst>
                <a:tab pos="756920" algn="l"/>
              </a:tabLst>
            </a:pPr>
            <a:r>
              <a:rPr sz="2300" spc="-10" dirty="0">
                <a:latin typeface="Arial"/>
                <a:cs typeface="Arial"/>
              </a:rPr>
              <a:t>Đảm </a:t>
            </a:r>
            <a:r>
              <a:rPr sz="2300" spc="-5" dirty="0">
                <a:latin typeface="Arial"/>
                <a:cs typeface="Arial"/>
              </a:rPr>
              <a:t>bảo dự án phần mềm sẽ </a:t>
            </a:r>
            <a:r>
              <a:rPr sz="2300" spc="-145" dirty="0">
                <a:latin typeface="Arial"/>
                <a:cs typeface="Arial"/>
              </a:rPr>
              <a:t>hoàn </a:t>
            </a:r>
            <a:r>
              <a:rPr sz="2300" spc="-5" dirty="0">
                <a:latin typeface="Arial"/>
                <a:cs typeface="Arial"/>
              </a:rPr>
              <a:t>thành </a:t>
            </a:r>
            <a:r>
              <a:rPr sz="2300" spc="-10" dirty="0">
                <a:latin typeface="Arial"/>
                <a:cs typeface="Arial"/>
              </a:rPr>
              <a:t>đúng </a:t>
            </a:r>
            <a:r>
              <a:rPr sz="2300" spc="-165" dirty="0">
                <a:latin typeface="Arial"/>
                <a:cs typeface="Arial"/>
              </a:rPr>
              <a:t>đặc </a:t>
            </a:r>
            <a:r>
              <a:rPr sz="2300" spc="15" dirty="0">
                <a:latin typeface="Arial"/>
                <a:cs typeface="Arial"/>
              </a:rPr>
              <a:t>tả,  </a:t>
            </a:r>
            <a:r>
              <a:rPr sz="2300" spc="-5" dirty="0">
                <a:latin typeface="Arial"/>
                <a:cs typeface="Arial"/>
              </a:rPr>
              <a:t>theo chuẩn </a:t>
            </a:r>
            <a:r>
              <a:rPr sz="2300" spc="-10" dirty="0">
                <a:latin typeface="Arial"/>
                <a:cs typeface="Arial"/>
              </a:rPr>
              <a:t>mực định </a:t>
            </a:r>
            <a:r>
              <a:rPr sz="2300" spc="-5" dirty="0">
                <a:latin typeface="Arial"/>
                <a:cs typeface="Arial"/>
              </a:rPr>
              <a:t>trước và các chức năng đòi </a:t>
            </a:r>
            <a:r>
              <a:rPr sz="2300" spc="-10" dirty="0">
                <a:latin typeface="Arial"/>
                <a:cs typeface="Arial"/>
              </a:rPr>
              <a:t>hỏi,  </a:t>
            </a:r>
            <a:r>
              <a:rPr sz="2300" spc="-5" dirty="0">
                <a:latin typeface="Arial"/>
                <a:cs typeface="Arial"/>
              </a:rPr>
              <a:t>không có hỏng </a:t>
            </a:r>
            <a:r>
              <a:rPr sz="2300" spc="-10" dirty="0">
                <a:latin typeface="Arial"/>
                <a:cs typeface="Arial"/>
              </a:rPr>
              <a:t>hóc </a:t>
            </a:r>
            <a:r>
              <a:rPr sz="2300" spc="-5" dirty="0">
                <a:latin typeface="Arial"/>
                <a:cs typeface="Arial"/>
              </a:rPr>
              <a:t>và các vấn đề tiềm</a:t>
            </a:r>
            <a:r>
              <a:rPr sz="2300" spc="45" dirty="0">
                <a:latin typeface="Arial"/>
                <a:cs typeface="Arial"/>
              </a:rPr>
              <a:t> </a:t>
            </a:r>
            <a:r>
              <a:rPr sz="2300" spc="-5" dirty="0">
                <a:latin typeface="Arial"/>
                <a:cs typeface="Arial"/>
              </a:rPr>
              <a:t>ẩn.</a:t>
            </a:r>
            <a:endParaRPr sz="2300" dirty="0">
              <a:latin typeface="Arial"/>
              <a:cs typeface="Arial"/>
            </a:endParaRPr>
          </a:p>
          <a:p>
            <a:pPr marL="756285" marR="5080" lvl="1" indent="-287020" algn="just">
              <a:spcBef>
                <a:spcPts val="605"/>
              </a:spcBef>
              <a:buChar char="–"/>
              <a:tabLst>
                <a:tab pos="756920" algn="l"/>
              </a:tabLst>
            </a:pPr>
            <a:r>
              <a:rPr sz="2300" spc="-10" dirty="0">
                <a:latin typeface="Arial"/>
                <a:cs typeface="Arial"/>
              </a:rPr>
              <a:t>Điều </a:t>
            </a:r>
            <a:r>
              <a:rPr sz="2300" spc="-5" dirty="0">
                <a:latin typeface="Arial"/>
                <a:cs typeface="Arial"/>
              </a:rPr>
              <a:t>khiển và cải tiến tiến </a:t>
            </a:r>
            <a:r>
              <a:rPr sz="2300" spc="20" dirty="0">
                <a:latin typeface="Arial"/>
                <a:cs typeface="Arial"/>
              </a:rPr>
              <a:t>trình </a:t>
            </a:r>
            <a:r>
              <a:rPr sz="2300" spc="-5" dirty="0">
                <a:latin typeface="Arial"/>
                <a:cs typeface="Arial"/>
              </a:rPr>
              <a:t>phát triển </a:t>
            </a:r>
            <a:r>
              <a:rPr sz="2300" spc="-145" dirty="0">
                <a:latin typeface="Arial"/>
                <a:cs typeface="Arial"/>
              </a:rPr>
              <a:t>phần </a:t>
            </a:r>
            <a:r>
              <a:rPr sz="2300" spc="-10" dirty="0">
                <a:latin typeface="Arial"/>
                <a:cs typeface="Arial"/>
              </a:rPr>
              <a:t>mềm  </a:t>
            </a:r>
            <a:r>
              <a:rPr sz="2300" spc="-5" dirty="0">
                <a:latin typeface="Arial"/>
                <a:cs typeface="Arial"/>
              </a:rPr>
              <a:t>ngay từ khi dự án bắt </a:t>
            </a:r>
            <a:r>
              <a:rPr sz="2300" dirty="0">
                <a:latin typeface="Arial"/>
                <a:cs typeface="Arial"/>
              </a:rPr>
              <a:t>đầu. </a:t>
            </a:r>
            <a:r>
              <a:rPr sz="2300" spc="-10" dirty="0">
                <a:latin typeface="Arial"/>
                <a:cs typeface="Arial"/>
              </a:rPr>
              <a:t>Nó </a:t>
            </a:r>
            <a:r>
              <a:rPr sz="2300" spc="-5" dirty="0">
                <a:latin typeface="Arial"/>
                <a:cs typeface="Arial"/>
              </a:rPr>
              <a:t>có tác dụng “phòng </a:t>
            </a:r>
            <a:r>
              <a:rPr sz="2300" spc="-10" dirty="0">
                <a:latin typeface="Arial"/>
                <a:cs typeface="Arial"/>
              </a:rPr>
              <a:t>ngừa”  </a:t>
            </a:r>
            <a:r>
              <a:rPr sz="2300" spc="-5" dirty="0">
                <a:latin typeface="Arial"/>
                <a:cs typeface="Arial"/>
              </a:rPr>
              <a:t>cái </a:t>
            </a:r>
            <a:r>
              <a:rPr sz="2300" spc="-10" dirty="0">
                <a:latin typeface="Arial"/>
                <a:cs typeface="Arial"/>
              </a:rPr>
              <a:t>xấu, </a:t>
            </a:r>
            <a:r>
              <a:rPr sz="2300" spc="-5" dirty="0">
                <a:latin typeface="Arial"/>
                <a:cs typeface="Arial"/>
              </a:rPr>
              <a:t>cái kém chất</a:t>
            </a:r>
            <a:r>
              <a:rPr sz="2300" spc="55" dirty="0">
                <a:latin typeface="Arial"/>
                <a:cs typeface="Arial"/>
              </a:rPr>
              <a:t> </a:t>
            </a:r>
            <a:r>
              <a:rPr sz="2300" spc="-10" dirty="0">
                <a:latin typeface="Arial"/>
                <a:cs typeface="Arial"/>
              </a:rPr>
              <a:t>lượng.</a:t>
            </a:r>
            <a:endParaRPr sz="2300" dirty="0">
              <a:latin typeface="Arial"/>
              <a:cs typeface="Arial"/>
            </a:endParaRPr>
          </a:p>
          <a:p>
            <a:pPr marL="756285" marR="1064895" lvl="1" indent="-287020" algn="just">
              <a:spcBef>
                <a:spcPts val="600"/>
              </a:spcBef>
              <a:buChar char="–"/>
              <a:tabLst>
                <a:tab pos="756920" algn="l"/>
              </a:tabLst>
            </a:pPr>
            <a:r>
              <a:rPr sz="2300" spc="-5" dirty="0">
                <a:latin typeface="Arial"/>
                <a:cs typeface="Arial"/>
              </a:rPr>
              <a:t>Mục tiêu: thỏa mãn </a:t>
            </a:r>
            <a:r>
              <a:rPr sz="2300" spc="-5" dirty="0" err="1">
                <a:latin typeface="Arial"/>
                <a:cs typeface="Arial"/>
              </a:rPr>
              <a:t>khách</a:t>
            </a:r>
            <a:r>
              <a:rPr sz="2300" spc="-5" dirty="0">
                <a:latin typeface="Arial"/>
                <a:cs typeface="Arial"/>
              </a:rPr>
              <a:t> </a:t>
            </a:r>
            <a:r>
              <a:rPr sz="2300" spc="-5" dirty="0" err="1">
                <a:latin typeface="Arial"/>
                <a:cs typeface="Arial"/>
              </a:rPr>
              <a:t>hàng</a:t>
            </a:r>
            <a:r>
              <a:rPr sz="2300" spc="-5" dirty="0">
                <a:latin typeface="Arial"/>
                <a:cs typeface="Arial"/>
              </a:rPr>
              <a:t>(Thời </a:t>
            </a:r>
            <a:r>
              <a:rPr sz="2300" spc="-5" dirty="0" err="1">
                <a:latin typeface="Arial"/>
                <a:cs typeface="Arial"/>
              </a:rPr>
              <a:t>gian+Ngân</a:t>
            </a:r>
            <a:r>
              <a:rPr lang="en-US" sz="2300" spc="-5" dirty="0">
                <a:latin typeface="Arial"/>
                <a:cs typeface="Arial"/>
              </a:rPr>
              <a:t> </a:t>
            </a:r>
            <a:r>
              <a:rPr sz="2300" spc="-35" dirty="0" err="1">
                <a:latin typeface="Arial"/>
                <a:cs typeface="Arial"/>
              </a:rPr>
              <a:t>sách</a:t>
            </a:r>
            <a:r>
              <a:rPr lang="en-US" sz="2300" spc="-35" dirty="0">
                <a:latin typeface="Arial"/>
                <a:cs typeface="Arial"/>
              </a:rPr>
              <a:t> </a:t>
            </a:r>
            <a:r>
              <a:rPr sz="2300" spc="-35" dirty="0">
                <a:latin typeface="Arial"/>
                <a:cs typeface="Arial"/>
              </a:rPr>
              <a:t>+</a:t>
            </a:r>
            <a:r>
              <a:rPr lang="en-US" sz="2300" spc="-35" dirty="0">
                <a:latin typeface="Arial"/>
                <a:cs typeface="Arial"/>
              </a:rPr>
              <a:t> </a:t>
            </a:r>
            <a:r>
              <a:rPr sz="2300" spc="-35" dirty="0" err="1">
                <a:latin typeface="Arial"/>
                <a:cs typeface="Arial"/>
              </a:rPr>
              <a:t>Chất</a:t>
            </a:r>
            <a:r>
              <a:rPr sz="2300" spc="5" dirty="0">
                <a:latin typeface="Arial"/>
                <a:cs typeface="Arial"/>
              </a:rPr>
              <a:t> </a:t>
            </a:r>
            <a:r>
              <a:rPr sz="2300" spc="-10" dirty="0">
                <a:latin typeface="Arial"/>
                <a:cs typeface="Arial"/>
              </a:rPr>
              <a:t>lượng)</a:t>
            </a:r>
            <a:endParaRPr sz="2300" dirty="0">
              <a:latin typeface="Arial"/>
              <a:cs typeface="Arial"/>
            </a:endParaRPr>
          </a:p>
        </p:txBody>
      </p:sp>
      <p:sp>
        <p:nvSpPr>
          <p:cNvPr id="4" name="object 4"/>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22</a:t>
            </a:r>
            <a:endParaRPr sz="1000">
              <a:latin typeface="Arial"/>
              <a:cs typeface="A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7A273-3B5E-4C21-8217-4BF7943154EB}"/>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Yêu cầu kiểm thử hộp trắng</a:t>
            </a:r>
          </a:p>
        </p:txBody>
      </p:sp>
      <p:sp>
        <p:nvSpPr>
          <p:cNvPr id="30723" name="Content Placeholder 2">
            <a:extLst>
              <a:ext uri="{FF2B5EF4-FFF2-40B4-BE49-F238E27FC236}">
                <a16:creationId xmlns:a16="http://schemas.microsoft.com/office/drawing/2014/main" id="{CC197121-CBB2-405A-A360-15E0EC2EF1C3}"/>
              </a:ext>
            </a:extLst>
          </p:cNvPr>
          <p:cNvSpPr>
            <a:spLocks noGrp="1" noChangeArrowheads="1"/>
          </p:cNvSpPr>
          <p:nvPr>
            <p:ph sz="quarter" idx="10"/>
          </p:nvPr>
        </p:nvSpPr>
        <p:spPr>
          <a:xfrm>
            <a:off x="2623930" y="1285875"/>
            <a:ext cx="8729870" cy="4692650"/>
          </a:xfrm>
        </p:spPr>
        <p:txBody>
          <a:bodyPr>
            <a:normAutofit/>
          </a:bodyPr>
          <a:lstStyle/>
          <a:p>
            <a:r>
              <a:rPr lang="en-US" altLang="en-US" sz="2500" b="0" dirty="0" err="1">
                <a:solidFill>
                  <a:schemeClr val="tx1"/>
                </a:solidFill>
                <a:latin typeface="+mj-lt"/>
              </a:rPr>
              <a:t>Yêu</a:t>
            </a:r>
            <a:r>
              <a:rPr lang="en-US" altLang="en-US" sz="2500" b="0" dirty="0">
                <a:solidFill>
                  <a:schemeClr val="tx1"/>
                </a:solidFill>
                <a:latin typeface="+mj-lt"/>
              </a:rPr>
              <a:t> </a:t>
            </a:r>
            <a:r>
              <a:rPr lang="en-US" altLang="en-US" sz="2500" b="0" dirty="0" err="1">
                <a:solidFill>
                  <a:schemeClr val="tx1"/>
                </a:solidFill>
                <a:latin typeface="+mj-lt"/>
              </a:rPr>
              <a:t>cầu</a:t>
            </a:r>
            <a:r>
              <a:rPr lang="en-US" altLang="en-US" sz="2500" b="0" dirty="0">
                <a:solidFill>
                  <a:schemeClr val="tx1"/>
                </a:solidFill>
                <a:latin typeface="+mj-lt"/>
              </a:rPr>
              <a:t> </a:t>
            </a:r>
            <a:r>
              <a:rPr lang="en-US" altLang="en-US" sz="2500" b="0" dirty="0" err="1">
                <a:solidFill>
                  <a:schemeClr val="tx1"/>
                </a:solidFill>
                <a:latin typeface="+mj-lt"/>
              </a:rPr>
              <a:t>đặt</a:t>
            </a:r>
            <a:r>
              <a:rPr lang="en-US" altLang="en-US" sz="2500" b="0" dirty="0">
                <a:solidFill>
                  <a:schemeClr val="tx1"/>
                </a:solidFill>
                <a:latin typeface="+mj-lt"/>
              </a:rPr>
              <a:t> ra:</a:t>
            </a:r>
          </a:p>
          <a:p>
            <a:pPr lvl="1"/>
            <a:r>
              <a:rPr lang="en-US" altLang="en-US" sz="2500" dirty="0" err="1">
                <a:latin typeface="+mj-lt"/>
              </a:rPr>
              <a:t>Mọi</a:t>
            </a:r>
            <a:r>
              <a:rPr lang="en-US" altLang="en-US" sz="2500" dirty="0">
                <a:latin typeface="+mj-lt"/>
              </a:rPr>
              <a:t> con </a:t>
            </a:r>
            <a:r>
              <a:rPr lang="en-US" altLang="en-US" sz="2500" dirty="0" err="1">
                <a:latin typeface="+mj-lt"/>
              </a:rPr>
              <a:t>đường</a:t>
            </a:r>
            <a:r>
              <a:rPr lang="en-US" altLang="en-US" sz="2500" dirty="0">
                <a:latin typeface="+mj-lt"/>
              </a:rPr>
              <a:t> </a:t>
            </a:r>
            <a:r>
              <a:rPr lang="en-US" altLang="en-US" sz="2500" dirty="0" err="1">
                <a:latin typeface="+mj-lt"/>
              </a:rPr>
              <a:t>độc</a:t>
            </a:r>
            <a:r>
              <a:rPr lang="en-US" altLang="en-US" sz="2500" dirty="0">
                <a:latin typeface="+mj-lt"/>
              </a:rPr>
              <a:t> </a:t>
            </a:r>
            <a:r>
              <a:rPr lang="en-US" altLang="en-US" sz="2500" dirty="0" err="1">
                <a:latin typeface="+mj-lt"/>
              </a:rPr>
              <a:t>lập</a:t>
            </a:r>
            <a:r>
              <a:rPr lang="en-US" altLang="en-US" sz="2500" dirty="0">
                <a:latin typeface="+mj-lt"/>
              </a:rPr>
              <a:t> </a:t>
            </a:r>
            <a:r>
              <a:rPr lang="en-US" altLang="en-US" sz="2500" dirty="0" err="1">
                <a:latin typeface="+mj-lt"/>
              </a:rPr>
              <a:t>trong</a:t>
            </a:r>
            <a:r>
              <a:rPr lang="en-US" altLang="en-US" sz="2500" dirty="0">
                <a:latin typeface="+mj-lt"/>
              </a:rPr>
              <a:t> </a:t>
            </a:r>
            <a:r>
              <a:rPr lang="en-US" altLang="en-US" sz="2500" dirty="0" err="1">
                <a:latin typeface="+mj-lt"/>
              </a:rPr>
              <a:t>một</a:t>
            </a:r>
            <a:r>
              <a:rPr lang="en-US" altLang="en-US" sz="2500" dirty="0">
                <a:latin typeface="+mj-lt"/>
              </a:rPr>
              <a:t> </a:t>
            </a:r>
            <a:r>
              <a:rPr lang="en-US" altLang="en-US" sz="2500" dirty="0" err="1">
                <a:latin typeface="+mj-lt"/>
              </a:rPr>
              <a:t>môđun</a:t>
            </a:r>
            <a:r>
              <a:rPr lang="en-US" altLang="en-US" sz="2500" dirty="0">
                <a:latin typeface="+mj-lt"/>
              </a:rPr>
              <a:t> </a:t>
            </a:r>
            <a:r>
              <a:rPr lang="en-US" altLang="en-US" sz="2500" dirty="0" err="1">
                <a:latin typeface="+mj-lt"/>
              </a:rPr>
              <a:t>cần</a:t>
            </a:r>
            <a:r>
              <a:rPr lang="en-US" altLang="en-US" sz="2500" dirty="0">
                <a:latin typeface="+mj-lt"/>
              </a:rPr>
              <a:t> </a:t>
            </a:r>
            <a:r>
              <a:rPr lang="en-US" altLang="en-US" sz="2500" dirty="0" err="1">
                <a:latin typeface="+mj-lt"/>
              </a:rPr>
              <a:t>được</a:t>
            </a:r>
            <a:r>
              <a:rPr lang="en-US" altLang="en-US" sz="2500" dirty="0">
                <a:latin typeface="+mj-lt"/>
              </a:rPr>
              <a:t> </a:t>
            </a:r>
            <a:r>
              <a:rPr lang="en-US" altLang="en-US" sz="2500" dirty="0" err="1">
                <a:latin typeface="+mj-lt"/>
              </a:rPr>
              <a:t>thực</a:t>
            </a:r>
            <a:r>
              <a:rPr lang="en-US" altLang="en-US" sz="2500" dirty="0">
                <a:latin typeface="+mj-lt"/>
              </a:rPr>
              <a:t> </a:t>
            </a:r>
            <a:r>
              <a:rPr lang="en-US" altLang="en-US" sz="2500" dirty="0" err="1">
                <a:latin typeface="+mj-lt"/>
              </a:rPr>
              <a:t>hiện</a:t>
            </a:r>
            <a:r>
              <a:rPr lang="en-US" altLang="en-US" sz="2500" dirty="0">
                <a:latin typeface="+mj-lt"/>
              </a:rPr>
              <a:t> </a:t>
            </a:r>
            <a:r>
              <a:rPr lang="en-US" altLang="en-US" sz="2500" dirty="0" err="1">
                <a:latin typeface="+mj-lt"/>
              </a:rPr>
              <a:t>ít</a:t>
            </a:r>
            <a:r>
              <a:rPr lang="en-US" altLang="en-US" sz="2500" dirty="0">
                <a:latin typeface="+mj-lt"/>
              </a:rPr>
              <a:t> </a:t>
            </a:r>
            <a:r>
              <a:rPr lang="en-US" altLang="en-US" sz="2500" dirty="0" err="1">
                <a:latin typeface="+mj-lt"/>
              </a:rPr>
              <a:t>nhất</a:t>
            </a:r>
            <a:r>
              <a:rPr lang="en-US" altLang="en-US" sz="2500" dirty="0">
                <a:latin typeface="+mj-lt"/>
              </a:rPr>
              <a:t> </a:t>
            </a:r>
            <a:r>
              <a:rPr lang="en-US" altLang="en-US" sz="2500" dirty="0" err="1">
                <a:latin typeface="+mj-lt"/>
              </a:rPr>
              <a:t>một</a:t>
            </a:r>
            <a:r>
              <a:rPr lang="en-US" altLang="en-US" sz="2500" dirty="0">
                <a:latin typeface="+mj-lt"/>
              </a:rPr>
              <a:t> </a:t>
            </a:r>
            <a:r>
              <a:rPr lang="en-US" altLang="en-US" sz="2500" dirty="0" err="1">
                <a:latin typeface="+mj-lt"/>
              </a:rPr>
              <a:t>lần</a:t>
            </a:r>
            <a:r>
              <a:rPr lang="en-US" altLang="en-US" sz="2500" dirty="0">
                <a:latin typeface="+mj-lt"/>
              </a:rPr>
              <a:t>.</a:t>
            </a:r>
          </a:p>
          <a:p>
            <a:pPr lvl="1"/>
            <a:r>
              <a:rPr lang="en-US" altLang="en-US" sz="2500" dirty="0" err="1">
                <a:latin typeface="+mj-lt"/>
              </a:rPr>
              <a:t>Mọi</a:t>
            </a:r>
            <a:r>
              <a:rPr lang="en-US" altLang="en-US" sz="2500" dirty="0">
                <a:latin typeface="+mj-lt"/>
              </a:rPr>
              <a:t> </a:t>
            </a:r>
            <a:r>
              <a:rPr lang="en-US" altLang="en-US" sz="2500" dirty="0" err="1">
                <a:latin typeface="+mj-lt"/>
              </a:rPr>
              <a:t>ràng</a:t>
            </a:r>
            <a:r>
              <a:rPr lang="en-US" altLang="en-US" sz="2500" dirty="0">
                <a:latin typeface="+mj-lt"/>
              </a:rPr>
              <a:t> </a:t>
            </a:r>
            <a:r>
              <a:rPr lang="en-US" altLang="en-US" sz="2500" dirty="0" err="1">
                <a:latin typeface="+mj-lt"/>
              </a:rPr>
              <a:t>buộc</a:t>
            </a:r>
            <a:r>
              <a:rPr lang="en-US" altLang="en-US" sz="2500" dirty="0">
                <a:latin typeface="+mj-lt"/>
              </a:rPr>
              <a:t> logic </a:t>
            </a:r>
            <a:r>
              <a:rPr lang="en-US" altLang="en-US" sz="2500" dirty="0" err="1">
                <a:latin typeface="+mj-lt"/>
              </a:rPr>
              <a:t>được</a:t>
            </a:r>
            <a:r>
              <a:rPr lang="en-US" altLang="en-US" sz="2500" dirty="0">
                <a:latin typeface="+mj-lt"/>
              </a:rPr>
              <a:t> </a:t>
            </a:r>
            <a:r>
              <a:rPr lang="en-US" altLang="en-US" sz="2500" dirty="0" err="1">
                <a:latin typeface="+mj-lt"/>
              </a:rPr>
              <a:t>thực</a:t>
            </a:r>
            <a:r>
              <a:rPr lang="en-US" altLang="en-US" sz="2500" dirty="0">
                <a:latin typeface="+mj-lt"/>
              </a:rPr>
              <a:t> </a:t>
            </a:r>
            <a:r>
              <a:rPr lang="en-US" altLang="en-US" sz="2500" dirty="0" err="1">
                <a:latin typeface="+mj-lt"/>
              </a:rPr>
              <a:t>hiện</a:t>
            </a:r>
            <a:r>
              <a:rPr lang="en-US" altLang="en-US" sz="2500" dirty="0">
                <a:latin typeface="+mj-lt"/>
              </a:rPr>
              <a:t> cả </a:t>
            </a:r>
            <a:r>
              <a:rPr lang="en-US" altLang="en-US" sz="2500" dirty="0" err="1">
                <a:latin typeface="+mj-lt"/>
              </a:rPr>
              <a:t>hai</a:t>
            </a:r>
            <a:r>
              <a:rPr lang="en-US" altLang="en-US" sz="2500" dirty="0">
                <a:latin typeface="+mj-lt"/>
              </a:rPr>
              <a:t> </a:t>
            </a:r>
            <a:r>
              <a:rPr lang="en-US" altLang="en-US" sz="2500" dirty="0" err="1">
                <a:latin typeface="+mj-lt"/>
              </a:rPr>
              <a:t>phía</a:t>
            </a:r>
            <a:r>
              <a:rPr lang="en-US" altLang="en-US" sz="2500" dirty="0">
                <a:latin typeface="+mj-lt"/>
              </a:rPr>
              <a:t> </a:t>
            </a:r>
            <a:r>
              <a:rPr lang="en-US" altLang="en-US" sz="2500" dirty="0" err="1">
                <a:latin typeface="+mj-lt"/>
              </a:rPr>
              <a:t>đúng</a:t>
            </a:r>
            <a:r>
              <a:rPr lang="en-US" altLang="en-US" sz="2500" dirty="0">
                <a:latin typeface="+mj-lt"/>
              </a:rPr>
              <a:t> (true) &amp; </a:t>
            </a:r>
            <a:r>
              <a:rPr lang="en-US" altLang="en-US" sz="2500" dirty="0" err="1">
                <a:latin typeface="+mj-lt"/>
              </a:rPr>
              <a:t>phía</a:t>
            </a:r>
            <a:r>
              <a:rPr lang="en-US" altLang="en-US" sz="2500" dirty="0">
                <a:latin typeface="+mj-lt"/>
              </a:rPr>
              <a:t> </a:t>
            </a:r>
            <a:r>
              <a:rPr lang="en-US" altLang="en-US" sz="2500" dirty="0" err="1">
                <a:latin typeface="+mj-lt"/>
              </a:rPr>
              <a:t>sai</a:t>
            </a:r>
            <a:r>
              <a:rPr lang="en-US" altLang="en-US" sz="2500" dirty="0">
                <a:latin typeface="+mj-lt"/>
              </a:rPr>
              <a:t> (false).</a:t>
            </a:r>
          </a:p>
          <a:p>
            <a:pPr lvl="1"/>
            <a:r>
              <a:rPr lang="en-US" altLang="en-US" sz="2500" dirty="0" err="1">
                <a:latin typeface="+mj-lt"/>
              </a:rPr>
              <a:t>Tất</a:t>
            </a:r>
            <a:r>
              <a:rPr lang="en-US" altLang="en-US" sz="2500" dirty="0">
                <a:latin typeface="+mj-lt"/>
              </a:rPr>
              <a:t> cả </a:t>
            </a:r>
            <a:r>
              <a:rPr lang="en-US" altLang="en-US" sz="2500" dirty="0" err="1">
                <a:latin typeface="+mj-lt"/>
              </a:rPr>
              <a:t>các</a:t>
            </a:r>
            <a:r>
              <a:rPr lang="en-US" altLang="en-US" sz="2500" dirty="0">
                <a:latin typeface="+mj-lt"/>
              </a:rPr>
              <a:t> </a:t>
            </a:r>
            <a:r>
              <a:rPr lang="en-US" altLang="en-US" sz="2500" dirty="0" err="1">
                <a:latin typeface="+mj-lt"/>
              </a:rPr>
              <a:t>vòng</a:t>
            </a:r>
            <a:r>
              <a:rPr lang="en-US" altLang="en-US" sz="2500" dirty="0">
                <a:latin typeface="+mj-lt"/>
              </a:rPr>
              <a:t> </a:t>
            </a:r>
            <a:r>
              <a:rPr lang="en-US" altLang="en-US" sz="2500" dirty="0" err="1">
                <a:latin typeface="+mj-lt"/>
              </a:rPr>
              <a:t>lặp</a:t>
            </a:r>
            <a:r>
              <a:rPr lang="en-US" altLang="en-US" sz="2500" dirty="0">
                <a:latin typeface="+mj-lt"/>
              </a:rPr>
              <a:t> ở </a:t>
            </a:r>
            <a:r>
              <a:rPr lang="en-US" altLang="en-US" sz="2500" dirty="0" err="1">
                <a:latin typeface="+mj-lt"/>
              </a:rPr>
              <a:t>biên</a:t>
            </a:r>
            <a:r>
              <a:rPr lang="en-US" altLang="en-US" sz="2500" dirty="0">
                <a:latin typeface="+mj-lt"/>
              </a:rPr>
              <a:t> </a:t>
            </a:r>
            <a:r>
              <a:rPr lang="en-US" altLang="en-US" sz="2500" dirty="0" err="1">
                <a:latin typeface="+mj-lt"/>
              </a:rPr>
              <a:t>của</a:t>
            </a:r>
            <a:r>
              <a:rPr lang="en-US" altLang="en-US" sz="2500" dirty="0">
                <a:latin typeface="+mj-lt"/>
              </a:rPr>
              <a:t> nó &amp; cả </a:t>
            </a:r>
            <a:r>
              <a:rPr lang="en-US" altLang="en-US" sz="2500" dirty="0" err="1">
                <a:latin typeface="+mj-lt"/>
              </a:rPr>
              <a:t>các</a:t>
            </a:r>
            <a:r>
              <a:rPr lang="en-US" altLang="en-US" sz="2500" dirty="0">
                <a:latin typeface="+mj-lt"/>
              </a:rPr>
              <a:t> </a:t>
            </a:r>
            <a:r>
              <a:rPr lang="en-US" altLang="en-US" sz="2500" dirty="0" err="1">
                <a:latin typeface="+mj-lt"/>
              </a:rPr>
              <a:t>biên</a:t>
            </a:r>
            <a:r>
              <a:rPr lang="en-US" altLang="en-US" sz="2500" dirty="0">
                <a:latin typeface="+mj-lt"/>
              </a:rPr>
              <a:t> </a:t>
            </a:r>
            <a:r>
              <a:rPr lang="en-US" altLang="en-US" sz="2500" dirty="0" err="1">
                <a:latin typeface="+mj-lt"/>
              </a:rPr>
              <a:t>vận</a:t>
            </a:r>
            <a:r>
              <a:rPr lang="en-US" altLang="en-US" sz="2500" dirty="0">
                <a:latin typeface="+mj-lt"/>
              </a:rPr>
              <a:t> </a:t>
            </a:r>
            <a:r>
              <a:rPr lang="en-US" altLang="en-US" sz="2500" dirty="0" err="1">
                <a:latin typeface="+mj-lt"/>
              </a:rPr>
              <a:t>hành</a:t>
            </a:r>
            <a:r>
              <a:rPr lang="en-US" altLang="en-US" sz="2500" dirty="0">
                <a:latin typeface="+mj-lt"/>
              </a:rPr>
              <a:t> </a:t>
            </a:r>
            <a:r>
              <a:rPr lang="en-US" altLang="en-US" sz="2500" dirty="0" err="1">
                <a:latin typeface="+mj-lt"/>
              </a:rPr>
              <a:t>phải</a:t>
            </a:r>
            <a:r>
              <a:rPr lang="en-US" altLang="en-US" sz="2500" dirty="0">
                <a:latin typeface="+mj-lt"/>
              </a:rPr>
              <a:t> </a:t>
            </a:r>
            <a:r>
              <a:rPr lang="en-US" altLang="en-US" sz="2500" dirty="0" err="1">
                <a:latin typeface="+mj-lt"/>
              </a:rPr>
              <a:t>được</a:t>
            </a:r>
            <a:r>
              <a:rPr lang="en-US" altLang="en-US" sz="2500" dirty="0">
                <a:latin typeface="+mj-lt"/>
              </a:rPr>
              <a:t> </a:t>
            </a:r>
            <a:r>
              <a:rPr lang="en-US" altLang="en-US" sz="2500" dirty="0" err="1">
                <a:latin typeface="+mj-lt"/>
              </a:rPr>
              <a:t>thực</a:t>
            </a:r>
            <a:r>
              <a:rPr lang="en-US" altLang="en-US" sz="2500" dirty="0">
                <a:latin typeface="+mj-lt"/>
              </a:rPr>
              <a:t> </a:t>
            </a:r>
            <a:r>
              <a:rPr lang="en-US" altLang="en-US" sz="2500" dirty="0" err="1">
                <a:latin typeface="+mj-lt"/>
              </a:rPr>
              <a:t>hiên</a:t>
            </a:r>
            <a:r>
              <a:rPr lang="en-US" altLang="en-US" sz="2500" dirty="0">
                <a:latin typeface="+mj-lt"/>
              </a:rPr>
              <a:t>.</a:t>
            </a:r>
          </a:p>
          <a:p>
            <a:pPr lvl="1"/>
            <a:r>
              <a:rPr lang="en-US" altLang="en-US" sz="2500" dirty="0" err="1">
                <a:latin typeface="+mj-lt"/>
              </a:rPr>
              <a:t>Mọi</a:t>
            </a:r>
            <a:r>
              <a:rPr lang="en-US" altLang="en-US" sz="2500" dirty="0">
                <a:latin typeface="+mj-lt"/>
              </a:rPr>
              <a:t> </a:t>
            </a:r>
            <a:r>
              <a:rPr lang="en-US" altLang="en-US" sz="2500" dirty="0" err="1">
                <a:latin typeface="+mj-lt"/>
              </a:rPr>
              <a:t>cấu</a:t>
            </a:r>
            <a:r>
              <a:rPr lang="en-US" altLang="en-US" sz="2500" dirty="0">
                <a:latin typeface="+mj-lt"/>
              </a:rPr>
              <a:t> </a:t>
            </a:r>
            <a:r>
              <a:rPr lang="en-US" altLang="en-US" sz="2500" dirty="0" err="1">
                <a:latin typeface="+mj-lt"/>
              </a:rPr>
              <a:t>trúc</a:t>
            </a:r>
            <a:r>
              <a:rPr lang="en-US" altLang="en-US" sz="2500" dirty="0">
                <a:latin typeface="+mj-lt"/>
              </a:rPr>
              <a:t> </a:t>
            </a:r>
            <a:r>
              <a:rPr lang="en-US" altLang="en-US" sz="2500" dirty="0" err="1">
                <a:latin typeface="+mj-lt"/>
              </a:rPr>
              <a:t>dữ</a:t>
            </a:r>
            <a:r>
              <a:rPr lang="en-US" altLang="en-US" sz="2500" dirty="0">
                <a:latin typeface="+mj-lt"/>
              </a:rPr>
              <a:t> </a:t>
            </a:r>
            <a:r>
              <a:rPr lang="en-US" altLang="en-US" sz="2500" dirty="0" err="1">
                <a:latin typeface="+mj-lt"/>
              </a:rPr>
              <a:t>liệu</a:t>
            </a:r>
            <a:r>
              <a:rPr lang="en-US" altLang="en-US" sz="2500" dirty="0">
                <a:latin typeface="+mj-lt"/>
              </a:rPr>
              <a:t> </a:t>
            </a:r>
            <a:r>
              <a:rPr lang="en-US" altLang="en-US" sz="2500" dirty="0" err="1">
                <a:latin typeface="+mj-lt"/>
              </a:rPr>
              <a:t>nội</a:t>
            </a:r>
            <a:r>
              <a:rPr lang="en-US" altLang="en-US" sz="2500" dirty="0">
                <a:latin typeface="+mj-lt"/>
              </a:rPr>
              <a:t> </a:t>
            </a:r>
            <a:r>
              <a:rPr lang="en-US" altLang="en-US" sz="2500" dirty="0" err="1">
                <a:latin typeface="+mj-lt"/>
              </a:rPr>
              <a:t>tại</a:t>
            </a:r>
            <a:r>
              <a:rPr lang="en-US" altLang="en-US" sz="2500" dirty="0">
                <a:latin typeface="+mj-lt"/>
              </a:rPr>
              <a:t> </a:t>
            </a:r>
            <a:r>
              <a:rPr lang="en-US" altLang="en-US" sz="2500" dirty="0" err="1">
                <a:latin typeface="+mj-lt"/>
              </a:rPr>
              <a:t>được</a:t>
            </a:r>
            <a:r>
              <a:rPr lang="en-US" altLang="en-US" sz="2500" dirty="0">
                <a:latin typeface="+mj-lt"/>
              </a:rPr>
              <a:t> </a:t>
            </a:r>
            <a:r>
              <a:rPr lang="en-US" altLang="en-US" sz="2500" dirty="0" err="1">
                <a:latin typeface="+mj-lt"/>
              </a:rPr>
              <a:t>dùng</a:t>
            </a:r>
            <a:r>
              <a:rPr lang="en-US" altLang="en-US" sz="2500" dirty="0">
                <a:latin typeface="+mj-lt"/>
              </a:rPr>
              <a:t> </a:t>
            </a:r>
            <a:r>
              <a:rPr lang="en-US" altLang="en-US" sz="2500" dirty="0" err="1">
                <a:latin typeface="+mj-lt"/>
              </a:rPr>
              <a:t>đê</a:t>
            </a:r>
            <a:r>
              <a:rPr lang="en-US" altLang="en-US" sz="2500" dirty="0">
                <a:latin typeface="+mj-lt"/>
              </a:rPr>
              <a:t>̉ </a:t>
            </a:r>
            <a:r>
              <a:rPr lang="en-US" altLang="en-US" sz="2500" dirty="0" err="1">
                <a:latin typeface="+mj-lt"/>
              </a:rPr>
              <a:t>bảo</a:t>
            </a:r>
            <a:r>
              <a:rPr lang="en-US" altLang="en-US" sz="2500" dirty="0">
                <a:latin typeface="+mj-lt"/>
              </a:rPr>
              <a:t> </a:t>
            </a:r>
            <a:r>
              <a:rPr lang="en-US" altLang="en-US" sz="2500" dirty="0" err="1">
                <a:latin typeface="+mj-lt"/>
              </a:rPr>
              <a:t>đảm</a:t>
            </a:r>
            <a:r>
              <a:rPr lang="en-US" altLang="en-US" sz="2500" dirty="0">
                <a:latin typeface="+mj-lt"/>
              </a:rPr>
              <a:t> </a:t>
            </a:r>
            <a:r>
              <a:rPr lang="en-US" altLang="en-US" sz="2500" dirty="0" err="1">
                <a:latin typeface="+mj-lt"/>
              </a:rPr>
              <a:t>hiệu</a:t>
            </a:r>
            <a:r>
              <a:rPr lang="en-US" altLang="en-US" sz="2500" dirty="0">
                <a:latin typeface="+mj-lt"/>
              </a:rPr>
              <a:t> </a:t>
            </a:r>
            <a:r>
              <a:rPr lang="en-US" altLang="en-US" sz="2500" dirty="0" err="1">
                <a:latin typeface="+mj-lt"/>
              </a:rPr>
              <a:t>lực</a:t>
            </a:r>
            <a:r>
              <a:rPr lang="en-US" altLang="en-US" sz="2500" dirty="0">
                <a:latin typeface="+mj-lt"/>
              </a:rPr>
              <a:t> </a:t>
            </a:r>
            <a:r>
              <a:rPr lang="en-US" altLang="en-US" sz="2500" dirty="0" err="1">
                <a:latin typeface="+mj-lt"/>
              </a:rPr>
              <a:t>thi</a:t>
            </a:r>
            <a:r>
              <a:rPr lang="en-US" altLang="en-US" sz="2500" dirty="0">
                <a:latin typeface="+mj-lt"/>
              </a:rPr>
              <a:t> </a:t>
            </a:r>
            <a:r>
              <a:rPr lang="en-US" altLang="en-US" sz="2500" dirty="0" err="1">
                <a:latin typeface="+mj-lt"/>
              </a:rPr>
              <a:t>hành</a:t>
            </a:r>
            <a:r>
              <a:rPr lang="en-US" altLang="en-US" sz="2500" dirty="0">
                <a:latin typeface="+mj-lt"/>
              </a:rPr>
              <a:t> </a:t>
            </a:r>
            <a:r>
              <a:rPr lang="en-US" altLang="en-US" sz="2500" dirty="0" err="1">
                <a:latin typeface="+mj-lt"/>
              </a:rPr>
              <a:t>của</a:t>
            </a:r>
            <a:r>
              <a:rPr lang="en-US" altLang="en-US" sz="2500" dirty="0">
                <a:latin typeface="+mj-lt"/>
              </a:rPr>
              <a:t> nó</a:t>
            </a:r>
          </a:p>
        </p:txBody>
      </p:sp>
      <p:sp>
        <p:nvSpPr>
          <p:cNvPr id="30724" name="Slide Number Placeholder 3">
            <a:extLst>
              <a:ext uri="{FF2B5EF4-FFF2-40B4-BE49-F238E27FC236}">
                <a16:creationId xmlns:a16="http://schemas.microsoft.com/office/drawing/2014/main" id="{8C623541-252F-431C-981A-8E96A24A7AD7}"/>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270</a:t>
            </a:fld>
            <a:endParaRPr lang="en-CA" altLang="en-US" sz="1000" b="0">
              <a:solidFill>
                <a:schemeClr val="bg1"/>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F0DFF-CBDC-428B-8134-21AF5C85A54E}"/>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Lý do kiểm thử hộp trắng</a:t>
            </a:r>
          </a:p>
        </p:txBody>
      </p:sp>
      <p:sp>
        <p:nvSpPr>
          <p:cNvPr id="31747" name="Content Placeholder 2">
            <a:extLst>
              <a:ext uri="{FF2B5EF4-FFF2-40B4-BE49-F238E27FC236}">
                <a16:creationId xmlns:a16="http://schemas.microsoft.com/office/drawing/2014/main" id="{0113EA08-B725-483C-B5D1-F882B468A05A}"/>
              </a:ext>
            </a:extLst>
          </p:cNvPr>
          <p:cNvSpPr>
            <a:spLocks noGrp="1" noChangeArrowheads="1"/>
          </p:cNvSpPr>
          <p:nvPr>
            <p:ph sz="quarter" idx="10"/>
          </p:nvPr>
        </p:nvSpPr>
        <p:spPr>
          <a:xfrm>
            <a:off x="2534478" y="1285875"/>
            <a:ext cx="8819322" cy="4692650"/>
          </a:xfrm>
        </p:spPr>
        <p:txBody>
          <a:bodyPr>
            <a:normAutofit/>
          </a:bodyPr>
          <a:lstStyle/>
          <a:p>
            <a:r>
              <a:rPr lang="en-US" altLang="en-US" sz="2500" dirty="0">
                <a:solidFill>
                  <a:schemeClr val="tx1"/>
                </a:solidFill>
              </a:rPr>
              <a:t>Vì </a:t>
            </a:r>
            <a:r>
              <a:rPr lang="en-US" altLang="en-US" sz="2500" dirty="0" err="1">
                <a:solidFill>
                  <a:schemeClr val="tx1"/>
                </a:solidFill>
              </a:rPr>
              <a:t>sao</a:t>
            </a:r>
            <a:r>
              <a:rPr lang="en-US" altLang="en-US" sz="2500" dirty="0">
                <a:solidFill>
                  <a:schemeClr val="tx1"/>
                </a:solidFill>
              </a:rPr>
              <a:t> </a:t>
            </a:r>
            <a:r>
              <a:rPr lang="en-US" altLang="en-US" sz="2500" dirty="0" err="1">
                <a:solidFill>
                  <a:schemeClr val="tx1"/>
                </a:solidFill>
              </a:rPr>
              <a:t>cần</a:t>
            </a:r>
            <a:r>
              <a:rPr lang="en-US" altLang="en-US" sz="2500" dirty="0">
                <a:solidFill>
                  <a:schemeClr val="tx1"/>
                </a:solidFill>
              </a:rPr>
              <a:t> </a:t>
            </a:r>
            <a:r>
              <a:rPr lang="en-US" altLang="en-US" sz="2500" dirty="0" err="1">
                <a:solidFill>
                  <a:schemeClr val="tx1"/>
                </a:solidFill>
              </a:rPr>
              <a:t>kiểm</a:t>
            </a:r>
            <a:r>
              <a:rPr lang="en-US" altLang="en-US" sz="2500" dirty="0">
                <a:solidFill>
                  <a:schemeClr val="tx1"/>
                </a:solidFill>
              </a:rPr>
              <a:t> </a:t>
            </a:r>
            <a:r>
              <a:rPr lang="en-US" altLang="en-US" sz="2500" dirty="0" err="1">
                <a:solidFill>
                  <a:schemeClr val="tx1"/>
                </a:solidFill>
              </a:rPr>
              <a:t>thử</a:t>
            </a:r>
            <a:r>
              <a:rPr lang="en-US" altLang="en-US" sz="2500" dirty="0">
                <a:solidFill>
                  <a:schemeClr val="tx1"/>
                </a:solidFill>
              </a:rPr>
              <a:t> </a:t>
            </a:r>
            <a:r>
              <a:rPr lang="en-US" altLang="en-US" sz="2500" dirty="0" err="1">
                <a:solidFill>
                  <a:schemeClr val="tx1"/>
                </a:solidFill>
              </a:rPr>
              <a:t>hộp</a:t>
            </a:r>
            <a:r>
              <a:rPr lang="en-US" altLang="en-US" sz="2500" dirty="0">
                <a:solidFill>
                  <a:schemeClr val="tx1"/>
                </a:solidFill>
              </a:rPr>
              <a:t> </a:t>
            </a:r>
            <a:r>
              <a:rPr lang="en-US" altLang="en-US" sz="2500" dirty="0" err="1">
                <a:solidFill>
                  <a:schemeClr val="tx1"/>
                </a:solidFill>
              </a:rPr>
              <a:t>trắng</a:t>
            </a:r>
            <a:r>
              <a:rPr lang="en-US" altLang="en-US" sz="2500" dirty="0">
                <a:solidFill>
                  <a:schemeClr val="tx1"/>
                </a:solidFill>
              </a:rPr>
              <a:t>?</a:t>
            </a:r>
          </a:p>
          <a:p>
            <a:pPr lvl="1"/>
            <a:r>
              <a:rPr lang="en-US" altLang="en-US" sz="2500" dirty="0" err="1">
                <a:latin typeface="Arial" panose="020B0604020202020204" pitchFamily="34" charset="0"/>
              </a:rPr>
              <a:t>Các</a:t>
            </a:r>
            <a:r>
              <a:rPr lang="en-US" altLang="en-US" sz="2500" dirty="0">
                <a:latin typeface="Arial" panose="020B0604020202020204" pitchFamily="34" charset="0"/>
              </a:rPr>
              <a:t> </a:t>
            </a:r>
            <a:r>
              <a:rPr lang="en-US" altLang="en-US" sz="2500" dirty="0" err="1">
                <a:latin typeface="Arial" panose="020B0604020202020204" pitchFamily="34" charset="0"/>
              </a:rPr>
              <a:t>sai</a:t>
            </a:r>
            <a:r>
              <a:rPr lang="en-US" altLang="en-US" sz="2500" dirty="0">
                <a:latin typeface="Arial" panose="020B0604020202020204" pitchFamily="34" charset="0"/>
              </a:rPr>
              <a:t> logic &amp; </a:t>
            </a:r>
            <a:r>
              <a:rPr lang="en-US" altLang="en-US" sz="2500" dirty="0" err="1">
                <a:latin typeface="Arial" panose="020B0604020202020204" pitchFamily="34" charset="0"/>
              </a:rPr>
              <a:t>gia</a:t>
            </a:r>
            <a:r>
              <a:rPr lang="en-US" altLang="en-US" sz="2500" dirty="0">
                <a:latin typeface="Arial" panose="020B0604020202020204" pitchFamily="34" charset="0"/>
              </a:rPr>
              <a:t>̉ </a:t>
            </a:r>
            <a:r>
              <a:rPr lang="en-US" altLang="en-US" sz="2500" dirty="0" err="1">
                <a:latin typeface="Arial" panose="020B0604020202020204" pitchFamily="34" charset="0"/>
              </a:rPr>
              <a:t>thiết</a:t>
            </a:r>
            <a:r>
              <a:rPr lang="en-US" altLang="en-US" sz="2500" dirty="0">
                <a:latin typeface="Arial" panose="020B0604020202020204" pitchFamily="34" charset="0"/>
              </a:rPr>
              <a:t> </a:t>
            </a:r>
            <a:r>
              <a:rPr lang="en-US" altLang="en-US" sz="2500" dirty="0" err="1">
                <a:latin typeface="Arial" panose="020B0604020202020204" pitchFamily="34" charset="0"/>
              </a:rPr>
              <a:t>không</a:t>
            </a:r>
            <a:r>
              <a:rPr lang="en-US" altLang="en-US" sz="2500" dirty="0">
                <a:latin typeface="Arial" panose="020B0604020202020204" pitchFamily="34" charset="0"/>
              </a:rPr>
              <a:t> </a:t>
            </a:r>
            <a:r>
              <a:rPr lang="en-US" altLang="en-US" sz="2500" dirty="0" err="1">
                <a:latin typeface="Arial" panose="020B0604020202020204" pitchFamily="34" charset="0"/>
              </a:rPr>
              <a:t>đúng</a:t>
            </a:r>
            <a:r>
              <a:rPr lang="en-US" altLang="en-US" sz="2500" dirty="0">
                <a:latin typeface="Arial" panose="020B0604020202020204" pitchFamily="34" charset="0"/>
              </a:rPr>
              <a:t> tỷ </a:t>
            </a:r>
            <a:r>
              <a:rPr lang="en-US" altLang="en-US" sz="2500" dirty="0" err="1">
                <a:latin typeface="Arial" panose="020B0604020202020204" pitchFamily="34" charset="0"/>
              </a:rPr>
              <a:t>lệ</a:t>
            </a:r>
            <a:r>
              <a:rPr lang="en-US" altLang="en-US" sz="2500" dirty="0">
                <a:latin typeface="Arial" panose="020B0604020202020204" pitchFamily="34" charset="0"/>
              </a:rPr>
              <a:t> </a:t>
            </a:r>
            <a:r>
              <a:rPr lang="en-US" altLang="en-US" sz="2500" dirty="0" err="1">
                <a:latin typeface="Arial" panose="020B0604020202020204" pitchFamily="34" charset="0"/>
              </a:rPr>
              <a:t>nghịch</a:t>
            </a:r>
            <a:r>
              <a:rPr lang="en-US" altLang="en-US" sz="2500" dirty="0">
                <a:latin typeface="Arial" panose="020B0604020202020204" pitchFamily="34" charset="0"/>
              </a:rPr>
              <a:t> </a:t>
            </a:r>
            <a:r>
              <a:rPr lang="en-US" altLang="en-US" sz="2500" dirty="0" err="1">
                <a:latin typeface="Arial" panose="020B0604020202020204" pitchFamily="34" charset="0"/>
              </a:rPr>
              <a:t>với</a:t>
            </a:r>
            <a:r>
              <a:rPr lang="en-US" altLang="en-US" sz="2500" dirty="0">
                <a:latin typeface="Arial" panose="020B0604020202020204" pitchFamily="34" charset="0"/>
              </a:rPr>
              <a:t> </a:t>
            </a:r>
            <a:r>
              <a:rPr lang="en-US" altLang="en-US" sz="2500" dirty="0" err="1">
                <a:latin typeface="Arial" panose="020B0604020202020204" pitchFamily="34" charset="0"/>
              </a:rPr>
              <a:t>xác</a:t>
            </a:r>
            <a:r>
              <a:rPr lang="en-US" altLang="en-US" sz="2500" dirty="0">
                <a:latin typeface="Arial" panose="020B0604020202020204" pitchFamily="34" charset="0"/>
              </a:rPr>
              <a:t> </a:t>
            </a:r>
            <a:r>
              <a:rPr lang="en-US" altLang="en-US" sz="2500" dirty="0" err="1">
                <a:latin typeface="Arial" panose="020B0604020202020204" pitchFamily="34" charset="0"/>
              </a:rPr>
              <a:t>suất</a:t>
            </a:r>
            <a:r>
              <a:rPr lang="en-US" altLang="en-US" sz="2500" dirty="0">
                <a:latin typeface="Arial" panose="020B0604020202020204" pitchFamily="34" charset="0"/>
              </a:rPr>
              <a:t> </a:t>
            </a:r>
            <a:r>
              <a:rPr lang="en-US" altLang="en-US" sz="2500" dirty="0" err="1">
                <a:latin typeface="Arial" panose="020B0604020202020204" pitchFamily="34" charset="0"/>
              </a:rPr>
              <a:t>đê</a:t>
            </a:r>
            <a:r>
              <a:rPr lang="en-US" altLang="en-US" sz="2500" dirty="0">
                <a:latin typeface="Arial" panose="020B0604020202020204" pitchFamily="34" charset="0"/>
              </a:rPr>
              <a:t>̉ </a:t>
            </a:r>
            <a:r>
              <a:rPr lang="en-US" altLang="en-US" sz="2500" dirty="0" err="1">
                <a:latin typeface="Arial" panose="020B0604020202020204" pitchFamily="34" charset="0"/>
              </a:rPr>
              <a:t>một</a:t>
            </a:r>
            <a:r>
              <a:rPr lang="en-US" altLang="en-US" sz="2500" dirty="0">
                <a:latin typeface="Arial" panose="020B0604020202020204" pitchFamily="34" charset="0"/>
              </a:rPr>
              <a:t> con </a:t>
            </a:r>
            <a:r>
              <a:rPr lang="en-US" altLang="en-US" sz="2500" dirty="0" err="1">
                <a:latin typeface="Arial" panose="020B0604020202020204" pitchFamily="34" charset="0"/>
              </a:rPr>
              <a:t>đường</a:t>
            </a:r>
            <a:r>
              <a:rPr lang="en-US" altLang="en-US" sz="2500" dirty="0">
                <a:latin typeface="Arial" panose="020B0604020202020204" pitchFamily="34" charset="0"/>
              </a:rPr>
              <a:t> logic </a:t>
            </a:r>
            <a:r>
              <a:rPr lang="en-US" altLang="en-US" sz="2500" dirty="0" err="1">
                <a:latin typeface="Arial" panose="020B0604020202020204" pitchFamily="34" charset="0"/>
              </a:rPr>
              <a:t>được</a:t>
            </a:r>
            <a:r>
              <a:rPr lang="en-US" altLang="en-US" sz="2500" dirty="0">
                <a:latin typeface="Arial" panose="020B0604020202020204" pitchFamily="34" charset="0"/>
              </a:rPr>
              <a:t> </a:t>
            </a:r>
            <a:r>
              <a:rPr lang="en-US" altLang="en-US" sz="2500" dirty="0" err="1">
                <a:latin typeface="Arial" panose="020B0604020202020204" pitchFamily="34" charset="0"/>
              </a:rPr>
              <a:t>thi</a:t>
            </a:r>
            <a:r>
              <a:rPr lang="en-US" altLang="en-US" sz="2500" dirty="0">
                <a:latin typeface="Arial" panose="020B0604020202020204" pitchFamily="34" charset="0"/>
              </a:rPr>
              <a:t> </a:t>
            </a:r>
            <a:r>
              <a:rPr lang="en-US" altLang="en-US" sz="2500" dirty="0" err="1">
                <a:latin typeface="Arial" panose="020B0604020202020204" pitchFamily="34" charset="0"/>
              </a:rPr>
              <a:t>hành</a:t>
            </a:r>
            <a:r>
              <a:rPr lang="en-US" altLang="en-US" sz="2500" dirty="0">
                <a:latin typeface="Arial" panose="020B0604020202020204" pitchFamily="34" charset="0"/>
              </a:rPr>
              <a:t>.</a:t>
            </a:r>
          </a:p>
          <a:p>
            <a:pPr lvl="1"/>
            <a:r>
              <a:rPr lang="en-US" altLang="en-US" sz="2500" dirty="0" err="1">
                <a:latin typeface="Arial" panose="020B0604020202020204" pitchFamily="34" charset="0"/>
              </a:rPr>
              <a:t>Thực</a:t>
            </a:r>
            <a:r>
              <a:rPr lang="en-US" altLang="en-US" sz="2500" dirty="0">
                <a:latin typeface="Arial" panose="020B0604020202020204" pitchFamily="34" charset="0"/>
              </a:rPr>
              <a:t> </a:t>
            </a:r>
            <a:r>
              <a:rPr lang="en-US" altLang="en-US" sz="2500" dirty="0" err="1">
                <a:latin typeface="Arial" panose="020B0604020202020204" pitchFamily="34" charset="0"/>
              </a:rPr>
              <a:t>tê</a:t>
            </a:r>
            <a:r>
              <a:rPr lang="en-US" altLang="en-US" sz="2500" dirty="0">
                <a:latin typeface="Arial" panose="020B0604020202020204" pitchFamily="34" charset="0"/>
              </a:rPr>
              <a:t>́: </a:t>
            </a:r>
            <a:r>
              <a:rPr lang="en-US" altLang="en-US" sz="2500" dirty="0" err="1">
                <a:latin typeface="Arial" panose="020B0604020202020204" pitchFamily="34" charset="0"/>
              </a:rPr>
              <a:t>mọi</a:t>
            </a:r>
            <a:r>
              <a:rPr lang="en-US" altLang="en-US" sz="2500" dirty="0">
                <a:latin typeface="Arial" panose="020B0604020202020204" pitchFamily="34" charset="0"/>
              </a:rPr>
              <a:t> con </a:t>
            </a:r>
            <a:r>
              <a:rPr lang="en-US" altLang="en-US" sz="2500" dirty="0" err="1">
                <a:latin typeface="Arial" panose="020B0604020202020204" pitchFamily="34" charset="0"/>
              </a:rPr>
              <a:t>đường</a:t>
            </a:r>
            <a:r>
              <a:rPr lang="en-US" altLang="en-US" sz="2500" dirty="0">
                <a:latin typeface="Arial" panose="020B0604020202020204" pitchFamily="34" charset="0"/>
              </a:rPr>
              <a:t> </a:t>
            </a:r>
            <a:r>
              <a:rPr lang="en-US" altLang="en-US" sz="2500" dirty="0" err="1">
                <a:latin typeface="Arial" panose="020B0604020202020204" pitchFamily="34" charset="0"/>
              </a:rPr>
              <a:t>lôgic</a:t>
            </a:r>
            <a:r>
              <a:rPr lang="en-US" altLang="en-US" sz="2500" dirty="0">
                <a:latin typeface="Arial" panose="020B0604020202020204" pitchFamily="34" charset="0"/>
              </a:rPr>
              <a:t> </a:t>
            </a:r>
            <a:r>
              <a:rPr lang="en-US" altLang="en-US" sz="2500" dirty="0" err="1">
                <a:latin typeface="Arial" panose="020B0604020202020204" pitchFamily="34" charset="0"/>
              </a:rPr>
              <a:t>đều</a:t>
            </a:r>
            <a:r>
              <a:rPr lang="en-US" altLang="en-US" sz="2500" dirty="0">
                <a:latin typeface="Arial" panose="020B0604020202020204" pitchFamily="34" charset="0"/>
              </a:rPr>
              <a:t> có </a:t>
            </a:r>
            <a:r>
              <a:rPr lang="en-US" altLang="en-US" sz="2500" dirty="0" err="1">
                <a:latin typeface="Arial" panose="020B0604020202020204" pitchFamily="34" charset="0"/>
              </a:rPr>
              <a:t>thê</a:t>
            </a:r>
            <a:r>
              <a:rPr lang="en-US" altLang="en-US" sz="2500" dirty="0">
                <a:latin typeface="Arial" panose="020B0604020202020204" pitchFamily="34" charset="0"/>
              </a:rPr>
              <a:t>̉ </a:t>
            </a:r>
            <a:r>
              <a:rPr lang="en-US" altLang="en-US" sz="2500" dirty="0" err="1">
                <a:latin typeface="Arial" panose="020B0604020202020204" pitchFamily="34" charset="0"/>
              </a:rPr>
              <a:t>được</a:t>
            </a:r>
            <a:r>
              <a:rPr lang="en-US" altLang="en-US" sz="2500" dirty="0">
                <a:latin typeface="Arial" panose="020B0604020202020204" pitchFamily="34" charset="0"/>
              </a:rPr>
              <a:t> </a:t>
            </a:r>
            <a:r>
              <a:rPr lang="en-US" altLang="en-US" sz="2500" dirty="0" err="1">
                <a:latin typeface="Arial" panose="020B0604020202020204" pitchFamily="34" charset="0"/>
              </a:rPr>
              <a:t>thi</a:t>
            </a:r>
            <a:r>
              <a:rPr lang="en-US" altLang="en-US" sz="2500" dirty="0">
                <a:latin typeface="Arial" panose="020B0604020202020204" pitchFamily="34" charset="0"/>
              </a:rPr>
              <a:t> </a:t>
            </a:r>
            <a:r>
              <a:rPr lang="en-US" altLang="en-US" sz="2500" dirty="0" err="1">
                <a:latin typeface="Arial" panose="020B0604020202020204" pitchFamily="34" charset="0"/>
              </a:rPr>
              <a:t>hành</a:t>
            </a:r>
            <a:r>
              <a:rPr lang="en-US" altLang="en-US" sz="2500" dirty="0">
                <a:latin typeface="Arial" panose="020B0604020202020204" pitchFamily="34" charset="0"/>
              </a:rPr>
              <a:t> </a:t>
            </a:r>
            <a:r>
              <a:rPr lang="en-US" altLang="en-US" sz="2500" dirty="0" err="1">
                <a:latin typeface="Arial" panose="020B0604020202020204" pitchFamily="34" charset="0"/>
              </a:rPr>
              <a:t>trên</a:t>
            </a:r>
            <a:r>
              <a:rPr lang="en-US" altLang="en-US" sz="2500" dirty="0">
                <a:latin typeface="Arial" panose="020B0604020202020204" pitchFamily="34" charset="0"/>
              </a:rPr>
              <a:t> 1 cơ </a:t>
            </a:r>
            <a:r>
              <a:rPr lang="en-US" altLang="en-US" sz="2500" dirty="0" err="1">
                <a:latin typeface="Arial" panose="020B0604020202020204" pitchFamily="34" charset="0"/>
              </a:rPr>
              <a:t>sở</a:t>
            </a:r>
            <a:r>
              <a:rPr lang="en-US" altLang="en-US" sz="2500" dirty="0">
                <a:latin typeface="Arial" panose="020B0604020202020204" pitchFamily="34" charset="0"/>
              </a:rPr>
              <a:t>/</a:t>
            </a:r>
            <a:r>
              <a:rPr lang="en-US" altLang="en-US" sz="2500" dirty="0" err="1">
                <a:latin typeface="Arial" panose="020B0604020202020204" pitchFamily="34" charset="0"/>
              </a:rPr>
              <a:t>điều</a:t>
            </a:r>
            <a:r>
              <a:rPr lang="en-US" altLang="en-US" sz="2500" dirty="0">
                <a:latin typeface="Arial" panose="020B0604020202020204" pitchFamily="34" charset="0"/>
              </a:rPr>
              <a:t> </a:t>
            </a:r>
            <a:r>
              <a:rPr lang="en-US" altLang="en-US" sz="2500" dirty="0" err="1">
                <a:latin typeface="Arial" panose="020B0604020202020204" pitchFamily="34" charset="0"/>
              </a:rPr>
              <a:t>kiện</a:t>
            </a:r>
            <a:r>
              <a:rPr lang="en-US" altLang="en-US" sz="2500" dirty="0">
                <a:latin typeface="Arial" panose="020B0604020202020204" pitchFamily="34" charset="0"/>
              </a:rPr>
              <a:t> </a:t>
            </a:r>
            <a:r>
              <a:rPr lang="en-US" altLang="en-US" sz="2500" dirty="0" err="1">
                <a:latin typeface="Arial" panose="020B0604020202020204" pitchFamily="34" charset="0"/>
              </a:rPr>
              <a:t>nhất</a:t>
            </a:r>
            <a:r>
              <a:rPr lang="en-US" altLang="en-US" sz="2500" dirty="0">
                <a:latin typeface="Arial" panose="020B0604020202020204" pitchFamily="34" charset="0"/>
              </a:rPr>
              <a:t> </a:t>
            </a:r>
            <a:r>
              <a:rPr lang="en-US" altLang="en-US" sz="2500" dirty="0" err="1">
                <a:latin typeface="Arial" panose="020B0604020202020204" pitchFamily="34" charset="0"/>
              </a:rPr>
              <a:t>định</a:t>
            </a:r>
            <a:endParaRPr lang="en-US" altLang="en-US" sz="2500" dirty="0">
              <a:latin typeface="Arial" panose="020B0604020202020204" pitchFamily="34" charset="0"/>
            </a:endParaRPr>
          </a:p>
          <a:p>
            <a:pPr lvl="1"/>
            <a:r>
              <a:rPr lang="en-US" altLang="en-US" sz="2500" dirty="0">
                <a:latin typeface="Arial" panose="020B0604020202020204" pitchFamily="34" charset="0"/>
              </a:rPr>
              <a:t>Có </a:t>
            </a:r>
            <a:r>
              <a:rPr lang="en-US" altLang="en-US" sz="2500" dirty="0" err="1">
                <a:latin typeface="Arial" panose="020B0604020202020204" pitchFamily="34" charset="0"/>
              </a:rPr>
              <a:t>những</a:t>
            </a:r>
            <a:r>
              <a:rPr lang="en-US" altLang="en-US" sz="2500" dirty="0">
                <a:latin typeface="Arial" panose="020B0604020202020204" pitchFamily="34" charset="0"/>
              </a:rPr>
              <a:t> </a:t>
            </a:r>
            <a:r>
              <a:rPr lang="en-US" altLang="en-US" sz="2500" dirty="0" err="1">
                <a:latin typeface="Arial" panose="020B0604020202020204" pitchFamily="34" charset="0"/>
              </a:rPr>
              <a:t>lỗi</a:t>
            </a:r>
            <a:r>
              <a:rPr lang="en-US" altLang="en-US" sz="2500" dirty="0">
                <a:latin typeface="Arial" panose="020B0604020202020204" pitchFamily="34" charset="0"/>
              </a:rPr>
              <a:t> </a:t>
            </a:r>
            <a:r>
              <a:rPr lang="en-US" altLang="en-US" sz="2500" dirty="0" err="1">
                <a:latin typeface="Arial" panose="020B0604020202020204" pitchFamily="34" charset="0"/>
              </a:rPr>
              <a:t>ngẫu</a:t>
            </a:r>
            <a:r>
              <a:rPr lang="en-US" altLang="en-US" sz="2500" dirty="0">
                <a:latin typeface="Arial" panose="020B0604020202020204" pitchFamily="34" charset="0"/>
              </a:rPr>
              <a:t> </a:t>
            </a:r>
            <a:r>
              <a:rPr lang="en-US" altLang="en-US" sz="2500" dirty="0" err="1">
                <a:latin typeface="Arial" panose="020B0604020202020204" pitchFamily="34" charset="0"/>
              </a:rPr>
              <a:t>nhiên</a:t>
            </a:r>
            <a:r>
              <a:rPr lang="en-US" altLang="en-US" sz="2500" dirty="0">
                <a:latin typeface="Arial" panose="020B0604020202020204" pitchFamily="34" charset="0"/>
              </a:rPr>
              <a:t> </a:t>
            </a:r>
            <a:r>
              <a:rPr lang="en-US" altLang="en-US" sz="2500" dirty="0" err="1">
                <a:latin typeface="Arial" panose="020B0604020202020204" pitchFamily="34" charset="0"/>
              </a:rPr>
              <a:t>trên</a:t>
            </a:r>
            <a:r>
              <a:rPr lang="en-US" altLang="en-US" sz="2500" dirty="0">
                <a:latin typeface="Arial" panose="020B0604020202020204" pitchFamily="34" charset="0"/>
              </a:rPr>
              <a:t> </a:t>
            </a:r>
            <a:r>
              <a:rPr lang="en-US" altLang="en-US" sz="2500" dirty="0" err="1">
                <a:latin typeface="Arial" panose="020B0604020202020204" pitchFamily="34" charset="0"/>
              </a:rPr>
              <a:t>đường</a:t>
            </a:r>
            <a:r>
              <a:rPr lang="en-US" altLang="en-US" sz="2500" dirty="0">
                <a:latin typeface="Arial" panose="020B0604020202020204" pitchFamily="34" charset="0"/>
              </a:rPr>
              <a:t> ta </a:t>
            </a:r>
            <a:r>
              <a:rPr lang="en-US" altLang="en-US" sz="2500" dirty="0" err="1">
                <a:latin typeface="Arial" panose="020B0604020202020204" pitchFamily="34" charset="0"/>
              </a:rPr>
              <a:t>không</a:t>
            </a:r>
            <a:r>
              <a:rPr lang="en-US" altLang="en-US" sz="2500" dirty="0">
                <a:latin typeface="Arial" panose="020B0604020202020204" pitchFamily="34" charset="0"/>
              </a:rPr>
              <a:t> </a:t>
            </a:r>
            <a:r>
              <a:rPr lang="en-US" altLang="en-US" sz="2500" dirty="0" err="1">
                <a:latin typeface="Arial" panose="020B0604020202020204" pitchFamily="34" charset="0"/>
              </a:rPr>
              <a:t>kiểm</a:t>
            </a:r>
            <a:r>
              <a:rPr lang="en-US" altLang="en-US" sz="2500" dirty="0">
                <a:latin typeface="Arial" panose="020B0604020202020204" pitchFamily="34" charset="0"/>
              </a:rPr>
              <a:t> </a:t>
            </a:r>
            <a:r>
              <a:rPr lang="en-US" altLang="en-US" sz="2500" dirty="0" err="1">
                <a:latin typeface="Arial" panose="020B0604020202020204" pitchFamily="34" charset="0"/>
              </a:rPr>
              <a:t>tra</a:t>
            </a:r>
            <a:r>
              <a:rPr lang="en-US" altLang="en-US" sz="2500" dirty="0">
                <a:latin typeface="Arial" panose="020B0604020202020204" pitchFamily="34" charset="0"/>
              </a:rPr>
              <a:t>.</a:t>
            </a:r>
          </a:p>
        </p:txBody>
      </p:sp>
      <p:sp>
        <p:nvSpPr>
          <p:cNvPr id="31748" name="Slide Number Placeholder 3">
            <a:extLst>
              <a:ext uri="{FF2B5EF4-FFF2-40B4-BE49-F238E27FC236}">
                <a16:creationId xmlns:a16="http://schemas.microsoft.com/office/drawing/2014/main" id="{1CD9D127-1AA8-4ECC-8FD0-867A95BA05A9}"/>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271</a:t>
            </a:fld>
            <a:endParaRPr lang="en-CA" altLang="en-US" sz="1000" b="0">
              <a:solidFill>
                <a:schemeClr val="bg1"/>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BE8E4-D535-4BF2-8F6E-130C07C5DAE5}"/>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Kiểm thử hộp trắng</a:t>
            </a:r>
          </a:p>
        </p:txBody>
      </p:sp>
      <p:sp>
        <p:nvSpPr>
          <p:cNvPr id="32771" name="Content Placeholder 2">
            <a:extLst>
              <a:ext uri="{FF2B5EF4-FFF2-40B4-BE49-F238E27FC236}">
                <a16:creationId xmlns:a16="http://schemas.microsoft.com/office/drawing/2014/main" id="{C24DBC22-6C31-44BF-997D-E60AE87969D3}"/>
              </a:ext>
            </a:extLst>
          </p:cNvPr>
          <p:cNvSpPr>
            <a:spLocks noGrp="1" noChangeArrowheads="1"/>
          </p:cNvSpPr>
          <p:nvPr>
            <p:ph sz="quarter" idx="10"/>
          </p:nvPr>
        </p:nvSpPr>
        <p:spPr>
          <a:xfrm>
            <a:off x="3324638" y="1285875"/>
            <a:ext cx="8029161" cy="4692650"/>
          </a:xfrm>
        </p:spPr>
        <p:txBody>
          <a:bodyPr>
            <a:normAutofit/>
          </a:bodyPr>
          <a:lstStyle/>
          <a:p>
            <a:pPr algn="just"/>
            <a:r>
              <a:rPr lang="en-US" altLang="en-US" sz="2500" dirty="0" err="1">
                <a:solidFill>
                  <a:schemeClr val="tx1"/>
                </a:solidFill>
                <a:latin typeface="Arial" panose="020B0604020202020204" pitchFamily="34" charset="0"/>
                <a:cs typeface="Arial" panose="020B0604020202020204" pitchFamily="34" charset="0"/>
              </a:rPr>
              <a:t>Là</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kỹ</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thuật</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kiểm</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thử</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xâm</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nhập</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vào</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nội</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bộ</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cấu</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trúc</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bên</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trong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của</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chương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trình</a:t>
            </a:r>
            <a:endParaRPr lang="en-US" altLang="en-US" sz="2500" dirty="0">
              <a:solidFill>
                <a:schemeClr val="tx1"/>
              </a:solidFill>
              <a:latin typeface="Arial" panose="020B0604020202020204" pitchFamily="34" charset="0"/>
              <a:cs typeface="Arial" panose="020B0604020202020204" pitchFamily="34" charset="0"/>
            </a:endParaRPr>
          </a:p>
          <a:p>
            <a:pPr algn="just"/>
            <a:r>
              <a:rPr lang="en-US" altLang="en-US" sz="2500" dirty="0" err="1">
                <a:solidFill>
                  <a:schemeClr val="tx1"/>
                </a:solidFill>
                <a:latin typeface="Arial" panose="020B0604020202020204" pitchFamily="34" charset="0"/>
                <a:cs typeface="Arial" panose="020B0604020202020204" pitchFamily="34" charset="0"/>
              </a:rPr>
              <a:t>Các</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kỹ</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thuật</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kiểm</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thử</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hộp</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trắng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phổ</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biến</a:t>
            </a:r>
            <a:r>
              <a:rPr lang="en-US" altLang="en-US" sz="2500" dirty="0">
                <a:solidFill>
                  <a:schemeClr val="tx1"/>
                </a:solidFill>
                <a:latin typeface="Arial" panose="020B0604020202020204" pitchFamily="34" charset="0"/>
                <a:cs typeface="Arial" panose="020B0604020202020204" pitchFamily="34" charset="0"/>
              </a:rPr>
              <a:t>: </a:t>
            </a:r>
          </a:p>
          <a:p>
            <a:pPr lvl="1" algn="just"/>
            <a:r>
              <a:rPr lang="en-US" altLang="en-US" sz="2500" dirty="0" err="1">
                <a:latin typeface="Arial" panose="020B0604020202020204" pitchFamily="34" charset="0"/>
                <a:cs typeface="Arial" panose="020B0604020202020204" pitchFamily="34" charset="0"/>
              </a:rPr>
              <a:t>Kiểm</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thử</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đường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dẫn</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cơ</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sở</a:t>
            </a:r>
            <a:endParaRPr lang="en-US" altLang="en-US" sz="2500" dirty="0">
              <a:latin typeface="Arial" panose="020B0604020202020204" pitchFamily="34" charset="0"/>
              <a:cs typeface="Arial" panose="020B0604020202020204" pitchFamily="34" charset="0"/>
            </a:endParaRPr>
          </a:p>
          <a:p>
            <a:pPr lvl="1" algn="just"/>
            <a:r>
              <a:rPr lang="en-US" altLang="en-US" sz="2500" dirty="0" err="1">
                <a:latin typeface="Arial" panose="020B0604020202020204" pitchFamily="34" charset="0"/>
                <a:cs typeface="Arial" panose="020B0604020202020204" pitchFamily="34" charset="0"/>
              </a:rPr>
              <a:t>Kiểm</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thử</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rẽ</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nhánh</a:t>
            </a:r>
            <a:endParaRPr lang="en-US" altLang="en-US" sz="2500" dirty="0">
              <a:latin typeface="Arial" panose="020B0604020202020204" pitchFamily="34" charset="0"/>
              <a:cs typeface="Arial" panose="020B0604020202020204" pitchFamily="34" charset="0"/>
            </a:endParaRPr>
          </a:p>
          <a:p>
            <a:pPr lvl="1" algn="just"/>
            <a:r>
              <a:rPr lang="en-US" altLang="en-US" sz="2500" dirty="0" err="1">
                <a:latin typeface="Arial" panose="020B0604020202020204" pitchFamily="34" charset="0"/>
                <a:cs typeface="Arial" panose="020B0604020202020204" pitchFamily="34" charset="0"/>
              </a:rPr>
              <a:t>Kiểm</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thử</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vòng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lặp</a:t>
            </a:r>
            <a:endParaRPr lang="en-US" altLang="en-US" sz="2500" dirty="0">
              <a:latin typeface="Arial" panose="020B0604020202020204" pitchFamily="34" charset="0"/>
              <a:cs typeface="Arial" panose="020B0604020202020204" pitchFamily="34" charset="0"/>
            </a:endParaRPr>
          </a:p>
          <a:p>
            <a:pPr lvl="1" algn="just"/>
            <a:r>
              <a:rPr lang="en-US" altLang="en-US" sz="2500" dirty="0" err="1">
                <a:latin typeface="Arial" panose="020B0604020202020204" pitchFamily="34" charset="0"/>
                <a:cs typeface="Arial" panose="020B0604020202020204" pitchFamily="34" charset="0"/>
              </a:rPr>
              <a:t>Kiểm</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tra</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luồng</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điều</a:t>
            </a:r>
            <a:r>
              <a:rPr lang="en-US" altLang="en-US" sz="2500" dirty="0">
                <a:latin typeface="Arial" panose="020B0604020202020204" pitchFamily="34" charset="0"/>
                <a:cs typeface="Arial" panose="020B0604020202020204" pitchFamily="34" charset="0"/>
              </a:rPr>
              <a:t> </a:t>
            </a:r>
            <a:r>
              <a:rPr lang="en-US" altLang="en-US" sz="2500" dirty="0" err="1">
                <a:latin typeface="Arial" panose="020B0604020202020204" pitchFamily="34" charset="0"/>
                <a:cs typeface="Arial" panose="020B0604020202020204" pitchFamily="34" charset="0"/>
              </a:rPr>
              <a:t>khiển</a:t>
            </a:r>
            <a:endParaRPr lang="en-US" altLang="en-US" sz="2500" dirty="0">
              <a:latin typeface="Arial" panose="020B0604020202020204" pitchFamily="34" charset="0"/>
              <a:cs typeface="Arial" panose="020B0604020202020204" pitchFamily="34" charset="0"/>
            </a:endParaRPr>
          </a:p>
          <a:p>
            <a:pPr lvl="1"/>
            <a:endParaRPr lang="en-US" altLang="en-US" sz="2500" dirty="0">
              <a:latin typeface="Arial" panose="020B0604020202020204" pitchFamily="34" charset="0"/>
            </a:endParaRPr>
          </a:p>
        </p:txBody>
      </p:sp>
      <p:pic>
        <p:nvPicPr>
          <p:cNvPr id="32772" name="Picture 4">
            <a:extLst>
              <a:ext uri="{FF2B5EF4-FFF2-40B4-BE49-F238E27FC236}">
                <a16:creationId xmlns:a16="http://schemas.microsoft.com/office/drawing/2014/main" id="{64261ECD-F8CE-44F7-86DB-2867FDFEF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8151" y="3590925"/>
            <a:ext cx="29321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3873-B068-4DD1-991D-2612436722CA}"/>
              </a:ext>
            </a:extLst>
          </p:cNvPr>
          <p:cNvSpPr>
            <a:spLocks noGrp="1"/>
          </p:cNvSpPr>
          <p:nvPr>
            <p:ph type="title"/>
          </p:nvPr>
        </p:nvSpPr>
        <p:spPr/>
        <p:txBody>
          <a:bodyPr>
            <a:normAutofit/>
          </a:bodyPr>
          <a:lstStyle/>
          <a:p>
            <a:pPr>
              <a:defRPr/>
            </a:pPr>
            <a:r>
              <a:rPr lang="vi-VN" altLang="en-US">
                <a:effectLst>
                  <a:outerShdw blurRad="38100" dist="38100" dir="2700000" algn="tl">
                    <a:srgbClr val="C0C0C0"/>
                  </a:outerShdw>
                </a:effectLst>
                <a:latin typeface="Arial" panose="020B0604020202020204" pitchFamily="34" charset="0"/>
              </a:rPr>
              <a:t>Kiểm thử đường cơ sở (Basis Path)</a:t>
            </a:r>
          </a:p>
        </p:txBody>
      </p:sp>
      <p:sp>
        <p:nvSpPr>
          <p:cNvPr id="38915" name="Content Placeholder 2">
            <a:extLst>
              <a:ext uri="{FF2B5EF4-FFF2-40B4-BE49-F238E27FC236}">
                <a16:creationId xmlns:a16="http://schemas.microsoft.com/office/drawing/2014/main" id="{CD6376CB-B089-46BB-A30C-239A4E664CBF}"/>
              </a:ext>
            </a:extLst>
          </p:cNvPr>
          <p:cNvSpPr>
            <a:spLocks noGrp="1" noChangeArrowheads="1"/>
          </p:cNvSpPr>
          <p:nvPr>
            <p:ph sz="quarter" idx="10"/>
          </p:nvPr>
        </p:nvSpPr>
        <p:spPr>
          <a:xfrm>
            <a:off x="2937012" y="1285875"/>
            <a:ext cx="8416787" cy="4692650"/>
          </a:xfrm>
        </p:spPr>
        <p:txBody>
          <a:bodyPr>
            <a:noAutofit/>
          </a:bodyPr>
          <a:lstStyle/>
          <a:p>
            <a:pPr algn="just"/>
            <a:r>
              <a:rPr lang="vi-VN" altLang="en-US" sz="2500" dirty="0">
                <a:solidFill>
                  <a:schemeClr val="tx1"/>
                </a:solidFill>
                <a:latin typeface="Arial" panose="020B0604020202020204" pitchFamily="34" charset="0"/>
                <a:cs typeface="Arial" panose="020B0604020202020204" pitchFamily="34" charset="0"/>
              </a:rPr>
              <a:t>Định nghĩa: Thu được các trường hợp thử nghiệm từ đường cơ sở, được xác định theo biểu đồ dòng chảy của chương trình</a:t>
            </a:r>
          </a:p>
          <a:p>
            <a:pPr algn="just"/>
            <a:r>
              <a:rPr lang="vi-VN" altLang="en-US" sz="2500" dirty="0">
                <a:solidFill>
                  <a:schemeClr val="tx1"/>
                </a:solidFill>
                <a:latin typeface="Arial" panose="020B0604020202020204" pitchFamily="34" charset="0"/>
                <a:cs typeface="Arial" panose="020B0604020202020204" pitchFamily="34" charset="0"/>
              </a:rPr>
              <a:t>Các bước:</a:t>
            </a:r>
          </a:p>
          <a:p>
            <a:pPr lvl="1" algn="just"/>
            <a:r>
              <a:rPr lang="vi-VN" altLang="en-US" sz="2500" dirty="0">
                <a:latin typeface="Arial" panose="020B0604020202020204" pitchFamily="34" charset="0"/>
                <a:cs typeface="Arial" panose="020B0604020202020204" pitchFamily="34" charset="0"/>
              </a:rPr>
              <a:t>1. Xây dựng một đồ thị dòng chảy dựa trên logic của chương trình</a:t>
            </a:r>
          </a:p>
          <a:p>
            <a:pPr lvl="1" algn="just"/>
            <a:r>
              <a:rPr lang="vi-VN" altLang="en-US" sz="2500" dirty="0">
                <a:latin typeface="Arial" panose="020B0604020202020204" pitchFamily="34" charset="0"/>
                <a:cs typeface="Arial" panose="020B0604020202020204" pitchFamily="34" charset="0"/>
              </a:rPr>
              <a:t>2. Tính toán độ phức tạp Cyclomatic của đồ thì dòng chảy</a:t>
            </a:r>
          </a:p>
          <a:p>
            <a:pPr lvl="1" algn="just"/>
            <a:r>
              <a:rPr lang="vi-VN" altLang="en-US" sz="2500" dirty="0">
                <a:latin typeface="Arial" panose="020B0604020202020204" pitchFamily="34" charset="0"/>
                <a:cs typeface="Arial" panose="020B0604020202020204" pitchFamily="34" charset="0"/>
              </a:rPr>
              <a:t>3. Xác định đường cơ sở.</a:t>
            </a:r>
          </a:p>
          <a:p>
            <a:pPr lvl="1" algn="just"/>
            <a:r>
              <a:rPr lang="vi-VN" altLang="en-US" sz="2500" dirty="0">
                <a:latin typeface="Arial" panose="020B0604020202020204" pitchFamily="34" charset="0"/>
                <a:cs typeface="Arial" panose="020B0604020202020204" pitchFamily="34" charset="0"/>
              </a:rPr>
              <a:t>4. Kiểm tra nếu số đường cơ sở không nhiều hơn độ phức tạp Cyclomatic.</a:t>
            </a:r>
          </a:p>
          <a:p>
            <a:pPr lvl="1" algn="just"/>
            <a:r>
              <a:rPr lang="vi-VN" altLang="en-US" sz="2500" dirty="0">
                <a:latin typeface="Arial" panose="020B0604020202020204" pitchFamily="34" charset="0"/>
                <a:cs typeface="Arial" panose="020B0604020202020204" pitchFamily="34" charset="0"/>
              </a:rPr>
              <a:t>5. Thiết kế trường hợp thử nghiệm để kiểm tra các đường cơ sở</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1EAF7-F940-4932-88B4-962D2E2965B3}"/>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Kỹ thuật đồ thị dòng</a:t>
            </a:r>
          </a:p>
        </p:txBody>
      </p:sp>
      <p:sp>
        <p:nvSpPr>
          <p:cNvPr id="39939" name="Content Placeholder 2">
            <a:extLst>
              <a:ext uri="{FF2B5EF4-FFF2-40B4-BE49-F238E27FC236}">
                <a16:creationId xmlns:a16="http://schemas.microsoft.com/office/drawing/2014/main" id="{BB3626FE-3B39-4361-B166-A72ADCEB27CB}"/>
              </a:ext>
            </a:extLst>
          </p:cNvPr>
          <p:cNvSpPr>
            <a:spLocks noGrp="1" noChangeArrowheads="1"/>
          </p:cNvSpPr>
          <p:nvPr>
            <p:ph sz="quarter" idx="10"/>
          </p:nvPr>
        </p:nvSpPr>
        <p:spPr>
          <a:xfrm>
            <a:off x="3051312" y="1285875"/>
            <a:ext cx="8302487" cy="4692650"/>
          </a:xfrm>
        </p:spPr>
        <p:txBody>
          <a:bodyPr>
            <a:normAutofit/>
          </a:bodyPr>
          <a:lstStyle/>
          <a:p>
            <a:r>
              <a:rPr lang="en-US" altLang="en-US" sz="2500" b="0" dirty="0" err="1">
                <a:solidFill>
                  <a:schemeClr val="tx1"/>
                </a:solidFill>
              </a:rPr>
              <a:t>Khái</a:t>
            </a:r>
            <a:r>
              <a:rPr lang="en-US" altLang="en-US" sz="2500" b="0" dirty="0">
                <a:solidFill>
                  <a:schemeClr val="tx1"/>
                </a:solidFill>
              </a:rPr>
              <a:t> </a:t>
            </a:r>
            <a:r>
              <a:rPr lang="en-US" altLang="en-US" sz="2500" b="0" dirty="0" err="1">
                <a:solidFill>
                  <a:schemeClr val="tx1"/>
                </a:solidFill>
              </a:rPr>
              <a:t>niệm</a:t>
            </a:r>
            <a:r>
              <a:rPr lang="en-US" altLang="en-US" sz="2500" b="0" dirty="0">
                <a:solidFill>
                  <a:schemeClr val="tx1"/>
                </a:solidFill>
              </a:rPr>
              <a:t> </a:t>
            </a:r>
            <a:r>
              <a:rPr lang="en-US" altLang="en-US" sz="2500" b="0" dirty="0" err="1">
                <a:solidFill>
                  <a:schemeClr val="tx1"/>
                </a:solidFill>
              </a:rPr>
              <a:t>vê</a:t>
            </a:r>
            <a:r>
              <a:rPr lang="en-US" altLang="en-US" sz="2500" b="0" dirty="0">
                <a:solidFill>
                  <a:schemeClr val="tx1"/>
                </a:solidFill>
              </a:rPr>
              <a:t>̀ </a:t>
            </a:r>
            <a:r>
              <a:rPr lang="en-US" altLang="en-US" sz="2500" b="0" dirty="0" err="1">
                <a:solidFill>
                  <a:schemeClr val="tx1"/>
                </a:solidFill>
              </a:rPr>
              <a:t>đô</a:t>
            </a:r>
            <a:r>
              <a:rPr lang="en-US" altLang="en-US" sz="2500" b="0" dirty="0">
                <a:solidFill>
                  <a:schemeClr val="tx1"/>
                </a:solidFill>
              </a:rPr>
              <a:t>̀ </a:t>
            </a:r>
            <a:r>
              <a:rPr lang="en-US" altLang="en-US" sz="2500" b="0" dirty="0" err="1">
                <a:solidFill>
                  <a:schemeClr val="tx1"/>
                </a:solidFill>
              </a:rPr>
              <a:t>thi</a:t>
            </a:r>
            <a:r>
              <a:rPr lang="en-US" altLang="en-US" sz="2500" b="0" dirty="0">
                <a:solidFill>
                  <a:schemeClr val="tx1"/>
                </a:solidFill>
              </a:rPr>
              <a:t>̣ </a:t>
            </a:r>
            <a:r>
              <a:rPr lang="en-US" altLang="en-US" sz="2500" b="0" dirty="0" err="1">
                <a:solidFill>
                  <a:schemeClr val="tx1"/>
                </a:solidFill>
              </a:rPr>
              <a:t>dòng</a:t>
            </a:r>
            <a:endParaRPr lang="en-US" altLang="en-US" sz="2500" b="0" dirty="0">
              <a:solidFill>
                <a:schemeClr val="tx1"/>
              </a:solidFill>
            </a:endParaRPr>
          </a:p>
          <a:p>
            <a:pPr lvl="1"/>
            <a:r>
              <a:rPr lang="en-US" altLang="en-US" sz="2500" dirty="0">
                <a:latin typeface="Arial" panose="020B0604020202020204" pitchFamily="34" charset="0"/>
              </a:rPr>
              <a:t>Là </a:t>
            </a:r>
            <a:r>
              <a:rPr lang="en-US" altLang="en-US" sz="2500" dirty="0" err="1">
                <a:latin typeface="Arial" panose="020B0604020202020204" pitchFamily="34" charset="0"/>
              </a:rPr>
              <a:t>một</a:t>
            </a:r>
            <a:r>
              <a:rPr lang="en-US" altLang="en-US" sz="2500" dirty="0">
                <a:latin typeface="Arial" panose="020B0604020202020204" pitchFamily="34" charset="0"/>
              </a:rPr>
              <a:t> </a:t>
            </a:r>
            <a:r>
              <a:rPr lang="en-US" altLang="en-US" sz="2500" dirty="0" err="1">
                <a:latin typeface="Arial" panose="020B0604020202020204" pitchFamily="34" charset="0"/>
              </a:rPr>
              <a:t>kỹ</a:t>
            </a:r>
            <a:r>
              <a:rPr lang="en-US" altLang="en-US" sz="2500" dirty="0">
                <a:latin typeface="Arial" panose="020B0604020202020204" pitchFamily="34" charset="0"/>
              </a:rPr>
              <a:t> </a:t>
            </a:r>
            <a:r>
              <a:rPr lang="en-US" altLang="en-US" sz="2500" dirty="0" err="1">
                <a:latin typeface="Arial" panose="020B0604020202020204" pitchFamily="34" charset="0"/>
              </a:rPr>
              <a:t>thuật</a:t>
            </a:r>
            <a:r>
              <a:rPr lang="en-US" altLang="en-US" sz="2500" dirty="0">
                <a:latin typeface="Arial" panose="020B0604020202020204" pitchFamily="34" charset="0"/>
              </a:rPr>
              <a:t> </a:t>
            </a:r>
            <a:r>
              <a:rPr lang="en-US" altLang="en-US" sz="2500" dirty="0" err="1">
                <a:latin typeface="Arial" panose="020B0604020202020204" pitchFamily="34" charset="0"/>
              </a:rPr>
              <a:t>dựa</a:t>
            </a:r>
            <a:r>
              <a:rPr lang="en-US" altLang="en-US" sz="2500" dirty="0">
                <a:latin typeface="Arial" panose="020B0604020202020204" pitchFamily="34" charset="0"/>
              </a:rPr>
              <a:t> </a:t>
            </a:r>
            <a:r>
              <a:rPr lang="en-US" altLang="en-US" sz="2500" dirty="0" err="1">
                <a:latin typeface="Arial" panose="020B0604020202020204" pitchFamily="34" charset="0"/>
              </a:rPr>
              <a:t>trên</a:t>
            </a:r>
            <a:r>
              <a:rPr lang="en-US" altLang="en-US" sz="2500" dirty="0">
                <a:latin typeface="Arial" panose="020B0604020202020204" pitchFamily="34" charset="0"/>
              </a:rPr>
              <a:t> </a:t>
            </a:r>
            <a:r>
              <a:rPr lang="en-US" altLang="en-US" sz="2500" dirty="0" err="1">
                <a:latin typeface="Arial" panose="020B0604020202020204" pitchFamily="34" charset="0"/>
              </a:rPr>
              <a:t>cấu</a:t>
            </a:r>
            <a:r>
              <a:rPr lang="en-US" altLang="en-US" sz="2500" dirty="0">
                <a:latin typeface="Arial" panose="020B0604020202020204" pitchFamily="34" charset="0"/>
              </a:rPr>
              <a:t> </a:t>
            </a:r>
            <a:r>
              <a:rPr lang="en-US" altLang="en-US" sz="2500" dirty="0" err="1">
                <a:latin typeface="Arial" panose="020B0604020202020204" pitchFamily="34" charset="0"/>
              </a:rPr>
              <a:t>trúc</a:t>
            </a:r>
            <a:r>
              <a:rPr lang="en-US" altLang="en-US" sz="2500" dirty="0">
                <a:latin typeface="Arial" panose="020B0604020202020204" pitchFamily="34" charset="0"/>
              </a:rPr>
              <a:t> </a:t>
            </a:r>
            <a:r>
              <a:rPr lang="en-US" altLang="en-US" sz="2500" dirty="0" err="1">
                <a:latin typeface="Arial" panose="020B0604020202020204" pitchFamily="34" charset="0"/>
              </a:rPr>
              <a:t>điều</a:t>
            </a:r>
            <a:r>
              <a:rPr lang="en-US" altLang="en-US" sz="2500" dirty="0">
                <a:latin typeface="Arial" panose="020B0604020202020204" pitchFamily="34" charset="0"/>
              </a:rPr>
              <a:t> </a:t>
            </a:r>
            <a:r>
              <a:rPr lang="en-US" altLang="en-US" sz="2500" dirty="0" err="1">
                <a:latin typeface="Arial" panose="020B0604020202020204" pitchFamily="34" charset="0"/>
              </a:rPr>
              <a:t>khiển</a:t>
            </a:r>
            <a:r>
              <a:rPr lang="en-US" altLang="en-US" sz="2500" dirty="0">
                <a:latin typeface="Arial" panose="020B0604020202020204" pitchFamily="34" charset="0"/>
              </a:rPr>
              <a:t> </a:t>
            </a:r>
            <a:r>
              <a:rPr lang="en-US" altLang="en-US" sz="2500" dirty="0" err="1">
                <a:latin typeface="Arial" panose="020B0604020202020204" pitchFamily="34" charset="0"/>
              </a:rPr>
              <a:t>của</a:t>
            </a:r>
            <a:r>
              <a:rPr lang="en-US" altLang="en-US" sz="2500" dirty="0">
                <a:latin typeface="Arial" panose="020B0604020202020204" pitchFamily="34" charset="0"/>
              </a:rPr>
              <a:t> </a:t>
            </a:r>
            <a:r>
              <a:rPr lang="en-US" altLang="en-US" sz="2500" dirty="0" err="1">
                <a:latin typeface="Arial" panose="020B0604020202020204" pitchFamily="34" charset="0"/>
              </a:rPr>
              <a:t>chương</a:t>
            </a:r>
            <a:r>
              <a:rPr lang="en-US" altLang="en-US" sz="2500" dirty="0">
                <a:latin typeface="Arial" panose="020B0604020202020204" pitchFamily="34" charset="0"/>
              </a:rPr>
              <a:t> </a:t>
            </a:r>
            <a:r>
              <a:rPr lang="en-US" altLang="en-US" sz="2500" dirty="0" err="1">
                <a:latin typeface="Arial" panose="020B0604020202020204" pitchFamily="34" charset="0"/>
              </a:rPr>
              <a:t>trình</a:t>
            </a:r>
            <a:r>
              <a:rPr lang="en-US" altLang="en-US" sz="2500" dirty="0">
                <a:latin typeface="Arial" panose="020B0604020202020204" pitchFamily="34" charset="0"/>
              </a:rPr>
              <a:t>.</a:t>
            </a:r>
          </a:p>
          <a:p>
            <a:pPr lvl="1"/>
            <a:r>
              <a:rPr lang="en-US" altLang="en-US" sz="2500" dirty="0" err="1">
                <a:latin typeface="Arial" panose="020B0604020202020204" pitchFamily="34" charset="0"/>
              </a:rPr>
              <a:t>Gần</a:t>
            </a:r>
            <a:r>
              <a:rPr lang="en-US" altLang="en-US" sz="2500" dirty="0">
                <a:latin typeface="Arial" panose="020B0604020202020204" pitchFamily="34" charset="0"/>
              </a:rPr>
              <a:t> </a:t>
            </a:r>
            <a:r>
              <a:rPr lang="en-US" altLang="en-US" sz="2500" dirty="0" err="1">
                <a:latin typeface="Arial" panose="020B0604020202020204" pitchFamily="34" charset="0"/>
              </a:rPr>
              <a:t>giống</a:t>
            </a:r>
            <a:r>
              <a:rPr lang="en-US" altLang="en-US" sz="2500" dirty="0">
                <a:latin typeface="Arial" panose="020B0604020202020204" pitchFamily="34" charset="0"/>
              </a:rPr>
              <a:t> </a:t>
            </a:r>
            <a:r>
              <a:rPr lang="en-US" altLang="en-US" sz="2500" dirty="0" err="1">
                <a:latin typeface="Arial" panose="020B0604020202020204" pitchFamily="34" charset="0"/>
              </a:rPr>
              <a:t>đô</a:t>
            </a:r>
            <a:r>
              <a:rPr lang="en-US" altLang="en-US" sz="2500" dirty="0">
                <a:latin typeface="Arial" panose="020B0604020202020204" pitchFamily="34" charset="0"/>
              </a:rPr>
              <a:t>̀ </a:t>
            </a:r>
            <a:r>
              <a:rPr lang="en-US" altLang="en-US" sz="2500" dirty="0" err="1">
                <a:latin typeface="Arial" panose="020B0604020202020204" pitchFamily="34" charset="0"/>
              </a:rPr>
              <a:t>thị</a:t>
            </a:r>
            <a:r>
              <a:rPr lang="en-US" altLang="en-US" sz="2500" dirty="0">
                <a:latin typeface="Arial" panose="020B0604020202020204" pitchFamily="34" charset="0"/>
              </a:rPr>
              <a:t> </a:t>
            </a:r>
            <a:r>
              <a:rPr lang="en-US" altLang="en-US" sz="2500" dirty="0" err="1">
                <a:latin typeface="Arial" panose="020B0604020202020204" pitchFamily="34" charset="0"/>
              </a:rPr>
              <a:t>luồng</a:t>
            </a:r>
            <a:r>
              <a:rPr lang="en-US" altLang="en-US" sz="2500" dirty="0">
                <a:latin typeface="Arial" panose="020B0604020202020204" pitchFamily="34" charset="0"/>
              </a:rPr>
              <a:t> </a:t>
            </a:r>
            <a:r>
              <a:rPr lang="en-US" altLang="en-US" sz="2500" dirty="0" err="1">
                <a:latin typeface="Arial" panose="020B0604020202020204" pitchFamily="34" charset="0"/>
              </a:rPr>
              <a:t>điều</a:t>
            </a:r>
            <a:r>
              <a:rPr lang="en-US" altLang="en-US" sz="2500" dirty="0">
                <a:latin typeface="Arial" panose="020B0604020202020204" pitchFamily="34" charset="0"/>
              </a:rPr>
              <a:t> </a:t>
            </a:r>
            <a:r>
              <a:rPr lang="en-US" altLang="en-US" sz="2500" dirty="0" err="1">
                <a:latin typeface="Arial" panose="020B0604020202020204" pitchFamily="34" charset="0"/>
              </a:rPr>
              <a:t>khiển</a:t>
            </a:r>
            <a:r>
              <a:rPr lang="en-US" altLang="en-US" sz="2500" dirty="0">
                <a:latin typeface="Arial" panose="020B0604020202020204" pitchFamily="34" charset="0"/>
              </a:rPr>
              <a:t> </a:t>
            </a:r>
            <a:r>
              <a:rPr lang="en-US" altLang="en-US" sz="2500" dirty="0" err="1">
                <a:latin typeface="Arial" panose="020B0604020202020204" pitchFamily="34" charset="0"/>
              </a:rPr>
              <a:t>của</a:t>
            </a:r>
            <a:r>
              <a:rPr lang="en-US" altLang="en-US" sz="2500" dirty="0">
                <a:latin typeface="Arial" panose="020B0604020202020204" pitchFamily="34" charset="0"/>
              </a:rPr>
              <a:t> </a:t>
            </a:r>
            <a:r>
              <a:rPr lang="en-US" altLang="en-US" sz="2500" dirty="0" err="1">
                <a:latin typeface="Arial" panose="020B0604020202020204" pitchFamily="34" charset="0"/>
              </a:rPr>
              <a:t>chương</a:t>
            </a:r>
            <a:r>
              <a:rPr lang="en-US" altLang="en-US" sz="2500" dirty="0">
                <a:latin typeface="Arial" panose="020B0604020202020204" pitchFamily="34" charset="0"/>
              </a:rPr>
              <a:t> </a:t>
            </a:r>
            <a:r>
              <a:rPr lang="en-US" altLang="en-US" sz="2500" dirty="0" err="1">
                <a:latin typeface="Arial" panose="020B0604020202020204" pitchFamily="34" charset="0"/>
              </a:rPr>
              <a:t>trình</a:t>
            </a:r>
            <a:r>
              <a:rPr lang="en-US" altLang="en-US" sz="2500" dirty="0">
                <a:latin typeface="Arial" panose="020B0604020202020204" pitchFamily="34" charset="0"/>
              </a:rPr>
              <a:t>.</a:t>
            </a:r>
          </a:p>
          <a:p>
            <a:pPr lvl="1"/>
            <a:r>
              <a:rPr lang="en-US" altLang="en-US" sz="2500" dirty="0" err="1">
                <a:latin typeface="Arial" panose="020B0604020202020204" pitchFamily="34" charset="0"/>
              </a:rPr>
              <a:t>Nhận</a:t>
            </a:r>
            <a:r>
              <a:rPr lang="en-US" altLang="en-US" sz="2500" dirty="0">
                <a:latin typeface="Arial" panose="020B0604020202020204" pitchFamily="34" charset="0"/>
              </a:rPr>
              <a:t> </a:t>
            </a:r>
            <a:r>
              <a:rPr lang="en-US" altLang="en-US" sz="2500" dirty="0" err="1">
                <a:latin typeface="Arial" panose="020B0604020202020204" pitchFamily="34" charset="0"/>
              </a:rPr>
              <a:t>được</a:t>
            </a:r>
            <a:r>
              <a:rPr lang="en-US" altLang="en-US" sz="2500" dirty="0">
                <a:latin typeface="Arial" panose="020B0604020202020204" pitchFamily="34" charset="0"/>
              </a:rPr>
              <a:t> </a:t>
            </a:r>
            <a:r>
              <a:rPr lang="en-US" altLang="en-US" sz="2500" dirty="0" err="1">
                <a:latin typeface="Arial" panose="020B0604020202020204" pitchFamily="34" charset="0"/>
              </a:rPr>
              <a:t>tư</a:t>
            </a:r>
            <a:r>
              <a:rPr lang="en-US" altLang="en-US" sz="2500" dirty="0">
                <a:latin typeface="Arial" panose="020B0604020202020204" pitchFamily="34" charset="0"/>
              </a:rPr>
              <a:t>̀ </a:t>
            </a:r>
            <a:r>
              <a:rPr lang="en-US" altLang="en-US" sz="2500" dirty="0" err="1">
                <a:latin typeface="Arial" panose="020B0604020202020204" pitchFamily="34" charset="0"/>
              </a:rPr>
              <a:t>đô</a:t>
            </a:r>
            <a:r>
              <a:rPr lang="en-US" altLang="en-US" sz="2500" dirty="0">
                <a:latin typeface="Arial" panose="020B0604020202020204" pitchFamily="34" charset="0"/>
              </a:rPr>
              <a:t>̀ </a:t>
            </a:r>
            <a:r>
              <a:rPr lang="en-US" altLang="en-US" sz="2500" dirty="0" err="1">
                <a:latin typeface="Arial" panose="020B0604020202020204" pitchFamily="34" charset="0"/>
              </a:rPr>
              <a:t>thi</a:t>
            </a:r>
            <a:r>
              <a:rPr lang="en-US" altLang="en-US" sz="2500" dirty="0">
                <a:latin typeface="Arial" panose="020B0604020202020204" pitchFamily="34" charset="0"/>
              </a:rPr>
              <a:t>̣ </a:t>
            </a:r>
            <a:r>
              <a:rPr lang="en-US" altLang="en-US" sz="2500" dirty="0" err="1">
                <a:latin typeface="Arial" panose="020B0604020202020204" pitchFamily="34" charset="0"/>
              </a:rPr>
              <a:t>luồng</a:t>
            </a:r>
            <a:r>
              <a:rPr lang="en-US" altLang="en-US" sz="2500" dirty="0">
                <a:latin typeface="Arial" panose="020B0604020202020204" pitchFamily="34" charset="0"/>
              </a:rPr>
              <a:t> </a:t>
            </a:r>
            <a:r>
              <a:rPr lang="en-US" altLang="en-US" sz="2500" dirty="0" err="1">
                <a:latin typeface="Arial" panose="020B0604020202020204" pitchFamily="34" charset="0"/>
              </a:rPr>
              <a:t>điều</a:t>
            </a:r>
            <a:r>
              <a:rPr lang="en-US" altLang="en-US" sz="2500" dirty="0">
                <a:latin typeface="Arial" panose="020B0604020202020204" pitchFamily="34" charset="0"/>
              </a:rPr>
              <a:t> </a:t>
            </a:r>
            <a:r>
              <a:rPr lang="en-US" altLang="en-US" sz="2500" dirty="0" err="1">
                <a:latin typeface="Arial" panose="020B0604020202020204" pitchFamily="34" charset="0"/>
              </a:rPr>
              <a:t>khiển</a:t>
            </a:r>
            <a:r>
              <a:rPr lang="en-US" altLang="en-US" sz="2500" dirty="0">
                <a:latin typeface="Arial" panose="020B0604020202020204" pitchFamily="34" charset="0"/>
              </a:rPr>
              <a:t> </a:t>
            </a:r>
            <a:r>
              <a:rPr lang="en-US" altLang="en-US" sz="2500" dirty="0" err="1">
                <a:latin typeface="Arial" panose="020B0604020202020204" pitchFamily="34" charset="0"/>
              </a:rPr>
              <a:t>bằng</a:t>
            </a:r>
            <a:r>
              <a:rPr lang="en-US" altLang="en-US" sz="2500" dirty="0">
                <a:latin typeface="Arial" panose="020B0604020202020204" pitchFamily="34" charset="0"/>
              </a:rPr>
              <a:t> </a:t>
            </a:r>
            <a:r>
              <a:rPr lang="en-US" altLang="en-US" sz="2500" dirty="0" err="1">
                <a:latin typeface="Arial" panose="020B0604020202020204" pitchFamily="34" charset="0"/>
              </a:rPr>
              <a:t>cách</a:t>
            </a:r>
            <a:r>
              <a:rPr lang="en-US" altLang="en-US" sz="2500" dirty="0">
                <a:latin typeface="Arial" panose="020B0604020202020204" pitchFamily="34" charset="0"/>
              </a:rPr>
              <a:t>:</a:t>
            </a:r>
          </a:p>
          <a:p>
            <a:pPr lvl="2"/>
            <a:r>
              <a:rPr lang="en-US" altLang="en-US" sz="2500" dirty="0" err="1">
                <a:latin typeface="Arial" panose="020B0604020202020204" pitchFamily="34" charset="0"/>
              </a:rPr>
              <a:t>Gộp</a:t>
            </a:r>
            <a:r>
              <a:rPr lang="en-US" altLang="en-US" sz="2500" dirty="0">
                <a:latin typeface="Arial" panose="020B0604020202020204" pitchFamily="34" charset="0"/>
              </a:rPr>
              <a:t> </a:t>
            </a:r>
            <a:r>
              <a:rPr lang="en-US" altLang="en-US" sz="2500" dirty="0" err="1">
                <a:latin typeface="Arial" panose="020B0604020202020204" pitchFamily="34" charset="0"/>
              </a:rPr>
              <a:t>các</a:t>
            </a:r>
            <a:r>
              <a:rPr lang="en-US" altLang="en-US" sz="2500" dirty="0">
                <a:latin typeface="Arial" panose="020B0604020202020204" pitchFamily="34" charset="0"/>
              </a:rPr>
              <a:t> </a:t>
            </a:r>
            <a:r>
              <a:rPr lang="en-US" altLang="en-US" sz="2500" dirty="0" err="1">
                <a:latin typeface="Arial" panose="020B0604020202020204" pitchFamily="34" charset="0"/>
              </a:rPr>
              <a:t>lệnh</a:t>
            </a:r>
            <a:r>
              <a:rPr lang="en-US" altLang="en-US" sz="2500" dirty="0">
                <a:latin typeface="Arial" panose="020B0604020202020204" pitchFamily="34" charset="0"/>
              </a:rPr>
              <a:t> </a:t>
            </a:r>
            <a:r>
              <a:rPr lang="en-US" altLang="en-US" sz="2500" dirty="0" err="1">
                <a:latin typeface="Arial" panose="020B0604020202020204" pitchFamily="34" charset="0"/>
              </a:rPr>
              <a:t>tuần</a:t>
            </a:r>
            <a:r>
              <a:rPr lang="en-US" altLang="en-US" sz="2500" dirty="0">
                <a:latin typeface="Arial" panose="020B0604020202020204" pitchFamily="34" charset="0"/>
              </a:rPr>
              <a:t> </a:t>
            </a:r>
            <a:r>
              <a:rPr lang="en-US" altLang="en-US" sz="2500" dirty="0" err="1">
                <a:latin typeface="Arial" panose="020B0604020202020204" pitchFamily="34" charset="0"/>
              </a:rPr>
              <a:t>tư</a:t>
            </a:r>
            <a:r>
              <a:rPr lang="en-US" altLang="en-US" sz="2500" dirty="0">
                <a:latin typeface="Arial" panose="020B0604020202020204" pitchFamily="34" charset="0"/>
              </a:rPr>
              <a:t>̣ </a:t>
            </a:r>
          </a:p>
          <a:p>
            <a:pPr lvl="2"/>
            <a:r>
              <a:rPr lang="en-US" altLang="en-US" sz="2500" dirty="0" err="1">
                <a:latin typeface="Arial" panose="020B0604020202020204" pitchFamily="34" charset="0"/>
              </a:rPr>
              <a:t>Thay</a:t>
            </a:r>
            <a:r>
              <a:rPr lang="en-US" altLang="en-US" sz="2500" dirty="0">
                <a:latin typeface="Arial" panose="020B0604020202020204" pitchFamily="34" charset="0"/>
              </a:rPr>
              <a:t> </a:t>
            </a:r>
            <a:r>
              <a:rPr lang="en-US" altLang="en-US" sz="2500" dirty="0" err="1">
                <a:latin typeface="Arial" panose="020B0604020202020204" pitchFamily="34" charset="0"/>
              </a:rPr>
              <a:t>lệnh</a:t>
            </a:r>
            <a:r>
              <a:rPr lang="en-US" altLang="en-US" sz="2500" dirty="0">
                <a:latin typeface="Arial" panose="020B0604020202020204" pitchFamily="34" charset="0"/>
              </a:rPr>
              <a:t> rẽ </a:t>
            </a:r>
            <a:r>
              <a:rPr lang="en-US" altLang="en-US" sz="2500" dirty="0" err="1">
                <a:latin typeface="Arial" panose="020B0604020202020204" pitchFamily="34" charset="0"/>
              </a:rPr>
              <a:t>nhánh</a:t>
            </a:r>
            <a:r>
              <a:rPr lang="en-US" altLang="en-US" sz="2500" dirty="0">
                <a:latin typeface="Arial" panose="020B0604020202020204" pitchFamily="34" charset="0"/>
              </a:rPr>
              <a:t> </a:t>
            </a:r>
            <a:r>
              <a:rPr lang="en-US" altLang="en-US" sz="2500" dirty="0" err="1">
                <a:latin typeface="Arial" panose="020B0604020202020204" pitchFamily="34" charset="0"/>
              </a:rPr>
              <a:t>và</a:t>
            </a:r>
            <a:r>
              <a:rPr lang="en-US" altLang="en-US" sz="2500" dirty="0">
                <a:latin typeface="Arial" panose="020B0604020202020204" pitchFamily="34" charset="0"/>
              </a:rPr>
              <a:t> </a:t>
            </a:r>
            <a:r>
              <a:rPr lang="en-US" altLang="en-US" sz="2500" dirty="0" err="1">
                <a:latin typeface="Arial" panose="020B0604020202020204" pitchFamily="34" charset="0"/>
              </a:rPr>
              <a:t>điểm</a:t>
            </a:r>
            <a:r>
              <a:rPr lang="en-US" altLang="en-US" sz="2500" dirty="0">
                <a:latin typeface="Arial" panose="020B0604020202020204" pitchFamily="34" charset="0"/>
              </a:rPr>
              <a:t> </a:t>
            </a:r>
            <a:r>
              <a:rPr lang="en-US" altLang="en-US" sz="2500" dirty="0" err="1">
                <a:latin typeface="Arial" panose="020B0604020202020204" pitchFamily="34" charset="0"/>
              </a:rPr>
              <a:t>kết</a:t>
            </a:r>
            <a:r>
              <a:rPr lang="en-US" altLang="en-US" sz="2500" dirty="0">
                <a:latin typeface="Arial" panose="020B0604020202020204" pitchFamily="34" charset="0"/>
              </a:rPr>
              <a:t> </a:t>
            </a:r>
            <a:r>
              <a:rPr lang="en-US" altLang="en-US" sz="2500" dirty="0" err="1">
                <a:latin typeface="Arial" panose="020B0604020202020204" pitchFamily="34" charset="0"/>
              </a:rPr>
              <a:t>thúc</a:t>
            </a:r>
            <a:r>
              <a:rPr lang="en-US" altLang="en-US" sz="2500" dirty="0">
                <a:latin typeface="Arial" panose="020B0604020202020204" pitchFamily="34" charset="0"/>
              </a:rPr>
              <a:t> </a:t>
            </a:r>
            <a:r>
              <a:rPr lang="en-US" altLang="en-US" sz="2500" dirty="0" err="1">
                <a:latin typeface="Arial" panose="020B0604020202020204" pitchFamily="34" charset="0"/>
              </a:rPr>
              <a:t>của</a:t>
            </a:r>
            <a:r>
              <a:rPr lang="en-US" altLang="en-US" sz="2500" dirty="0">
                <a:latin typeface="Arial" panose="020B0604020202020204" pitchFamily="34" charset="0"/>
              </a:rPr>
              <a:t> </a:t>
            </a:r>
            <a:r>
              <a:rPr lang="en-US" altLang="en-US" sz="2500" dirty="0" err="1">
                <a:latin typeface="Arial" panose="020B0604020202020204" pitchFamily="34" charset="0"/>
              </a:rPr>
              <a:t>các</a:t>
            </a:r>
            <a:r>
              <a:rPr lang="en-US" altLang="en-US" sz="2500" dirty="0">
                <a:latin typeface="Arial" panose="020B0604020202020204" pitchFamily="34" charset="0"/>
              </a:rPr>
              <a:t> </a:t>
            </a:r>
            <a:r>
              <a:rPr lang="en-US" altLang="en-US" sz="2500" dirty="0" err="1">
                <a:latin typeface="Arial" panose="020B0604020202020204" pitchFamily="34" charset="0"/>
              </a:rPr>
              <a:t>đường</a:t>
            </a:r>
            <a:r>
              <a:rPr lang="en-US" altLang="en-US" sz="2500" dirty="0">
                <a:latin typeface="Arial" panose="020B0604020202020204" pitchFamily="34" charset="0"/>
              </a:rPr>
              <a:t> </a:t>
            </a:r>
            <a:r>
              <a:rPr lang="en-US" altLang="en-US" sz="2500" dirty="0" err="1">
                <a:latin typeface="Arial" panose="020B0604020202020204" pitchFamily="34" charset="0"/>
              </a:rPr>
              <a:t>điều</a:t>
            </a:r>
            <a:r>
              <a:rPr lang="en-US" altLang="en-US" sz="2500" dirty="0">
                <a:latin typeface="Arial" panose="020B0604020202020204" pitchFamily="34" charset="0"/>
              </a:rPr>
              <a:t> </a:t>
            </a:r>
            <a:r>
              <a:rPr lang="en-US" altLang="en-US" sz="2500" dirty="0" err="1">
                <a:latin typeface="Arial" panose="020B0604020202020204" pitchFamily="34" charset="0"/>
              </a:rPr>
              <a:t>khiển</a:t>
            </a:r>
            <a:r>
              <a:rPr lang="en-US" altLang="en-US" sz="2500" dirty="0">
                <a:latin typeface="Arial" panose="020B0604020202020204" pitchFamily="34" charset="0"/>
              </a:rPr>
              <a:t> </a:t>
            </a:r>
            <a:r>
              <a:rPr lang="en-US" altLang="en-US" sz="2500" dirty="0" err="1">
                <a:latin typeface="Arial" panose="020B0604020202020204" pitchFamily="34" charset="0"/>
              </a:rPr>
              <a:t>bằng</a:t>
            </a:r>
            <a:r>
              <a:rPr lang="en-US" altLang="en-US" sz="2500" dirty="0">
                <a:latin typeface="Arial" panose="020B0604020202020204" pitchFamily="34" charset="0"/>
              </a:rPr>
              <a:t> 1 </a:t>
            </a:r>
            <a:r>
              <a:rPr lang="en-US" altLang="en-US" sz="2500" dirty="0" err="1">
                <a:latin typeface="Arial" panose="020B0604020202020204" pitchFamily="34" charset="0"/>
              </a:rPr>
              <a:t>nút</a:t>
            </a:r>
            <a:r>
              <a:rPr lang="en-US" altLang="en-US" sz="2500" dirty="0">
                <a:latin typeface="Arial" panose="020B0604020202020204" pitchFamily="34" charset="0"/>
              </a:rPr>
              <a:t> </a:t>
            </a:r>
            <a:r>
              <a:rPr lang="en-US" altLang="en-US" sz="2500" dirty="0" err="1">
                <a:latin typeface="Arial" panose="020B0604020202020204" pitchFamily="34" charset="0"/>
              </a:rPr>
              <a:t>quyết</a:t>
            </a:r>
            <a:r>
              <a:rPr lang="en-US" altLang="en-US" sz="2500" dirty="0">
                <a:latin typeface="Arial" panose="020B0604020202020204" pitchFamily="34" charset="0"/>
              </a:rPr>
              <a:t> </a:t>
            </a:r>
            <a:r>
              <a:rPr lang="en-US" altLang="en-US" sz="2500" dirty="0" err="1">
                <a:latin typeface="Arial" panose="020B0604020202020204" pitchFamily="34" charset="0"/>
              </a:rPr>
              <a:t>định</a:t>
            </a:r>
            <a:endParaRPr lang="en-US" altLang="en-US" sz="2500" dirty="0">
              <a:latin typeface="Arial" panose="020B0604020202020204" pitchFamily="34" charset="0"/>
            </a:endParaRPr>
          </a:p>
        </p:txBody>
      </p:sp>
      <p:sp>
        <p:nvSpPr>
          <p:cNvPr id="39940" name="Slide Number Placeholder 3">
            <a:extLst>
              <a:ext uri="{FF2B5EF4-FFF2-40B4-BE49-F238E27FC236}">
                <a16:creationId xmlns:a16="http://schemas.microsoft.com/office/drawing/2014/main" id="{1BDB6110-E1B9-40D2-9EE9-DFBC2C5E5C83}"/>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274</a:t>
            </a:fld>
            <a:endParaRPr lang="en-CA" altLang="en-US" sz="1000" b="0">
              <a:solidFill>
                <a:schemeClr val="bg1"/>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468E7-6AC9-4A91-8E8C-061F0B3C3C0D}"/>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Cấu trúc đồ thị dòng</a:t>
            </a:r>
          </a:p>
        </p:txBody>
      </p:sp>
      <p:sp>
        <p:nvSpPr>
          <p:cNvPr id="40963" name="Content Placeholder 2">
            <a:extLst>
              <a:ext uri="{FF2B5EF4-FFF2-40B4-BE49-F238E27FC236}">
                <a16:creationId xmlns:a16="http://schemas.microsoft.com/office/drawing/2014/main" id="{10110244-9307-4576-938F-6236B7AD7BDD}"/>
              </a:ext>
            </a:extLst>
          </p:cNvPr>
          <p:cNvSpPr>
            <a:spLocks noGrp="1" noChangeArrowheads="1"/>
          </p:cNvSpPr>
          <p:nvPr>
            <p:ph sz="quarter" idx="10"/>
          </p:nvPr>
        </p:nvSpPr>
        <p:spPr>
          <a:xfrm>
            <a:off x="2991678" y="1285875"/>
            <a:ext cx="8362122" cy="4692650"/>
          </a:xfrm>
        </p:spPr>
        <p:txBody>
          <a:bodyPr>
            <a:normAutofit/>
          </a:bodyPr>
          <a:lstStyle/>
          <a:p>
            <a:r>
              <a:rPr lang="en-US" altLang="en-US" sz="2500" dirty="0" err="1">
                <a:solidFill>
                  <a:schemeClr val="tx1"/>
                </a:solidFill>
              </a:rPr>
              <a:t>Cấu</a:t>
            </a:r>
            <a:r>
              <a:rPr lang="en-US" altLang="en-US" sz="2500" dirty="0">
                <a:solidFill>
                  <a:schemeClr val="tx1"/>
                </a:solidFill>
              </a:rPr>
              <a:t> </a:t>
            </a:r>
            <a:r>
              <a:rPr lang="en-US" altLang="en-US" sz="2500" dirty="0" err="1">
                <a:solidFill>
                  <a:schemeClr val="tx1"/>
                </a:solidFill>
              </a:rPr>
              <a:t>trúc</a:t>
            </a:r>
            <a:r>
              <a:rPr lang="en-US" altLang="en-US" sz="2500" dirty="0">
                <a:solidFill>
                  <a:schemeClr val="tx1"/>
                </a:solidFill>
              </a:rPr>
              <a:t> </a:t>
            </a:r>
            <a:r>
              <a:rPr lang="en-US" altLang="en-US" sz="2500" dirty="0" err="1">
                <a:solidFill>
                  <a:schemeClr val="tx1"/>
                </a:solidFill>
              </a:rPr>
              <a:t>gồm</a:t>
            </a:r>
            <a:r>
              <a:rPr lang="en-US" altLang="en-US" sz="2500" dirty="0">
                <a:solidFill>
                  <a:schemeClr val="tx1"/>
                </a:solidFill>
              </a:rPr>
              <a:t>:</a:t>
            </a:r>
          </a:p>
          <a:p>
            <a:pPr lvl="1"/>
            <a:r>
              <a:rPr lang="en-US" altLang="en-US" sz="2500" dirty="0" err="1">
                <a:latin typeface="Arial" panose="020B0604020202020204" pitchFamily="34" charset="0"/>
              </a:rPr>
              <a:t>mỗi</a:t>
            </a:r>
            <a:r>
              <a:rPr lang="en-US" altLang="en-US" sz="2500" dirty="0">
                <a:latin typeface="Arial" panose="020B0604020202020204" pitchFamily="34" charset="0"/>
              </a:rPr>
              <a:t> </a:t>
            </a:r>
            <a:r>
              <a:rPr lang="en-US" altLang="en-US" sz="2500" dirty="0" err="1">
                <a:latin typeface="Arial" panose="020B0604020202020204" pitchFamily="34" charset="0"/>
              </a:rPr>
              <a:t>nút</a:t>
            </a:r>
            <a:r>
              <a:rPr lang="en-US" altLang="en-US" sz="2500" dirty="0">
                <a:latin typeface="Arial" panose="020B0604020202020204" pitchFamily="34" charset="0"/>
              </a:rPr>
              <a:t> (</a:t>
            </a:r>
            <a:r>
              <a:rPr lang="en-US" altLang="en-US" sz="2500" dirty="0" err="1">
                <a:latin typeface="Arial" panose="020B0604020202020204" pitchFamily="34" charset="0"/>
              </a:rPr>
              <a:t>hình</a:t>
            </a:r>
            <a:r>
              <a:rPr lang="en-US" altLang="en-US" sz="2500" dirty="0">
                <a:latin typeface="Arial" panose="020B0604020202020204" pitchFamily="34" charset="0"/>
              </a:rPr>
              <a:t> </a:t>
            </a:r>
            <a:r>
              <a:rPr lang="en-US" altLang="en-US" sz="2500" dirty="0" err="1">
                <a:latin typeface="Arial" panose="020B0604020202020204" pitchFamily="34" charset="0"/>
              </a:rPr>
              <a:t>tròn</a:t>
            </a:r>
            <a:r>
              <a:rPr lang="en-US" altLang="en-US" sz="2500" dirty="0">
                <a:latin typeface="Arial" panose="020B0604020202020204" pitchFamily="34" charset="0"/>
              </a:rPr>
              <a:t>) </a:t>
            </a:r>
            <a:r>
              <a:rPr lang="en-US" altLang="en-US" sz="2500" dirty="0" err="1">
                <a:latin typeface="Arial" panose="020B0604020202020204" pitchFamily="34" charset="0"/>
              </a:rPr>
              <a:t>biểu</a:t>
            </a:r>
            <a:r>
              <a:rPr lang="en-US" altLang="en-US" sz="2500" dirty="0">
                <a:latin typeface="Arial" panose="020B0604020202020204" pitchFamily="34" charset="0"/>
              </a:rPr>
              <a:t> </a:t>
            </a:r>
            <a:r>
              <a:rPr lang="en-US" altLang="en-US" sz="2500" dirty="0" err="1">
                <a:latin typeface="Arial" panose="020B0604020202020204" pitchFamily="34" charset="0"/>
              </a:rPr>
              <a:t>thi</a:t>
            </a:r>
            <a:r>
              <a:rPr lang="en-US" altLang="en-US" sz="2500" dirty="0">
                <a:latin typeface="Arial" panose="020B0604020202020204" pitchFamily="34" charset="0"/>
              </a:rPr>
              <a:t>̣ </a:t>
            </a:r>
            <a:r>
              <a:rPr lang="en-US" altLang="en-US" sz="2500" dirty="0" err="1">
                <a:latin typeface="Arial" panose="020B0604020202020204" pitchFamily="34" charset="0"/>
              </a:rPr>
              <a:t>một</a:t>
            </a:r>
            <a:r>
              <a:rPr lang="en-US" altLang="en-US" sz="2500" dirty="0">
                <a:latin typeface="Arial" panose="020B0604020202020204" pitchFamily="34" charset="0"/>
              </a:rPr>
              <a:t> hay </a:t>
            </a:r>
            <a:r>
              <a:rPr lang="en-US" altLang="en-US" sz="2500" dirty="0" err="1">
                <a:latin typeface="Arial" panose="020B0604020202020204" pitchFamily="34" charset="0"/>
              </a:rPr>
              <a:t>một</a:t>
            </a:r>
            <a:r>
              <a:rPr lang="en-US" altLang="en-US" sz="2500" dirty="0">
                <a:latin typeface="Arial" panose="020B0604020202020204" pitchFamily="34" charset="0"/>
              </a:rPr>
              <a:t> </a:t>
            </a:r>
            <a:r>
              <a:rPr lang="en-US" altLang="en-US" sz="2500" dirty="0" err="1">
                <a:latin typeface="Arial" panose="020B0604020202020204" pitchFamily="34" charset="0"/>
              </a:rPr>
              <a:t>sô</a:t>
            </a:r>
            <a:r>
              <a:rPr lang="en-US" altLang="en-US" sz="2500" dirty="0">
                <a:latin typeface="Arial" panose="020B0604020202020204" pitchFamily="34" charset="0"/>
              </a:rPr>
              <a:t>́ </a:t>
            </a:r>
            <a:r>
              <a:rPr lang="en-US" altLang="en-US" sz="2500" dirty="0" err="1">
                <a:latin typeface="Arial" panose="020B0604020202020204" pitchFamily="34" charset="0"/>
              </a:rPr>
              <a:t>lệnh</a:t>
            </a:r>
            <a:r>
              <a:rPr lang="en-US" altLang="en-US" sz="2500" dirty="0">
                <a:latin typeface="Arial" panose="020B0604020202020204" pitchFamily="34" charset="0"/>
              </a:rPr>
              <a:t> </a:t>
            </a:r>
            <a:r>
              <a:rPr lang="en-US" altLang="en-US" sz="2500" dirty="0" err="1">
                <a:latin typeface="Arial" panose="020B0604020202020204" pitchFamily="34" charset="0"/>
              </a:rPr>
              <a:t>tuần</a:t>
            </a:r>
            <a:r>
              <a:rPr lang="en-US" altLang="en-US" sz="2500" dirty="0">
                <a:latin typeface="Arial" panose="020B0604020202020204" pitchFamily="34" charset="0"/>
              </a:rPr>
              <a:t> </a:t>
            </a:r>
            <a:r>
              <a:rPr lang="en-US" altLang="en-US" sz="2500" dirty="0" err="1">
                <a:latin typeface="Arial" panose="020B0604020202020204" pitchFamily="34" charset="0"/>
              </a:rPr>
              <a:t>tư</a:t>
            </a:r>
            <a:r>
              <a:rPr lang="en-US" altLang="en-US" sz="2500" dirty="0">
                <a:latin typeface="Arial" panose="020B0604020202020204" pitchFamily="34" charset="0"/>
              </a:rPr>
              <a:t>̣, </a:t>
            </a:r>
            <a:r>
              <a:rPr lang="en-US" altLang="en-US" sz="2500" dirty="0" err="1">
                <a:latin typeface="Arial" panose="020B0604020202020204" pitchFamily="34" charset="0"/>
              </a:rPr>
              <a:t>hoặc</a:t>
            </a:r>
            <a:r>
              <a:rPr lang="en-US" altLang="en-US" sz="2500" dirty="0">
                <a:latin typeface="Arial" panose="020B0604020202020204" pitchFamily="34" charset="0"/>
              </a:rPr>
              <a:t> </a:t>
            </a:r>
            <a:r>
              <a:rPr lang="en-US" altLang="en-US" sz="2500" dirty="0" err="1">
                <a:latin typeface="Arial" panose="020B0604020202020204" pitchFamily="34" charset="0"/>
              </a:rPr>
              <a:t>thay</a:t>
            </a:r>
            <a:r>
              <a:rPr lang="en-US" altLang="en-US" sz="2500" dirty="0">
                <a:latin typeface="Arial" panose="020B0604020202020204" pitchFamily="34" charset="0"/>
              </a:rPr>
              <a:t> </a:t>
            </a:r>
            <a:r>
              <a:rPr lang="en-US" altLang="en-US" sz="2500" dirty="0" err="1">
                <a:latin typeface="Arial" panose="020B0604020202020204" pitchFamily="34" charset="0"/>
              </a:rPr>
              <a:t>cho</a:t>
            </a:r>
            <a:r>
              <a:rPr lang="en-US" altLang="en-US" sz="2500" dirty="0">
                <a:latin typeface="Arial" panose="020B0604020202020204" pitchFamily="34" charset="0"/>
              </a:rPr>
              <a:t> </a:t>
            </a:r>
            <a:r>
              <a:rPr lang="en-US" altLang="en-US" sz="2500" dirty="0" err="1">
                <a:latin typeface="Arial" panose="020B0604020202020204" pitchFamily="34" charset="0"/>
              </a:rPr>
              <a:t>điểm</a:t>
            </a:r>
            <a:r>
              <a:rPr lang="en-US" altLang="en-US" sz="2500" dirty="0">
                <a:latin typeface="Arial" panose="020B0604020202020204" pitchFamily="34" charset="0"/>
              </a:rPr>
              <a:t> </a:t>
            </a:r>
            <a:r>
              <a:rPr lang="en-US" altLang="en-US" sz="2500" dirty="0" err="1">
                <a:latin typeface="Arial" panose="020B0604020202020204" pitchFamily="34" charset="0"/>
              </a:rPr>
              <a:t>hội</a:t>
            </a:r>
            <a:r>
              <a:rPr lang="en-US" altLang="en-US" sz="2500" dirty="0">
                <a:latin typeface="Arial" panose="020B0604020202020204" pitchFamily="34" charset="0"/>
              </a:rPr>
              <a:t> </a:t>
            </a:r>
            <a:r>
              <a:rPr lang="en-US" altLang="en-US" sz="2500" dirty="0" err="1">
                <a:latin typeface="Arial" panose="020B0604020202020204" pitchFamily="34" charset="0"/>
              </a:rPr>
              <a:t>tu</a:t>
            </a:r>
            <a:r>
              <a:rPr lang="en-US" altLang="en-US" sz="2500" dirty="0">
                <a:latin typeface="Arial" panose="020B0604020202020204" pitchFamily="34" charset="0"/>
              </a:rPr>
              <a:t>̣ </a:t>
            </a:r>
            <a:r>
              <a:rPr lang="en-US" altLang="en-US" sz="2500" dirty="0" err="1">
                <a:latin typeface="Arial" panose="020B0604020202020204" pitchFamily="34" charset="0"/>
              </a:rPr>
              <a:t>các</a:t>
            </a:r>
            <a:r>
              <a:rPr lang="en-US" altLang="en-US" sz="2500" dirty="0">
                <a:latin typeface="Arial" panose="020B0604020202020204" pitchFamily="34" charset="0"/>
              </a:rPr>
              <a:t> </a:t>
            </a:r>
            <a:r>
              <a:rPr lang="en-US" altLang="en-US" sz="2500" dirty="0" err="1">
                <a:latin typeface="Arial" panose="020B0604020202020204" pitchFamily="34" charset="0"/>
              </a:rPr>
              <a:t>đường</a:t>
            </a:r>
            <a:r>
              <a:rPr lang="en-US" altLang="en-US" sz="2500" dirty="0">
                <a:latin typeface="Arial" panose="020B0604020202020204" pitchFamily="34" charset="0"/>
              </a:rPr>
              <a:t> </a:t>
            </a:r>
            <a:r>
              <a:rPr lang="en-US" altLang="en-US" sz="2500" dirty="0" err="1">
                <a:latin typeface="Arial" panose="020B0604020202020204" pitchFamily="34" charset="0"/>
              </a:rPr>
              <a:t>điều</a:t>
            </a:r>
            <a:r>
              <a:rPr lang="en-US" altLang="en-US" sz="2500" dirty="0">
                <a:latin typeface="Arial" panose="020B0604020202020204" pitchFamily="34" charset="0"/>
              </a:rPr>
              <a:t> </a:t>
            </a:r>
            <a:r>
              <a:rPr lang="en-US" altLang="en-US" sz="2500" dirty="0" err="1">
                <a:latin typeface="Arial" panose="020B0604020202020204" pitchFamily="34" charset="0"/>
              </a:rPr>
              <a:t>khiển</a:t>
            </a:r>
            <a:r>
              <a:rPr lang="en-US" altLang="en-US" sz="2500" dirty="0">
                <a:latin typeface="Arial" panose="020B0604020202020204" pitchFamily="34" charset="0"/>
              </a:rPr>
              <a:t>.</a:t>
            </a:r>
          </a:p>
          <a:p>
            <a:pPr lvl="1"/>
            <a:r>
              <a:rPr lang="en-US" altLang="en-US" sz="2500" dirty="0" err="1">
                <a:latin typeface="Arial" panose="020B0604020202020204" pitchFamily="34" charset="0"/>
              </a:rPr>
              <a:t>mỗi</a:t>
            </a:r>
            <a:r>
              <a:rPr lang="en-US" altLang="en-US" sz="2500" dirty="0">
                <a:latin typeface="Arial" panose="020B0604020202020204" pitchFamily="34" charset="0"/>
              </a:rPr>
              <a:t> </a:t>
            </a:r>
            <a:r>
              <a:rPr lang="en-US" altLang="en-US" sz="2500" dirty="0" err="1">
                <a:latin typeface="Arial" panose="020B0604020202020204" pitchFamily="34" charset="0"/>
              </a:rPr>
              <a:t>cạnh</a:t>
            </a:r>
            <a:r>
              <a:rPr lang="en-US" altLang="en-US" sz="2500" dirty="0">
                <a:latin typeface="Arial" panose="020B0604020202020204" pitchFamily="34" charset="0"/>
              </a:rPr>
              <a:t> </a:t>
            </a:r>
            <a:r>
              <a:rPr lang="en-US" altLang="en-US" sz="2500" dirty="0" err="1">
                <a:latin typeface="Arial" panose="020B0604020202020204" pitchFamily="34" charset="0"/>
              </a:rPr>
              <a:t>nối</a:t>
            </a:r>
            <a:r>
              <a:rPr lang="en-US" altLang="en-US" sz="2500" dirty="0">
                <a:latin typeface="Arial" panose="020B0604020202020204" pitchFamily="34" charset="0"/>
              </a:rPr>
              <a:t> </a:t>
            </a:r>
            <a:r>
              <a:rPr lang="en-US" altLang="en-US" sz="2500" dirty="0" err="1">
                <a:latin typeface="Arial" panose="020B0604020202020204" pitchFamily="34" charset="0"/>
              </a:rPr>
              <a:t>hai</a:t>
            </a:r>
            <a:r>
              <a:rPr lang="en-US" altLang="en-US" sz="2500" dirty="0">
                <a:latin typeface="Arial" panose="020B0604020202020204" pitchFamily="34" charset="0"/>
              </a:rPr>
              <a:t> </a:t>
            </a:r>
            <a:r>
              <a:rPr lang="en-US" altLang="en-US" sz="2500" dirty="0" err="1">
                <a:latin typeface="Arial" panose="020B0604020202020204" pitchFamily="34" charset="0"/>
              </a:rPr>
              <a:t>nút</a:t>
            </a:r>
            <a:r>
              <a:rPr lang="en-US" altLang="en-US" sz="2500" dirty="0">
                <a:latin typeface="Arial" panose="020B0604020202020204" pitchFamily="34" charset="0"/>
              </a:rPr>
              <a:t> </a:t>
            </a:r>
            <a:r>
              <a:rPr lang="en-US" altLang="en-US" sz="2500" dirty="0" err="1">
                <a:latin typeface="Arial" panose="020B0604020202020204" pitchFamily="34" charset="0"/>
              </a:rPr>
              <a:t>biểu</a:t>
            </a:r>
            <a:r>
              <a:rPr lang="en-US" altLang="en-US" sz="2500" dirty="0">
                <a:latin typeface="Arial" panose="020B0604020202020204" pitchFamily="34" charset="0"/>
              </a:rPr>
              <a:t> </a:t>
            </a:r>
            <a:r>
              <a:rPr lang="en-US" altLang="en-US" sz="2500" dirty="0" err="1">
                <a:latin typeface="Arial" panose="020B0604020202020204" pitchFamily="34" charset="0"/>
              </a:rPr>
              <a:t>diễn</a:t>
            </a:r>
            <a:r>
              <a:rPr lang="en-US" altLang="en-US" sz="2500" dirty="0">
                <a:latin typeface="Arial" panose="020B0604020202020204" pitchFamily="34" charset="0"/>
              </a:rPr>
              <a:t> </a:t>
            </a:r>
            <a:r>
              <a:rPr lang="en-US" altLang="en-US" sz="2500" dirty="0" err="1">
                <a:latin typeface="Arial" panose="020B0604020202020204" pitchFamily="34" charset="0"/>
              </a:rPr>
              <a:t>dòng</a:t>
            </a:r>
            <a:r>
              <a:rPr lang="en-US" altLang="en-US" sz="2500" dirty="0">
                <a:latin typeface="Arial" panose="020B0604020202020204" pitchFamily="34" charset="0"/>
              </a:rPr>
              <a:t> </a:t>
            </a:r>
            <a:r>
              <a:rPr lang="en-US" altLang="en-US" sz="2500" dirty="0" err="1">
                <a:latin typeface="Arial" panose="020B0604020202020204" pitchFamily="34" charset="0"/>
              </a:rPr>
              <a:t>điều</a:t>
            </a:r>
            <a:r>
              <a:rPr lang="en-US" altLang="en-US" sz="2500" dirty="0">
                <a:latin typeface="Arial" panose="020B0604020202020204" pitchFamily="34" charset="0"/>
              </a:rPr>
              <a:t> </a:t>
            </a:r>
            <a:r>
              <a:rPr lang="en-US" altLang="en-US" sz="2500" dirty="0" err="1">
                <a:latin typeface="Arial" panose="020B0604020202020204" pitchFamily="34" charset="0"/>
              </a:rPr>
              <a:t>khiển</a:t>
            </a:r>
            <a:r>
              <a:rPr lang="en-US" altLang="en-US" sz="2500" dirty="0">
                <a:latin typeface="Arial" panose="020B0604020202020204" pitchFamily="34" charset="0"/>
              </a:rPr>
              <a:t>,</a:t>
            </a:r>
          </a:p>
          <a:p>
            <a:endParaRPr lang="en-US" altLang="en-US" sz="2500" dirty="0">
              <a:solidFill>
                <a:schemeClr val="tx1"/>
              </a:solidFill>
            </a:endParaRPr>
          </a:p>
          <a:p>
            <a:r>
              <a:rPr lang="en-US" altLang="en-US" sz="2500" dirty="0" err="1">
                <a:solidFill>
                  <a:schemeClr val="tx1"/>
                </a:solidFill>
              </a:rPr>
              <a:t>Kết</a:t>
            </a:r>
            <a:r>
              <a:rPr lang="en-US" altLang="en-US" sz="2500" dirty="0">
                <a:solidFill>
                  <a:schemeClr val="tx1"/>
                </a:solidFill>
              </a:rPr>
              <a:t> quả </a:t>
            </a:r>
            <a:r>
              <a:rPr lang="en-US" altLang="en-US" sz="2500" dirty="0" err="1">
                <a:solidFill>
                  <a:schemeClr val="tx1"/>
                </a:solidFill>
              </a:rPr>
              <a:t>đô</a:t>
            </a:r>
            <a:r>
              <a:rPr lang="en-US" altLang="en-US" sz="2500" dirty="0">
                <a:solidFill>
                  <a:schemeClr val="tx1"/>
                </a:solidFill>
              </a:rPr>
              <a:t>̀ </a:t>
            </a:r>
            <a:r>
              <a:rPr lang="en-US" altLang="en-US" sz="2500" dirty="0" err="1">
                <a:solidFill>
                  <a:schemeClr val="tx1"/>
                </a:solidFill>
              </a:rPr>
              <a:t>thi</a:t>
            </a:r>
            <a:r>
              <a:rPr lang="en-US" altLang="en-US" sz="2500" dirty="0">
                <a:solidFill>
                  <a:schemeClr val="tx1"/>
                </a:solidFill>
              </a:rPr>
              <a:t> </a:t>
            </a:r>
            <a:r>
              <a:rPr lang="en-US" altLang="en-US" sz="2500" dirty="0" err="1">
                <a:solidFill>
                  <a:schemeClr val="tx1"/>
                </a:solidFill>
              </a:rPr>
              <a:t>dòng</a:t>
            </a:r>
            <a:r>
              <a:rPr lang="en-US" altLang="en-US" sz="2500" dirty="0">
                <a:solidFill>
                  <a:schemeClr val="tx1"/>
                </a:solidFill>
              </a:rPr>
              <a:t>:</a:t>
            </a:r>
          </a:p>
          <a:p>
            <a:pPr lvl="1"/>
            <a:r>
              <a:rPr lang="en-US" altLang="en-US" sz="2500" dirty="0">
                <a:latin typeface="Arial" panose="020B0604020202020204" pitchFamily="34" charset="0"/>
              </a:rPr>
              <a:t>Chia </a:t>
            </a:r>
            <a:r>
              <a:rPr lang="en-US" altLang="en-US" sz="2500" dirty="0" err="1">
                <a:latin typeface="Arial" panose="020B0604020202020204" pitchFamily="34" charset="0"/>
              </a:rPr>
              <a:t>mặt</a:t>
            </a:r>
            <a:r>
              <a:rPr lang="en-US" altLang="en-US" sz="2500" dirty="0">
                <a:latin typeface="Arial" panose="020B0604020202020204" pitchFamily="34" charset="0"/>
              </a:rPr>
              <a:t> </a:t>
            </a:r>
            <a:r>
              <a:rPr lang="en-US" altLang="en-US" sz="2500" dirty="0" err="1">
                <a:latin typeface="Arial" panose="020B0604020202020204" pitchFamily="34" charset="0"/>
              </a:rPr>
              <a:t>phẳng</a:t>
            </a:r>
            <a:r>
              <a:rPr lang="en-US" altLang="en-US" sz="2500" dirty="0">
                <a:latin typeface="Arial" panose="020B0604020202020204" pitchFamily="34" charset="0"/>
              </a:rPr>
              <a:t> </a:t>
            </a:r>
            <a:r>
              <a:rPr lang="en-US" altLang="en-US" sz="2500" dirty="0" err="1">
                <a:latin typeface="Arial" panose="020B0604020202020204" pitchFamily="34" charset="0"/>
              </a:rPr>
              <a:t>thành</a:t>
            </a:r>
            <a:r>
              <a:rPr lang="en-US" altLang="en-US" sz="2500" dirty="0">
                <a:latin typeface="Arial" panose="020B0604020202020204" pitchFamily="34" charset="0"/>
              </a:rPr>
              <a:t> </a:t>
            </a:r>
            <a:r>
              <a:rPr lang="en-US" altLang="en-US" sz="2500" dirty="0" err="1">
                <a:latin typeface="Arial" panose="020B0604020202020204" pitchFamily="34" charset="0"/>
              </a:rPr>
              <a:t>nhiều</a:t>
            </a:r>
            <a:r>
              <a:rPr lang="en-US" altLang="en-US" sz="2500" dirty="0">
                <a:latin typeface="Arial" panose="020B0604020202020204" pitchFamily="34" charset="0"/>
              </a:rPr>
              <a:t> </a:t>
            </a:r>
            <a:r>
              <a:rPr lang="en-US" altLang="en-US" sz="2500" dirty="0" err="1">
                <a:latin typeface="Arial" panose="020B0604020202020204" pitchFamily="34" charset="0"/>
              </a:rPr>
              <a:t>miền</a:t>
            </a:r>
            <a:r>
              <a:rPr lang="en-US" altLang="en-US" sz="2500" dirty="0">
                <a:latin typeface="Arial" panose="020B0604020202020204" pitchFamily="34" charset="0"/>
              </a:rPr>
              <a:t>.</a:t>
            </a:r>
          </a:p>
          <a:p>
            <a:pPr lvl="1"/>
            <a:r>
              <a:rPr lang="en-US" altLang="en-US" sz="2500" dirty="0">
                <a:latin typeface="Arial" panose="020B0604020202020204" pitchFamily="34" charset="0"/>
              </a:rPr>
              <a:t>Có </a:t>
            </a:r>
            <a:r>
              <a:rPr lang="en-US" altLang="en-US" sz="2500" dirty="0" err="1">
                <a:latin typeface="Arial" panose="020B0604020202020204" pitchFamily="34" charset="0"/>
              </a:rPr>
              <a:t>nút</a:t>
            </a:r>
            <a:r>
              <a:rPr lang="en-US" altLang="en-US" sz="2500" dirty="0">
                <a:latin typeface="Arial" panose="020B0604020202020204" pitchFamily="34" charset="0"/>
              </a:rPr>
              <a:t> vị </a:t>
            </a:r>
            <a:r>
              <a:rPr lang="en-US" altLang="en-US" sz="2500" dirty="0" err="1">
                <a:latin typeface="Arial" panose="020B0604020202020204" pitchFamily="34" charset="0"/>
              </a:rPr>
              <a:t>tư</a:t>
            </a:r>
            <a:r>
              <a:rPr lang="en-US" altLang="en-US" sz="2500" dirty="0">
                <a:latin typeface="Arial" panose="020B0604020202020204" pitchFamily="34" charset="0"/>
              </a:rPr>
              <a:t>̀ </a:t>
            </a:r>
            <a:r>
              <a:rPr lang="en-US" altLang="en-US" sz="2500" dirty="0" err="1">
                <a:latin typeface="Arial" panose="020B0604020202020204" pitchFamily="34" charset="0"/>
              </a:rPr>
              <a:t>biểu</a:t>
            </a:r>
            <a:r>
              <a:rPr lang="en-US" altLang="en-US" sz="2500" dirty="0">
                <a:latin typeface="Arial" panose="020B0604020202020204" pitchFamily="34" charset="0"/>
              </a:rPr>
              <a:t> </a:t>
            </a:r>
            <a:r>
              <a:rPr lang="en-US" altLang="en-US" sz="2500" dirty="0" err="1">
                <a:latin typeface="Arial" panose="020B0604020202020204" pitchFamily="34" charset="0"/>
              </a:rPr>
              <a:t>thi</a:t>
            </a:r>
            <a:r>
              <a:rPr lang="en-US" altLang="en-US" sz="2500" dirty="0">
                <a:latin typeface="Arial" panose="020B0604020202020204" pitchFamily="34" charset="0"/>
              </a:rPr>
              <a:t>̣ </a:t>
            </a:r>
            <a:r>
              <a:rPr lang="en-US" altLang="en-US" sz="2500" dirty="0" err="1">
                <a:latin typeface="Arial" panose="020B0604020202020204" pitchFamily="34" charset="0"/>
              </a:rPr>
              <a:t>sư</a:t>
            </a:r>
            <a:r>
              <a:rPr lang="en-US" altLang="en-US" sz="2500" dirty="0">
                <a:latin typeface="Arial" panose="020B0604020202020204" pitchFamily="34" charset="0"/>
              </a:rPr>
              <a:t>̣ </a:t>
            </a:r>
            <a:r>
              <a:rPr lang="en-US" altLang="en-US" sz="2500" dirty="0" err="1">
                <a:latin typeface="Arial" panose="020B0604020202020204" pitchFamily="34" charset="0"/>
              </a:rPr>
              <a:t>phân</a:t>
            </a:r>
            <a:r>
              <a:rPr lang="en-US" altLang="en-US" sz="2500" dirty="0">
                <a:latin typeface="Arial" panose="020B0604020202020204" pitchFamily="34" charset="0"/>
              </a:rPr>
              <a:t> </a:t>
            </a:r>
            <a:r>
              <a:rPr lang="en-US" altLang="en-US" sz="2500" dirty="0" err="1">
                <a:latin typeface="Arial" panose="020B0604020202020204" pitchFamily="34" charset="0"/>
              </a:rPr>
              <a:t>nhánh</a:t>
            </a:r>
            <a:r>
              <a:rPr lang="en-US" altLang="en-US" sz="2500" dirty="0">
                <a:latin typeface="Arial" panose="020B0604020202020204" pitchFamily="34" charset="0"/>
              </a:rPr>
              <a:t> </a:t>
            </a:r>
            <a:r>
              <a:rPr lang="en-US" altLang="en-US" sz="2500" dirty="0" err="1">
                <a:latin typeface="Arial" panose="020B0604020202020204" pitchFamily="34" charset="0"/>
              </a:rPr>
              <a:t>hoặc</a:t>
            </a:r>
            <a:r>
              <a:rPr lang="en-US" altLang="en-US" sz="2500" dirty="0">
                <a:latin typeface="Arial" panose="020B0604020202020204" pitchFamily="34" charset="0"/>
              </a:rPr>
              <a:t> </a:t>
            </a:r>
            <a:r>
              <a:rPr lang="en-US" altLang="en-US" sz="2500" dirty="0" err="1">
                <a:latin typeface="Arial" panose="020B0604020202020204" pitchFamily="34" charset="0"/>
              </a:rPr>
              <a:t>hội</a:t>
            </a:r>
            <a:r>
              <a:rPr lang="en-US" altLang="en-US" sz="2500" dirty="0">
                <a:latin typeface="Arial" panose="020B0604020202020204" pitchFamily="34" charset="0"/>
              </a:rPr>
              <a:t> </a:t>
            </a:r>
            <a:r>
              <a:rPr lang="en-US" altLang="en-US" sz="2500" dirty="0" err="1">
                <a:latin typeface="Arial" panose="020B0604020202020204" pitchFamily="34" charset="0"/>
              </a:rPr>
              <a:t>nhập</a:t>
            </a:r>
            <a:r>
              <a:rPr lang="en-US" altLang="en-US" sz="2500" dirty="0">
                <a:latin typeface="Arial" panose="020B0604020202020204" pitchFamily="34" charset="0"/>
              </a:rPr>
              <a:t> </a:t>
            </a:r>
            <a:r>
              <a:rPr lang="en-US" altLang="en-US" sz="2500" dirty="0" err="1">
                <a:latin typeface="Arial" panose="020B0604020202020204" pitchFamily="34" charset="0"/>
              </a:rPr>
              <a:t>của</a:t>
            </a:r>
            <a:r>
              <a:rPr lang="en-US" altLang="en-US" sz="2500" dirty="0">
                <a:latin typeface="Arial" panose="020B0604020202020204" pitchFamily="34" charset="0"/>
              </a:rPr>
              <a:t> </a:t>
            </a:r>
            <a:r>
              <a:rPr lang="en-US" altLang="en-US" sz="2500" dirty="0" err="1">
                <a:latin typeface="Arial" panose="020B0604020202020204" pitchFamily="34" charset="0"/>
              </a:rPr>
              <a:t>các</a:t>
            </a:r>
            <a:r>
              <a:rPr lang="en-US" altLang="en-US" sz="2500" dirty="0">
                <a:latin typeface="Arial" panose="020B0604020202020204" pitchFamily="34" charset="0"/>
              </a:rPr>
              <a:t> </a:t>
            </a:r>
            <a:r>
              <a:rPr lang="en-US" altLang="en-US" sz="2500" dirty="0" err="1">
                <a:latin typeface="Arial" panose="020B0604020202020204" pitchFamily="34" charset="0"/>
              </a:rPr>
              <a:t>cung</a:t>
            </a:r>
            <a:r>
              <a:rPr lang="en-US" altLang="en-US" sz="2500" dirty="0">
                <a:latin typeface="Arial" panose="020B0604020202020204" pitchFamily="34" charset="0"/>
              </a:rPr>
              <a:t>.</a:t>
            </a:r>
          </a:p>
        </p:txBody>
      </p:sp>
      <p:sp>
        <p:nvSpPr>
          <p:cNvPr id="40964" name="Slide Number Placeholder 3">
            <a:extLst>
              <a:ext uri="{FF2B5EF4-FFF2-40B4-BE49-F238E27FC236}">
                <a16:creationId xmlns:a16="http://schemas.microsoft.com/office/drawing/2014/main" id="{BFC6F82F-8C0F-4973-8FBA-1159C8B4D0F6}"/>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275</a:t>
            </a:fld>
            <a:endParaRPr lang="en-CA" altLang="en-US" sz="1000" b="0">
              <a:solidFill>
                <a:schemeClr val="bg1"/>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D02C-7273-4B55-9538-F238BB9B2EC1}"/>
              </a:ext>
            </a:extLst>
          </p:cNvPr>
          <p:cNvSpPr>
            <a:spLocks noGrp="1"/>
          </p:cNvSpPr>
          <p:nvPr>
            <p:ph type="title"/>
          </p:nvPr>
        </p:nvSpPr>
        <p:spPr/>
        <p:txBody>
          <a:bodyPr/>
          <a:lstStyle/>
          <a:p>
            <a:pPr>
              <a:defRPr/>
            </a:pPr>
            <a:r>
              <a:rPr lang="en-US" altLang="en-US" sz="2400">
                <a:effectLst>
                  <a:outerShdw blurRad="38100" dist="38100" dir="2700000" algn="tl">
                    <a:srgbClr val="C0C0C0"/>
                  </a:outerShdw>
                </a:effectLst>
                <a:latin typeface="Arial" panose="020B0604020202020204" pitchFamily="34" charset="0"/>
              </a:rPr>
              <a:t>Các kiểu cấu trúc thành phần đồ thị dòng</a:t>
            </a:r>
          </a:p>
        </p:txBody>
      </p:sp>
      <p:sp>
        <p:nvSpPr>
          <p:cNvPr id="41988" name="Slide Number Placeholder 3">
            <a:extLst>
              <a:ext uri="{FF2B5EF4-FFF2-40B4-BE49-F238E27FC236}">
                <a16:creationId xmlns:a16="http://schemas.microsoft.com/office/drawing/2014/main" id="{8CBC8A30-0154-4D17-882B-97117A089F69}"/>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276</a:t>
            </a:fld>
            <a:endParaRPr lang="en-CA" altLang="en-US" sz="1000" b="0">
              <a:solidFill>
                <a:schemeClr val="bg1"/>
              </a:solidFill>
            </a:endParaRPr>
          </a:p>
        </p:txBody>
      </p:sp>
      <p:pic>
        <p:nvPicPr>
          <p:cNvPr id="41989" name="Picture 2">
            <a:extLst>
              <a:ext uri="{FF2B5EF4-FFF2-40B4-BE49-F238E27FC236}">
                <a16:creationId xmlns:a16="http://schemas.microsoft.com/office/drawing/2014/main" id="{37E90CE5-E629-4493-8DFD-533D73582B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6965" y="1112808"/>
            <a:ext cx="8140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4">
            <a:extLst>
              <a:ext uri="{FF2B5EF4-FFF2-40B4-BE49-F238E27FC236}">
                <a16:creationId xmlns:a16="http://schemas.microsoft.com/office/drawing/2014/main" id="{EC73DEEB-EA76-4A73-A717-0A9F784264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8665" y="2039908"/>
            <a:ext cx="87630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5">
            <a:extLst>
              <a:ext uri="{FF2B5EF4-FFF2-40B4-BE49-F238E27FC236}">
                <a16:creationId xmlns:a16="http://schemas.microsoft.com/office/drawing/2014/main" id="{C9F3304B-8E84-4BC0-A6E6-FA45F205BE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7265" y="3119408"/>
            <a:ext cx="84074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6">
            <a:extLst>
              <a:ext uri="{FF2B5EF4-FFF2-40B4-BE49-F238E27FC236}">
                <a16:creationId xmlns:a16="http://schemas.microsoft.com/office/drawing/2014/main" id="{3EB29DF5-8BBD-456B-B523-3CE35A90C2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99465" y="5481608"/>
            <a:ext cx="8813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TextBox 7">
            <a:extLst>
              <a:ext uri="{FF2B5EF4-FFF2-40B4-BE49-F238E27FC236}">
                <a16:creationId xmlns:a16="http://schemas.microsoft.com/office/drawing/2014/main" id="{20BB1E7A-7280-4C14-8C58-A9627813B3BD}"/>
              </a:ext>
            </a:extLst>
          </p:cNvPr>
          <p:cNvSpPr txBox="1">
            <a:spLocks noChangeArrowheads="1"/>
          </p:cNvSpPr>
          <p:nvPr/>
        </p:nvSpPr>
        <p:spPr bwMode="auto">
          <a:xfrm>
            <a:off x="2912166" y="2662209"/>
            <a:ext cx="3095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400" b="0">
                <a:solidFill>
                  <a:schemeClr val="tx1"/>
                </a:solidFill>
                <a:latin typeface="Times New Roman" panose="02020603050405020304" pitchFamily="18" charset="0"/>
              </a:rPr>
              <a:t>Các cấu trúc điều khiển</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C31C4-46D0-4EA6-AB4D-EDA2D2833261}"/>
              </a:ext>
            </a:extLst>
          </p:cNvPr>
          <p:cNvSpPr>
            <a:spLocks noGrp="1"/>
          </p:cNvSpPr>
          <p:nvPr>
            <p:ph type="title"/>
          </p:nvPr>
        </p:nvSpPr>
        <p:spPr/>
        <p:txBody>
          <a:bodyPr/>
          <a:lstStyle/>
          <a:p>
            <a:pPr>
              <a:defRPr/>
            </a:pPr>
            <a:r>
              <a:rPr lang="en-US" altLang="en-US" sz="2400">
                <a:effectLst>
                  <a:outerShdw blurRad="38100" dist="38100" dir="2700000" algn="tl">
                    <a:srgbClr val="C0C0C0"/>
                  </a:outerShdw>
                </a:effectLst>
                <a:latin typeface="Arial" panose="020B0604020202020204" pitchFamily="34" charset="0"/>
              </a:rPr>
              <a:t>Ví dụ: cấu trúc điều khiển chương trình</a:t>
            </a:r>
          </a:p>
        </p:txBody>
      </p:sp>
      <p:pic>
        <p:nvPicPr>
          <p:cNvPr id="43012" name="Picture 5">
            <a:extLst>
              <a:ext uri="{FF2B5EF4-FFF2-40B4-BE49-F238E27FC236}">
                <a16:creationId xmlns:a16="http://schemas.microsoft.com/office/drawing/2014/main" id="{41B30A6D-629B-49E0-9487-75CBFA30A8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26100" y="1425645"/>
            <a:ext cx="61087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Slide Number Placeholder 3">
            <a:extLst>
              <a:ext uri="{FF2B5EF4-FFF2-40B4-BE49-F238E27FC236}">
                <a16:creationId xmlns:a16="http://schemas.microsoft.com/office/drawing/2014/main" id="{0418E910-E0ED-41EC-B777-BD6949EF13D7}"/>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277</a:t>
            </a:fld>
            <a:endParaRPr lang="en-CA" altLang="en-US" sz="1000" b="0">
              <a:solidFill>
                <a:schemeClr val="bg1"/>
              </a:solidFill>
            </a:endParaRPr>
          </a:p>
        </p:txBody>
      </p:sp>
      <p:sp>
        <p:nvSpPr>
          <p:cNvPr id="43013" name="TextBox 6">
            <a:extLst>
              <a:ext uri="{FF2B5EF4-FFF2-40B4-BE49-F238E27FC236}">
                <a16:creationId xmlns:a16="http://schemas.microsoft.com/office/drawing/2014/main" id="{573FCBB2-0B04-4A12-A555-F679AD403D80}"/>
              </a:ext>
            </a:extLst>
          </p:cNvPr>
          <p:cNvSpPr txBox="1">
            <a:spLocks noChangeArrowheads="1"/>
          </p:cNvSpPr>
          <p:nvPr/>
        </p:nvSpPr>
        <p:spPr bwMode="auto">
          <a:xfrm>
            <a:off x="3030331" y="1380434"/>
            <a:ext cx="247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400" dirty="0" err="1">
                <a:solidFill>
                  <a:schemeClr val="tx1"/>
                </a:solidFill>
                <a:latin typeface="Times New Roman" panose="02020603050405020304" pitchFamily="18" charset="0"/>
              </a:rPr>
              <a:t>Xét</a:t>
            </a:r>
            <a:r>
              <a:rPr lang="en-US" altLang="en-US" sz="2400" dirty="0">
                <a:solidFill>
                  <a:schemeClr val="tx1"/>
                </a:solidFill>
                <a:latin typeface="Times New Roman" panose="02020603050405020304" pitchFamily="18" charset="0"/>
              </a:rPr>
              <a:t> </a:t>
            </a:r>
            <a:r>
              <a:rPr lang="en-US" altLang="en-US" sz="2400" dirty="0" err="1">
                <a:solidFill>
                  <a:schemeClr val="tx1"/>
                </a:solidFill>
                <a:latin typeface="Times New Roman" panose="02020603050405020304" pitchFamily="18" charset="0"/>
              </a:rPr>
              <a:t>biểu</a:t>
            </a:r>
            <a:r>
              <a:rPr lang="en-US" altLang="en-US" sz="2400" dirty="0">
                <a:solidFill>
                  <a:schemeClr val="tx1"/>
                </a:solidFill>
                <a:latin typeface="Times New Roman" panose="02020603050405020304" pitchFamily="18" charset="0"/>
              </a:rPr>
              <a:t> </a:t>
            </a:r>
            <a:r>
              <a:rPr lang="en-US" altLang="en-US" sz="2400" dirty="0" err="1">
                <a:solidFill>
                  <a:schemeClr val="tx1"/>
                </a:solidFill>
                <a:latin typeface="Times New Roman" panose="02020603050405020304" pitchFamily="18" charset="0"/>
              </a:rPr>
              <a:t>đô</a:t>
            </a:r>
            <a:r>
              <a:rPr lang="en-US" altLang="en-US" sz="2400" dirty="0">
                <a:solidFill>
                  <a:schemeClr val="tx1"/>
                </a:solidFill>
                <a:latin typeface="Times New Roman" panose="02020603050405020304" pitchFamily="18" charset="0"/>
              </a:rPr>
              <a:t>̀ </a:t>
            </a:r>
            <a:r>
              <a:rPr lang="en-US" altLang="en-US" sz="2400" dirty="0" err="1">
                <a:solidFill>
                  <a:schemeClr val="tx1"/>
                </a:solidFill>
                <a:latin typeface="Times New Roman" panose="02020603050405020304" pitchFamily="18" charset="0"/>
              </a:rPr>
              <a:t>điều</a:t>
            </a:r>
            <a:r>
              <a:rPr lang="en-US" altLang="en-US" sz="2400" dirty="0">
                <a:solidFill>
                  <a:schemeClr val="tx1"/>
                </a:solidFill>
                <a:latin typeface="Times New Roman" panose="02020603050405020304" pitchFamily="18" charset="0"/>
              </a:rPr>
              <a:t> </a:t>
            </a:r>
          </a:p>
          <a:p>
            <a:pPr>
              <a:spcBef>
                <a:spcPct val="0"/>
              </a:spcBef>
              <a:buClrTx/>
              <a:buFontTx/>
              <a:buNone/>
            </a:pPr>
            <a:r>
              <a:rPr lang="en-US" altLang="en-US" sz="2400" dirty="0" err="1">
                <a:solidFill>
                  <a:schemeClr val="tx1"/>
                </a:solidFill>
                <a:latin typeface="Times New Roman" panose="02020603050405020304" pitchFamily="18" charset="0"/>
              </a:rPr>
              <a:t>khiển</a:t>
            </a:r>
            <a:r>
              <a:rPr lang="en-US" altLang="en-US" sz="2400" dirty="0">
                <a:solidFill>
                  <a:schemeClr val="tx1"/>
                </a:solidFill>
                <a:latin typeface="Times New Roman" panose="02020603050405020304" pitchFamily="18" charset="0"/>
              </a:rPr>
              <a:t> </a:t>
            </a:r>
            <a:r>
              <a:rPr lang="en-US" altLang="en-US" sz="2400" dirty="0" err="1">
                <a:solidFill>
                  <a:schemeClr val="tx1"/>
                </a:solidFill>
                <a:latin typeface="Times New Roman" panose="02020603050405020304" pitchFamily="18" charset="0"/>
              </a:rPr>
              <a:t>của</a:t>
            </a:r>
            <a:r>
              <a:rPr lang="en-US" altLang="en-US" sz="2400" dirty="0">
                <a:solidFill>
                  <a:schemeClr val="tx1"/>
                </a:solidFill>
                <a:latin typeface="Times New Roman" panose="02020603050405020304" pitchFamily="18" charset="0"/>
              </a:rPr>
              <a:t> </a:t>
            </a:r>
            <a:r>
              <a:rPr lang="en-US" altLang="en-US" sz="2400" dirty="0" err="1">
                <a:solidFill>
                  <a:schemeClr val="tx1"/>
                </a:solidFill>
                <a:latin typeface="Times New Roman" panose="02020603050405020304" pitchFamily="18" charset="0"/>
              </a:rPr>
              <a:t>một</a:t>
            </a:r>
            <a:r>
              <a:rPr lang="en-US" altLang="en-US" sz="2400" dirty="0">
                <a:solidFill>
                  <a:schemeClr val="tx1"/>
                </a:solidFill>
                <a:latin typeface="Times New Roman" panose="02020603050405020304" pitchFamily="18" charset="0"/>
              </a:rPr>
              <a:t> </a:t>
            </a:r>
          </a:p>
          <a:p>
            <a:pPr>
              <a:spcBef>
                <a:spcPct val="0"/>
              </a:spcBef>
              <a:buClrTx/>
              <a:buFontTx/>
              <a:buNone/>
            </a:pPr>
            <a:r>
              <a:rPr lang="en-US" altLang="en-US" sz="2400" dirty="0" err="1">
                <a:solidFill>
                  <a:schemeClr val="tx1"/>
                </a:solidFill>
                <a:latin typeface="Times New Roman" panose="02020603050405020304" pitchFamily="18" charset="0"/>
              </a:rPr>
              <a:t>chương</a:t>
            </a:r>
            <a:r>
              <a:rPr lang="en-US" altLang="en-US" sz="2400" dirty="0">
                <a:solidFill>
                  <a:schemeClr val="tx1"/>
                </a:solidFill>
                <a:latin typeface="Times New Roman" panose="02020603050405020304" pitchFamily="18" charset="0"/>
              </a:rPr>
              <a:t> </a:t>
            </a:r>
            <a:r>
              <a:rPr lang="en-US" altLang="en-US" sz="2400" dirty="0" err="1">
                <a:solidFill>
                  <a:schemeClr val="tx1"/>
                </a:solidFill>
                <a:latin typeface="Times New Roman" panose="02020603050405020304" pitchFamily="18" charset="0"/>
              </a:rPr>
              <a:t>trình</a:t>
            </a:r>
            <a:endParaRPr lang="en-US" altLang="en-US" sz="2400" dirty="0">
              <a:solidFill>
                <a:schemeClr val="tx1"/>
              </a:solidFill>
              <a:latin typeface="Times New Roman" panose="02020603050405020304" pitchFamily="18" charset="0"/>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977-14E2-47CC-8327-0CA65F069C43}"/>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Ví dụ: cấu trúc đồ thị dòng</a:t>
            </a:r>
          </a:p>
        </p:txBody>
      </p:sp>
      <p:pic>
        <p:nvPicPr>
          <p:cNvPr id="44036" name="Picture 4">
            <a:extLst>
              <a:ext uri="{FF2B5EF4-FFF2-40B4-BE49-F238E27FC236}">
                <a16:creationId xmlns:a16="http://schemas.microsoft.com/office/drawing/2014/main" id="{9C196ABB-F463-42F9-A3EE-5CE287C691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1944" y="2589213"/>
            <a:ext cx="8636000" cy="390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Slide Number Placeholder 3">
            <a:extLst>
              <a:ext uri="{FF2B5EF4-FFF2-40B4-BE49-F238E27FC236}">
                <a16:creationId xmlns:a16="http://schemas.microsoft.com/office/drawing/2014/main" id="{9ACD391E-EEE4-466E-BD0B-4609DE312729}"/>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278</a:t>
            </a:fld>
            <a:endParaRPr lang="en-CA" altLang="en-US" sz="1000" b="0">
              <a:solidFill>
                <a:schemeClr val="bg1"/>
              </a:solidFill>
            </a:endParaRPr>
          </a:p>
        </p:txBody>
      </p:sp>
      <p:sp>
        <p:nvSpPr>
          <p:cNvPr id="6" name="Content Placeholder 2">
            <a:extLst>
              <a:ext uri="{FF2B5EF4-FFF2-40B4-BE49-F238E27FC236}">
                <a16:creationId xmlns:a16="http://schemas.microsoft.com/office/drawing/2014/main" id="{7F9DF79B-4E85-4E1F-B582-8FCE3763AAE5}"/>
              </a:ext>
            </a:extLst>
          </p:cNvPr>
          <p:cNvSpPr>
            <a:spLocks noGrp="1" noChangeArrowheads="1"/>
          </p:cNvSpPr>
          <p:nvPr>
            <p:ph sz="quarter" idx="10"/>
          </p:nvPr>
        </p:nvSpPr>
        <p:spPr>
          <a:xfrm>
            <a:off x="7194273" y="565288"/>
            <a:ext cx="4159527" cy="2481055"/>
          </a:xfrm>
        </p:spPr>
        <p:txBody>
          <a:bodyPr/>
          <a:lstStyle/>
          <a:p>
            <a:r>
              <a:rPr lang="en-US" altLang="en-US" dirty="0" err="1"/>
              <a:t>Đô</a:t>
            </a:r>
            <a:r>
              <a:rPr lang="en-US" altLang="en-US" dirty="0"/>
              <a:t>̀ </a:t>
            </a:r>
            <a:r>
              <a:rPr lang="en-US" altLang="en-US" dirty="0" err="1"/>
              <a:t>thi</a:t>
            </a:r>
            <a:r>
              <a:rPr lang="en-US" altLang="en-US" dirty="0"/>
              <a:t>̣ </a:t>
            </a:r>
            <a:r>
              <a:rPr lang="en-US" altLang="en-US" dirty="0" err="1"/>
              <a:t>dòng</a:t>
            </a:r>
            <a:r>
              <a:rPr lang="en-US" altLang="en-US" dirty="0"/>
              <a:t> ̂n </a:t>
            </a:r>
            <a:r>
              <a:rPr lang="en-US" altLang="en-US" dirty="0" err="1"/>
              <a:t>gồm</a:t>
            </a:r>
            <a:r>
              <a:rPr lang="en-US" altLang="en-US" dirty="0"/>
              <a:t>:</a:t>
            </a:r>
          </a:p>
          <a:p>
            <a:pPr lvl="1"/>
            <a:r>
              <a:rPr lang="en-US" altLang="en-US" dirty="0">
                <a:latin typeface="Arial" panose="020B0604020202020204" pitchFamily="34" charset="0"/>
              </a:rPr>
              <a:t>9 </a:t>
            </a:r>
            <a:r>
              <a:rPr lang="en-US" altLang="en-US" dirty="0" err="1">
                <a:latin typeface="Arial" panose="020B0604020202020204" pitchFamily="34" charset="0"/>
              </a:rPr>
              <a:t>nút</a:t>
            </a:r>
            <a:r>
              <a:rPr lang="en-US" altLang="en-US" dirty="0">
                <a:latin typeface="Arial" panose="020B0604020202020204" pitchFamily="34" charset="0"/>
              </a:rPr>
              <a:t>, </a:t>
            </a:r>
            <a:r>
              <a:rPr lang="en-US" altLang="en-US" dirty="0" err="1">
                <a:latin typeface="Arial" panose="020B0604020202020204" pitchFamily="34" charset="0"/>
              </a:rPr>
              <a:t>trongđo</a:t>
            </a:r>
            <a:r>
              <a:rPr lang="en-US" altLang="en-US" dirty="0">
                <a:latin typeface="Arial" panose="020B0604020202020204" pitchFamily="34" charset="0"/>
              </a:rPr>
              <a:t>́:</a:t>
            </a:r>
          </a:p>
          <a:p>
            <a:pPr lvl="1"/>
            <a:r>
              <a:rPr lang="en-US" altLang="en-US" dirty="0">
                <a:latin typeface="Arial" panose="020B0604020202020204" pitchFamily="34" charset="0"/>
              </a:rPr>
              <a:t>5 </a:t>
            </a:r>
            <a:r>
              <a:rPr lang="en-US" altLang="en-US" dirty="0" err="1">
                <a:latin typeface="Arial" panose="020B0604020202020204" pitchFamily="34" charset="0"/>
              </a:rPr>
              <a:t>nút</a:t>
            </a:r>
            <a:r>
              <a:rPr lang="en-US" altLang="en-US" dirty="0">
                <a:latin typeface="Arial" panose="020B0604020202020204" pitchFamily="34" charset="0"/>
              </a:rPr>
              <a:t> là </a:t>
            </a:r>
            <a:r>
              <a:rPr lang="en-US" altLang="en-US" dirty="0" err="1">
                <a:latin typeface="Arial" panose="020B0604020202020204" pitchFamily="34" charset="0"/>
              </a:rPr>
              <a:t>quyết</a:t>
            </a:r>
            <a:r>
              <a:rPr lang="en-US" altLang="en-US" dirty="0">
                <a:latin typeface="Arial" panose="020B0604020202020204" pitchFamily="34" charset="0"/>
              </a:rPr>
              <a:t> </a:t>
            </a:r>
            <a:r>
              <a:rPr lang="en-US" altLang="en-US" dirty="0" err="1">
                <a:latin typeface="Arial" panose="020B0604020202020204" pitchFamily="34" charset="0"/>
              </a:rPr>
              <a:t>định</a:t>
            </a:r>
            <a:r>
              <a:rPr lang="en-US" altLang="en-US" dirty="0">
                <a:latin typeface="Arial" panose="020B0604020202020204" pitchFamily="34" charset="0"/>
              </a:rPr>
              <a:t>(</a:t>
            </a:r>
            <a:r>
              <a:rPr lang="en-US" altLang="en-US" dirty="0" err="1">
                <a:latin typeface="Arial" panose="020B0604020202020204" pitchFamily="34" charset="0"/>
              </a:rPr>
              <a:t>mầu</a:t>
            </a:r>
            <a:r>
              <a:rPr lang="en-US" altLang="en-US" dirty="0">
                <a:latin typeface="Arial" panose="020B0604020202020204" pitchFamily="34" charset="0"/>
              </a:rPr>
              <a:t> </a:t>
            </a:r>
            <a:r>
              <a:rPr lang="en-US" altLang="en-US" dirty="0" err="1">
                <a:latin typeface="Arial" panose="020B0604020202020204" pitchFamily="34" charset="0"/>
              </a:rPr>
              <a:t>đo</a:t>
            </a:r>
            <a:r>
              <a:rPr lang="en-US" altLang="en-US" dirty="0">
                <a:latin typeface="Arial" panose="020B0604020202020204" pitchFamily="34" charset="0"/>
              </a:rPr>
              <a:t>̉)</a:t>
            </a:r>
          </a:p>
          <a:p>
            <a:pPr lvl="1"/>
            <a:r>
              <a:rPr lang="en-US" altLang="en-US" dirty="0">
                <a:latin typeface="Arial" panose="020B0604020202020204" pitchFamily="34" charset="0"/>
              </a:rPr>
              <a:t>11 </a:t>
            </a:r>
            <a:r>
              <a:rPr lang="en-US" altLang="en-US" dirty="0" err="1">
                <a:latin typeface="Arial" panose="020B0604020202020204" pitchFamily="34" charset="0"/>
              </a:rPr>
              <a:t>cung</a:t>
            </a:r>
            <a:endParaRPr lang="en-US" altLang="en-US" dirty="0">
              <a:latin typeface="Arial" panose="020B0604020202020204" pitchFamily="34" charset="0"/>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0AEB5-4706-49B0-99E5-1A5ACC763361}"/>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Ví dụ 2</a:t>
            </a:r>
          </a:p>
        </p:txBody>
      </p:sp>
      <p:pic>
        <p:nvPicPr>
          <p:cNvPr id="46084" name="Picture 4">
            <a:extLst>
              <a:ext uri="{FF2B5EF4-FFF2-40B4-BE49-F238E27FC236}">
                <a16:creationId xmlns:a16="http://schemas.microsoft.com/office/drawing/2014/main" id="{E1E453E4-AFA5-4E29-B4E6-6560A2154D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0517" y="1112808"/>
            <a:ext cx="7997714" cy="463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Slide Number Placeholder 3">
            <a:extLst>
              <a:ext uri="{FF2B5EF4-FFF2-40B4-BE49-F238E27FC236}">
                <a16:creationId xmlns:a16="http://schemas.microsoft.com/office/drawing/2014/main" id="{6784747B-A201-4ABF-87E6-82AFC02EA637}"/>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279</a:t>
            </a:fld>
            <a:endParaRPr lang="en-CA" altLang="en-US" sz="1000" b="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Tester &amp;</a:t>
            </a:r>
            <a:r>
              <a:rPr spc="-55" dirty="0"/>
              <a:t> </a:t>
            </a:r>
            <a:r>
              <a:rPr spc="-5" dirty="0"/>
              <a:t>QA</a:t>
            </a:r>
          </a:p>
        </p:txBody>
      </p:sp>
      <p:sp>
        <p:nvSpPr>
          <p:cNvPr id="3" name="object 3"/>
          <p:cNvSpPr txBox="1"/>
          <p:nvPr/>
        </p:nvSpPr>
        <p:spPr>
          <a:xfrm>
            <a:off x="2262036" y="1245250"/>
            <a:ext cx="8825865" cy="4906471"/>
          </a:xfrm>
          <a:prstGeom prst="rect">
            <a:avLst/>
          </a:prstGeom>
        </p:spPr>
        <p:txBody>
          <a:bodyPr vert="horz" wrap="square" lIns="0" tIns="12700" rIns="0" bIns="0" rtlCol="0">
            <a:spAutoFit/>
          </a:bodyPr>
          <a:lstStyle/>
          <a:p>
            <a:pPr marL="355600" marR="5080" indent="-342900" algn="just">
              <a:spcBef>
                <a:spcPts val="100"/>
              </a:spcBef>
              <a:buChar char="•"/>
              <a:tabLst>
                <a:tab pos="354965" algn="l"/>
                <a:tab pos="355600" algn="l"/>
              </a:tabLst>
            </a:pPr>
            <a:r>
              <a:rPr sz="2200" spc="-5" dirty="0">
                <a:latin typeface="Arial"/>
                <a:cs typeface="Arial"/>
              </a:rPr>
              <a:t>KS </a:t>
            </a:r>
            <a:r>
              <a:rPr sz="2200" dirty="0">
                <a:latin typeface="Arial"/>
                <a:cs typeface="Arial"/>
              </a:rPr>
              <a:t>kiểm </a:t>
            </a:r>
            <a:r>
              <a:rPr sz="2200" spc="-5" dirty="0">
                <a:latin typeface="Arial"/>
                <a:cs typeface="Arial"/>
              </a:rPr>
              <a:t>định </a:t>
            </a:r>
            <a:r>
              <a:rPr sz="2200" dirty="0">
                <a:latin typeface="Arial"/>
                <a:cs typeface="Arial"/>
              </a:rPr>
              <a:t>(Tester) có </a:t>
            </a:r>
            <a:r>
              <a:rPr sz="2200" spc="-5" dirty="0">
                <a:latin typeface="Arial"/>
                <a:cs typeface="Arial"/>
              </a:rPr>
              <a:t>nhiệm </a:t>
            </a:r>
            <a:r>
              <a:rPr sz="2200" dirty="0">
                <a:latin typeface="Arial"/>
                <a:cs typeface="Arial"/>
              </a:rPr>
              <a:t>vụ khảo sát, chạy thử </a:t>
            </a:r>
            <a:r>
              <a:rPr sz="2200" spc="-5" dirty="0">
                <a:latin typeface="Arial"/>
                <a:cs typeface="Arial"/>
              </a:rPr>
              <a:t>để bảo  đảm </a:t>
            </a:r>
            <a:r>
              <a:rPr sz="2200" dirty="0">
                <a:latin typeface="Arial"/>
                <a:cs typeface="Arial"/>
              </a:rPr>
              <a:t>PM thỏa </a:t>
            </a:r>
            <a:r>
              <a:rPr sz="2200" spc="-5" dirty="0">
                <a:latin typeface="Arial"/>
                <a:cs typeface="Arial"/>
              </a:rPr>
              <a:t>mãn </a:t>
            </a:r>
            <a:r>
              <a:rPr sz="2200" dirty="0">
                <a:latin typeface="Arial"/>
                <a:cs typeface="Arial"/>
              </a:rPr>
              <a:t>các yêu cầu về chức </a:t>
            </a:r>
            <a:r>
              <a:rPr sz="2200" spc="-5" dirty="0">
                <a:latin typeface="Arial"/>
                <a:cs typeface="Arial"/>
              </a:rPr>
              <a:t>năng </a:t>
            </a:r>
            <a:r>
              <a:rPr sz="2200" dirty="0">
                <a:latin typeface="Arial"/>
                <a:cs typeface="Arial"/>
              </a:rPr>
              <a:t>và khả </a:t>
            </a:r>
            <a:r>
              <a:rPr sz="2200" spc="-5" dirty="0">
                <a:latin typeface="Arial"/>
                <a:cs typeface="Arial"/>
              </a:rPr>
              <a:t>năng </a:t>
            </a:r>
            <a:r>
              <a:rPr sz="2200" dirty="0">
                <a:latin typeface="Arial"/>
                <a:cs typeface="Arial"/>
              </a:rPr>
              <a:t>vận  </a:t>
            </a:r>
            <a:r>
              <a:rPr sz="2200" spc="-5" dirty="0">
                <a:latin typeface="Arial"/>
                <a:cs typeface="Arial"/>
              </a:rPr>
              <a:t>hành </a:t>
            </a:r>
            <a:r>
              <a:rPr sz="2200" dirty="0">
                <a:latin typeface="Arial"/>
                <a:cs typeface="Arial"/>
              </a:rPr>
              <a:t>mà </a:t>
            </a:r>
            <a:r>
              <a:rPr sz="2200" spc="-5" dirty="0">
                <a:latin typeface="Arial"/>
                <a:cs typeface="Arial"/>
              </a:rPr>
              <a:t>nó phải </a:t>
            </a:r>
            <a:r>
              <a:rPr sz="2200" dirty="0">
                <a:latin typeface="Arial"/>
                <a:cs typeface="Arial"/>
              </a:rPr>
              <a:t>có, </a:t>
            </a:r>
            <a:r>
              <a:rPr sz="2200" spc="-5" dirty="0">
                <a:latin typeface="Arial"/>
                <a:cs typeface="Arial"/>
              </a:rPr>
              <a:t>báo </a:t>
            </a:r>
            <a:r>
              <a:rPr sz="2200" dirty="0">
                <a:latin typeface="Arial"/>
                <a:cs typeface="Arial"/>
              </a:rPr>
              <a:t>cáo các </a:t>
            </a:r>
            <a:r>
              <a:rPr sz="2200" spc="-5" dirty="0">
                <a:latin typeface="Arial"/>
                <a:cs typeface="Arial"/>
              </a:rPr>
              <a:t>lỗi nếu </a:t>
            </a:r>
            <a:r>
              <a:rPr sz="2200" dirty="0">
                <a:latin typeface="Arial"/>
                <a:cs typeface="Arial"/>
              </a:rPr>
              <a:t>có </a:t>
            </a:r>
            <a:r>
              <a:rPr sz="2200" spc="-5" dirty="0">
                <a:latin typeface="Arial"/>
                <a:cs typeface="Arial"/>
              </a:rPr>
              <a:t>để </a:t>
            </a:r>
            <a:r>
              <a:rPr sz="2200" dirty="0">
                <a:latin typeface="Arial"/>
                <a:cs typeface="Arial"/>
              </a:rPr>
              <a:t>các </a:t>
            </a:r>
            <a:r>
              <a:rPr sz="2200" spc="-5" dirty="0">
                <a:latin typeface="Arial"/>
                <a:cs typeface="Arial"/>
              </a:rPr>
              <a:t>bộ phận  liên quan chỉnh </a:t>
            </a:r>
            <a:r>
              <a:rPr sz="2200" dirty="0">
                <a:latin typeface="Arial"/>
                <a:cs typeface="Arial"/>
              </a:rPr>
              <a:t>sửa. </a:t>
            </a:r>
            <a:r>
              <a:rPr sz="2200" spc="-5" dirty="0">
                <a:latin typeface="Arial"/>
                <a:cs typeface="Arial"/>
              </a:rPr>
              <a:t>Công việc </a:t>
            </a:r>
            <a:r>
              <a:rPr sz="2200" dirty="0">
                <a:latin typeface="Arial"/>
                <a:cs typeface="Arial"/>
              </a:rPr>
              <a:t>của KS kiểm </a:t>
            </a:r>
            <a:r>
              <a:rPr sz="2200" spc="-5" dirty="0">
                <a:latin typeface="Arial"/>
                <a:cs typeface="Arial"/>
              </a:rPr>
              <a:t>định liên quan  đến </a:t>
            </a:r>
            <a:r>
              <a:rPr sz="2200" dirty="0">
                <a:latin typeface="Arial"/>
                <a:cs typeface="Arial"/>
              </a:rPr>
              <a:t>sản </a:t>
            </a:r>
            <a:r>
              <a:rPr sz="2200" spc="-5" dirty="0">
                <a:latin typeface="Arial"/>
                <a:cs typeface="Arial"/>
              </a:rPr>
              <a:t>phẩm</a:t>
            </a:r>
            <a:r>
              <a:rPr sz="2200" spc="10" dirty="0">
                <a:latin typeface="Arial"/>
                <a:cs typeface="Arial"/>
              </a:rPr>
              <a:t> </a:t>
            </a:r>
            <a:r>
              <a:rPr sz="2200" spc="-5" dirty="0">
                <a:latin typeface="Arial"/>
                <a:cs typeface="Arial"/>
              </a:rPr>
              <a:t>(product).</a:t>
            </a:r>
            <a:endParaRPr sz="2200" dirty="0">
              <a:latin typeface="Arial"/>
              <a:cs typeface="Arial"/>
            </a:endParaRPr>
          </a:p>
          <a:p>
            <a:pPr marL="355600" marR="92075" indent="-342900" algn="just">
              <a:spcBef>
                <a:spcPts val="580"/>
              </a:spcBef>
              <a:buChar char="•"/>
              <a:tabLst>
                <a:tab pos="354965" algn="l"/>
                <a:tab pos="355600" algn="l"/>
              </a:tabLst>
            </a:pPr>
            <a:r>
              <a:rPr sz="2200" spc="-5" dirty="0">
                <a:latin typeface="Arial"/>
                <a:cs typeface="Arial"/>
              </a:rPr>
              <a:t>KS </a:t>
            </a:r>
            <a:r>
              <a:rPr sz="2200" dirty="0">
                <a:latin typeface="Arial"/>
                <a:cs typeface="Arial"/>
              </a:rPr>
              <a:t>chất </a:t>
            </a:r>
            <a:r>
              <a:rPr sz="2200" spc="-5" dirty="0">
                <a:latin typeface="Arial"/>
                <a:cs typeface="Arial"/>
              </a:rPr>
              <a:t>lượng </a:t>
            </a:r>
            <a:r>
              <a:rPr sz="2200" dirty="0">
                <a:latin typeface="Arial"/>
                <a:cs typeface="Arial"/>
              </a:rPr>
              <a:t>(QA) có </a:t>
            </a:r>
            <a:r>
              <a:rPr sz="2200" spc="-5" dirty="0">
                <a:latin typeface="Arial"/>
                <a:cs typeface="Arial"/>
              </a:rPr>
              <a:t>nhiệm </a:t>
            </a:r>
            <a:r>
              <a:rPr sz="2200" dirty="0">
                <a:latin typeface="Arial"/>
                <a:cs typeface="Arial"/>
              </a:rPr>
              <a:t>vụ </a:t>
            </a:r>
            <a:r>
              <a:rPr sz="2200" spc="-5" dirty="0">
                <a:latin typeface="Arial"/>
                <a:cs typeface="Arial"/>
              </a:rPr>
              <a:t>giám </a:t>
            </a:r>
            <a:r>
              <a:rPr sz="2200" dirty="0">
                <a:latin typeface="Arial"/>
                <a:cs typeface="Arial"/>
              </a:rPr>
              <a:t>sát </a:t>
            </a:r>
            <a:r>
              <a:rPr sz="2200" spc="-5" dirty="0">
                <a:latin typeface="Arial"/>
                <a:cs typeface="Arial"/>
              </a:rPr>
              <a:t>để bảo đảm </a:t>
            </a:r>
            <a:r>
              <a:rPr sz="2200" dirty="0">
                <a:latin typeface="Arial"/>
                <a:cs typeface="Arial"/>
              </a:rPr>
              <a:t>các  tiêu </a:t>
            </a:r>
            <a:r>
              <a:rPr sz="2200" spc="-5" dirty="0">
                <a:latin typeface="Arial"/>
                <a:cs typeface="Arial"/>
              </a:rPr>
              <a:t>chuẩn </a:t>
            </a:r>
            <a:r>
              <a:rPr sz="2200" dirty="0">
                <a:latin typeface="Arial"/>
                <a:cs typeface="Arial"/>
              </a:rPr>
              <a:t>và </a:t>
            </a:r>
            <a:r>
              <a:rPr sz="2200" spc="-5" dirty="0">
                <a:latin typeface="Arial"/>
                <a:cs typeface="Arial"/>
              </a:rPr>
              <a:t>quy </a:t>
            </a:r>
            <a:r>
              <a:rPr sz="2200" spc="20" dirty="0">
                <a:latin typeface="Arial"/>
                <a:cs typeface="Arial"/>
              </a:rPr>
              <a:t>trình </a:t>
            </a:r>
            <a:r>
              <a:rPr sz="2200" dirty="0">
                <a:latin typeface="Arial"/>
                <a:cs typeface="Arial"/>
              </a:rPr>
              <a:t>sản </a:t>
            </a:r>
            <a:r>
              <a:rPr sz="2200" spc="-5" dirty="0">
                <a:latin typeface="Arial"/>
                <a:cs typeface="Arial"/>
              </a:rPr>
              <a:t>xuất </a:t>
            </a:r>
            <a:r>
              <a:rPr sz="2200" dirty="0">
                <a:latin typeface="Arial"/>
                <a:cs typeface="Arial"/>
              </a:rPr>
              <a:t>PM </a:t>
            </a:r>
            <a:r>
              <a:rPr sz="2200" spc="-5" dirty="0">
                <a:latin typeface="Arial"/>
                <a:cs typeface="Arial"/>
              </a:rPr>
              <a:t>được định </a:t>
            </a:r>
            <a:r>
              <a:rPr sz="2200" spc="-10" dirty="0">
                <a:latin typeface="Arial"/>
                <a:cs typeface="Arial"/>
              </a:rPr>
              <a:t>nghĩa </a:t>
            </a:r>
            <a:r>
              <a:rPr sz="2200" dirty="0">
                <a:latin typeface="Arial"/>
                <a:cs typeface="Arial"/>
              </a:rPr>
              <a:t>và tuân  thủ </a:t>
            </a:r>
            <a:r>
              <a:rPr sz="2200" spc="-10" dirty="0">
                <a:latin typeface="Arial"/>
                <a:cs typeface="Arial"/>
              </a:rPr>
              <a:t>nghiêm </a:t>
            </a:r>
            <a:r>
              <a:rPr sz="2200" dirty="0">
                <a:latin typeface="Arial"/>
                <a:cs typeface="Arial"/>
              </a:rPr>
              <a:t>túc, </a:t>
            </a:r>
            <a:r>
              <a:rPr sz="2200" spc="-5" dirty="0">
                <a:latin typeface="Arial"/>
                <a:cs typeface="Arial"/>
              </a:rPr>
              <a:t>hướng đến </a:t>
            </a:r>
            <a:r>
              <a:rPr sz="2200" dirty="0">
                <a:latin typeface="Arial"/>
                <a:cs typeface="Arial"/>
              </a:rPr>
              <a:t>mục tiêu các sản </a:t>
            </a:r>
            <a:r>
              <a:rPr sz="2200" spc="-5" dirty="0">
                <a:latin typeface="Arial"/>
                <a:cs typeface="Arial"/>
              </a:rPr>
              <a:t>phẩm (SP) trung  gian </a:t>
            </a:r>
            <a:r>
              <a:rPr sz="2200" dirty="0">
                <a:latin typeface="Arial"/>
                <a:cs typeface="Arial"/>
              </a:rPr>
              <a:t>cũng </a:t>
            </a:r>
            <a:r>
              <a:rPr sz="2200" spc="-5" dirty="0">
                <a:latin typeface="Arial"/>
                <a:cs typeface="Arial"/>
              </a:rPr>
              <a:t>như </a:t>
            </a:r>
            <a:r>
              <a:rPr sz="2200" dirty="0">
                <a:latin typeface="Arial"/>
                <a:cs typeface="Arial"/>
              </a:rPr>
              <a:t>SP sau cùng của </a:t>
            </a:r>
            <a:r>
              <a:rPr sz="2200" spc="-5" dirty="0">
                <a:latin typeface="Arial"/>
                <a:cs typeface="Arial"/>
              </a:rPr>
              <a:t>dự án </a:t>
            </a:r>
            <a:r>
              <a:rPr sz="2200" dirty="0">
                <a:latin typeface="Arial"/>
                <a:cs typeface="Arial"/>
              </a:rPr>
              <a:t>thỏa </a:t>
            </a:r>
            <a:r>
              <a:rPr sz="2200" spc="-5" dirty="0">
                <a:latin typeface="Arial"/>
                <a:cs typeface="Arial"/>
              </a:rPr>
              <a:t>mãn </a:t>
            </a:r>
            <a:r>
              <a:rPr sz="2200" dirty="0">
                <a:latin typeface="Arial"/>
                <a:cs typeface="Arial"/>
              </a:rPr>
              <a:t>các </a:t>
            </a:r>
            <a:r>
              <a:rPr sz="2200" spc="-5" dirty="0">
                <a:latin typeface="Arial"/>
                <a:cs typeface="Arial"/>
              </a:rPr>
              <a:t>tiêu  chuẩn </a:t>
            </a:r>
            <a:r>
              <a:rPr sz="2200" dirty="0">
                <a:latin typeface="Arial"/>
                <a:cs typeface="Arial"/>
              </a:rPr>
              <a:t>và yêu cầu </a:t>
            </a:r>
            <a:r>
              <a:rPr sz="2200" spc="-5" dirty="0">
                <a:latin typeface="Arial"/>
                <a:cs typeface="Arial"/>
              </a:rPr>
              <a:t>đã định trước đó. Công việc </a:t>
            </a:r>
            <a:r>
              <a:rPr sz="2200" dirty="0">
                <a:latin typeface="Arial"/>
                <a:cs typeface="Arial"/>
              </a:rPr>
              <a:t>của KS chất  </a:t>
            </a:r>
            <a:r>
              <a:rPr sz="2200" spc="-5" dirty="0">
                <a:latin typeface="Arial"/>
                <a:cs typeface="Arial"/>
              </a:rPr>
              <a:t>lượng liên quan đến quy </a:t>
            </a:r>
            <a:r>
              <a:rPr sz="2200" spc="20" dirty="0">
                <a:latin typeface="Arial"/>
                <a:cs typeface="Arial"/>
              </a:rPr>
              <a:t>trình</a:t>
            </a:r>
            <a:r>
              <a:rPr sz="2200" spc="35" dirty="0">
                <a:latin typeface="Arial"/>
                <a:cs typeface="Arial"/>
              </a:rPr>
              <a:t> </a:t>
            </a:r>
            <a:r>
              <a:rPr sz="2200" dirty="0">
                <a:latin typeface="Arial"/>
                <a:cs typeface="Arial"/>
              </a:rPr>
              <a:t>(process).</a:t>
            </a:r>
          </a:p>
          <a:p>
            <a:pPr marL="355600" marR="72390" indent="-342900" algn="just">
              <a:spcBef>
                <a:spcPts val="580"/>
              </a:spcBef>
              <a:buChar char="•"/>
              <a:tabLst>
                <a:tab pos="354965" algn="l"/>
                <a:tab pos="355600" algn="l"/>
              </a:tabLst>
            </a:pPr>
            <a:r>
              <a:rPr sz="2200" dirty="0">
                <a:latin typeface="Arial"/>
                <a:cs typeface="Arial"/>
              </a:rPr>
              <a:t>Ví </a:t>
            </a:r>
            <a:r>
              <a:rPr sz="2200" spc="-5" dirty="0">
                <a:latin typeface="Arial"/>
                <a:cs typeface="Arial"/>
              </a:rPr>
              <a:t>dụ: Kiểm </a:t>
            </a:r>
            <a:r>
              <a:rPr sz="2200" dirty="0">
                <a:latin typeface="Arial"/>
                <a:cs typeface="Arial"/>
              </a:rPr>
              <a:t>tra </a:t>
            </a:r>
            <a:r>
              <a:rPr sz="2200" spc="-5" dirty="0">
                <a:latin typeface="Arial"/>
                <a:cs typeface="Arial"/>
              </a:rPr>
              <a:t>để bảo đảm </a:t>
            </a:r>
            <a:r>
              <a:rPr sz="2200" dirty="0">
                <a:latin typeface="Arial"/>
                <a:cs typeface="Arial"/>
              </a:rPr>
              <a:t>các </a:t>
            </a:r>
            <a:r>
              <a:rPr sz="2200" spc="-10" dirty="0">
                <a:latin typeface="Arial"/>
                <a:cs typeface="Arial"/>
              </a:rPr>
              <a:t>giải </a:t>
            </a:r>
            <a:r>
              <a:rPr sz="2200" dirty="0">
                <a:latin typeface="Arial"/>
                <a:cs typeface="Arial"/>
              </a:rPr>
              <a:t>thuật khi viết code </a:t>
            </a:r>
            <a:r>
              <a:rPr sz="2200" spc="-5" dirty="0">
                <a:latin typeface="Arial"/>
                <a:cs typeface="Arial"/>
              </a:rPr>
              <a:t>phải  được </a:t>
            </a:r>
            <a:r>
              <a:rPr sz="2200" dirty="0">
                <a:latin typeface="Arial"/>
                <a:cs typeface="Arial"/>
              </a:rPr>
              <a:t>chú thích rõ ràng, các </a:t>
            </a:r>
            <a:r>
              <a:rPr sz="2200" spc="-5" dirty="0">
                <a:latin typeface="Arial"/>
                <a:cs typeface="Arial"/>
              </a:rPr>
              <a:t>Yêu </a:t>
            </a:r>
            <a:r>
              <a:rPr sz="2200" dirty="0">
                <a:latin typeface="Arial"/>
                <a:cs typeface="Arial"/>
              </a:rPr>
              <a:t>cầu khách </a:t>
            </a:r>
            <a:r>
              <a:rPr sz="2200" spc="-5" dirty="0">
                <a:latin typeface="Arial"/>
                <a:cs typeface="Arial"/>
              </a:rPr>
              <a:t>hàng được </a:t>
            </a:r>
            <a:r>
              <a:rPr sz="2200" spc="-10" dirty="0">
                <a:latin typeface="Arial"/>
                <a:cs typeface="Arial"/>
              </a:rPr>
              <a:t>xem  xét </a:t>
            </a:r>
            <a:r>
              <a:rPr sz="2200" dirty="0">
                <a:latin typeface="Arial"/>
                <a:cs typeface="Arial"/>
              </a:rPr>
              <a:t>cẩn thận và mọi </a:t>
            </a:r>
            <a:r>
              <a:rPr sz="2200" spc="-5" dirty="0">
                <a:latin typeface="Arial"/>
                <a:cs typeface="Arial"/>
              </a:rPr>
              <a:t>người hiểu giống nhau, </a:t>
            </a:r>
            <a:r>
              <a:rPr sz="2200" dirty="0">
                <a:latin typeface="Arial"/>
                <a:cs typeface="Arial"/>
              </a:rPr>
              <a:t>các tài </a:t>
            </a:r>
            <a:r>
              <a:rPr sz="2200" spc="-5" dirty="0">
                <a:latin typeface="Arial"/>
                <a:cs typeface="Arial"/>
              </a:rPr>
              <a:t>liệu đi</a:t>
            </a:r>
            <a:r>
              <a:rPr sz="2200" spc="45" dirty="0">
                <a:latin typeface="Arial"/>
                <a:cs typeface="Arial"/>
              </a:rPr>
              <a:t> </a:t>
            </a:r>
            <a:r>
              <a:rPr sz="2200" dirty="0">
                <a:latin typeface="Arial"/>
                <a:cs typeface="Arial"/>
              </a:rPr>
              <a:t>kèm</a:t>
            </a:r>
          </a:p>
        </p:txBody>
      </p:sp>
      <p:sp>
        <p:nvSpPr>
          <p:cNvPr id="5" name="object 5"/>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23</a:t>
            </a:r>
            <a:endParaRPr sz="1000">
              <a:latin typeface="Arial"/>
              <a:cs typeface="Arial"/>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03A8-F40C-4E9B-A427-9070ABB87E98}"/>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Độ phức tạp của chu trình</a:t>
            </a:r>
          </a:p>
        </p:txBody>
      </p:sp>
      <p:sp>
        <p:nvSpPr>
          <p:cNvPr id="47107" name="Content Placeholder 2">
            <a:extLst>
              <a:ext uri="{FF2B5EF4-FFF2-40B4-BE49-F238E27FC236}">
                <a16:creationId xmlns:a16="http://schemas.microsoft.com/office/drawing/2014/main" id="{2234576E-03CF-427C-A2C0-0CCFF31AA561}"/>
              </a:ext>
            </a:extLst>
          </p:cNvPr>
          <p:cNvSpPr>
            <a:spLocks noGrp="1" noChangeArrowheads="1"/>
          </p:cNvSpPr>
          <p:nvPr>
            <p:ph sz="quarter" idx="10"/>
          </p:nvPr>
        </p:nvSpPr>
        <p:spPr>
          <a:xfrm>
            <a:off x="2445026" y="1285875"/>
            <a:ext cx="8908774" cy="4692650"/>
          </a:xfrm>
        </p:spPr>
        <p:txBody>
          <a:bodyPr>
            <a:normAutofit/>
          </a:bodyPr>
          <a:lstStyle/>
          <a:p>
            <a:r>
              <a:rPr lang="en-US" altLang="en-US" sz="2500" b="0" dirty="0" err="1">
                <a:solidFill>
                  <a:schemeClr val="tx1"/>
                </a:solidFill>
              </a:rPr>
              <a:t>Để</a:t>
            </a:r>
            <a:r>
              <a:rPr lang="en-US" altLang="en-US" sz="2500" b="0" dirty="0">
                <a:solidFill>
                  <a:schemeClr val="tx1"/>
                </a:solidFill>
              </a:rPr>
              <a:t> </a:t>
            </a:r>
            <a:r>
              <a:rPr lang="en-US" altLang="en-US" sz="2500" b="0" dirty="0" err="1">
                <a:solidFill>
                  <a:schemeClr val="tx1"/>
                </a:solidFill>
              </a:rPr>
              <a:t>đảm</a:t>
            </a:r>
            <a:r>
              <a:rPr lang="en-US" altLang="en-US" sz="2500" b="0" dirty="0">
                <a:solidFill>
                  <a:schemeClr val="tx1"/>
                </a:solidFill>
              </a:rPr>
              <a:t> </a:t>
            </a:r>
            <a:r>
              <a:rPr lang="en-US" altLang="en-US" sz="2500" b="0" dirty="0" err="1">
                <a:solidFill>
                  <a:schemeClr val="tx1"/>
                </a:solidFill>
              </a:rPr>
              <a:t>bảo</a:t>
            </a:r>
            <a:r>
              <a:rPr lang="en-US" altLang="en-US" sz="2500" b="0" dirty="0">
                <a:solidFill>
                  <a:schemeClr val="tx1"/>
                </a:solidFill>
              </a:rPr>
              <a:t> </a:t>
            </a:r>
            <a:r>
              <a:rPr lang="en-US" altLang="en-US" sz="2500" b="0" dirty="0" err="1">
                <a:solidFill>
                  <a:schemeClr val="tx1"/>
                </a:solidFill>
              </a:rPr>
              <a:t>mọi</a:t>
            </a:r>
            <a:r>
              <a:rPr lang="en-US" altLang="en-US" sz="2500" b="0" dirty="0">
                <a:solidFill>
                  <a:schemeClr val="tx1"/>
                </a:solidFill>
              </a:rPr>
              <a:t> </a:t>
            </a:r>
            <a:r>
              <a:rPr lang="en-US" altLang="en-US" sz="2500" b="0" dirty="0" err="1">
                <a:solidFill>
                  <a:schemeClr val="tx1"/>
                </a:solidFill>
              </a:rPr>
              <a:t>câu</a:t>
            </a:r>
            <a:r>
              <a:rPr lang="en-US" altLang="en-US" sz="2500" b="0" dirty="0">
                <a:solidFill>
                  <a:schemeClr val="tx1"/>
                </a:solidFill>
              </a:rPr>
              <a:t> </a:t>
            </a:r>
            <a:r>
              <a:rPr lang="en-US" altLang="en-US" sz="2500" b="0" dirty="0" err="1">
                <a:solidFill>
                  <a:schemeClr val="tx1"/>
                </a:solidFill>
              </a:rPr>
              <a:t>lệnh</a:t>
            </a:r>
            <a:r>
              <a:rPr lang="en-US" altLang="en-US" sz="2500" b="0" dirty="0">
                <a:solidFill>
                  <a:schemeClr val="tx1"/>
                </a:solidFill>
              </a:rPr>
              <a:t> </a:t>
            </a:r>
            <a:r>
              <a:rPr lang="en-US" altLang="en-US" sz="2500" b="0" dirty="0" err="1">
                <a:solidFill>
                  <a:schemeClr val="tx1"/>
                </a:solidFill>
              </a:rPr>
              <a:t>đều</a:t>
            </a:r>
            <a:r>
              <a:rPr lang="en-US" altLang="en-US" sz="2500" b="0" dirty="0">
                <a:solidFill>
                  <a:schemeClr val="tx1"/>
                </a:solidFill>
              </a:rPr>
              <a:t> </a:t>
            </a:r>
            <a:r>
              <a:rPr lang="en-US" altLang="en-US" sz="2500" b="0" dirty="0" err="1">
                <a:solidFill>
                  <a:schemeClr val="tx1"/>
                </a:solidFill>
              </a:rPr>
              <a:t>được</a:t>
            </a:r>
            <a:r>
              <a:rPr lang="en-US" altLang="en-US" sz="2500" b="0" dirty="0">
                <a:solidFill>
                  <a:schemeClr val="tx1"/>
                </a:solidFill>
              </a:rPr>
              <a:t> </a:t>
            </a:r>
            <a:r>
              <a:rPr lang="en-US" altLang="en-US" sz="2500" b="0" dirty="0" err="1">
                <a:solidFill>
                  <a:schemeClr val="tx1"/>
                </a:solidFill>
              </a:rPr>
              <a:t>kiểm</a:t>
            </a:r>
            <a:r>
              <a:rPr lang="en-US" altLang="en-US" sz="2500" b="0" dirty="0">
                <a:solidFill>
                  <a:schemeClr val="tx1"/>
                </a:solidFill>
              </a:rPr>
              <a:t> </a:t>
            </a:r>
            <a:r>
              <a:rPr lang="en-US" altLang="en-US" sz="2500" b="0" dirty="0" err="1">
                <a:solidFill>
                  <a:schemeClr val="tx1"/>
                </a:solidFill>
              </a:rPr>
              <a:t>thư</a:t>
            </a:r>
            <a:r>
              <a:rPr lang="en-US" altLang="en-US" sz="2500" b="0" dirty="0">
                <a:solidFill>
                  <a:schemeClr val="tx1"/>
                </a:solidFill>
              </a:rPr>
              <a:t>̉ </a:t>
            </a:r>
            <a:r>
              <a:rPr lang="en-US" altLang="en-US" sz="2500" b="0" dirty="0" err="1">
                <a:solidFill>
                  <a:schemeClr val="tx1"/>
                </a:solidFill>
              </a:rPr>
              <a:t>ít</a:t>
            </a:r>
            <a:r>
              <a:rPr lang="en-US" altLang="en-US" sz="2500" b="0" dirty="0">
                <a:solidFill>
                  <a:schemeClr val="tx1"/>
                </a:solidFill>
              </a:rPr>
              <a:t> </a:t>
            </a:r>
            <a:r>
              <a:rPr lang="en-US" altLang="en-US" sz="2500" b="0" dirty="0" err="1">
                <a:solidFill>
                  <a:schemeClr val="tx1"/>
                </a:solidFill>
              </a:rPr>
              <a:t>nhất</a:t>
            </a:r>
            <a:r>
              <a:rPr lang="en-US" altLang="en-US" sz="2500" b="0" dirty="0">
                <a:solidFill>
                  <a:schemeClr val="tx1"/>
                </a:solidFill>
              </a:rPr>
              <a:t> </a:t>
            </a:r>
            <a:r>
              <a:rPr lang="en-US" altLang="en-US" sz="2500" b="0" dirty="0" err="1">
                <a:solidFill>
                  <a:schemeClr val="tx1"/>
                </a:solidFill>
              </a:rPr>
              <a:t>một</a:t>
            </a:r>
            <a:r>
              <a:rPr lang="en-US" altLang="en-US" sz="2500" b="0" dirty="0">
                <a:solidFill>
                  <a:schemeClr val="tx1"/>
                </a:solidFill>
              </a:rPr>
              <a:t> </a:t>
            </a:r>
            <a:r>
              <a:rPr lang="en-US" altLang="en-US" sz="2500" b="0" dirty="0" err="1">
                <a:solidFill>
                  <a:schemeClr val="tx1"/>
                </a:solidFill>
              </a:rPr>
              <a:t>lần</a:t>
            </a:r>
            <a:r>
              <a:rPr lang="en-US" altLang="en-US" sz="2500" b="0" dirty="0">
                <a:solidFill>
                  <a:schemeClr val="tx1"/>
                </a:solidFill>
              </a:rPr>
              <a:t>, </a:t>
            </a:r>
            <a:r>
              <a:rPr lang="en-US" altLang="en-US" sz="2500" b="0" dirty="0" err="1">
                <a:solidFill>
                  <a:schemeClr val="tx1"/>
                </a:solidFill>
              </a:rPr>
              <a:t>cần</a:t>
            </a:r>
            <a:r>
              <a:rPr lang="en-US" altLang="en-US" sz="2500" b="0" dirty="0">
                <a:solidFill>
                  <a:schemeClr val="tx1"/>
                </a:solidFill>
              </a:rPr>
              <a:t> </a:t>
            </a:r>
            <a:r>
              <a:rPr lang="en-US" altLang="en-US" sz="2500" b="0" dirty="0" err="1">
                <a:solidFill>
                  <a:schemeClr val="tx1"/>
                </a:solidFill>
              </a:rPr>
              <a:t>tìm</a:t>
            </a:r>
            <a:r>
              <a:rPr lang="en-US" altLang="en-US" sz="2500" b="0" dirty="0">
                <a:solidFill>
                  <a:schemeClr val="tx1"/>
                </a:solidFill>
              </a:rPr>
              <a:t> </a:t>
            </a:r>
            <a:r>
              <a:rPr lang="en-US" altLang="en-US" sz="2500" b="0" dirty="0" err="1">
                <a:solidFill>
                  <a:schemeClr val="tx1"/>
                </a:solidFill>
              </a:rPr>
              <a:t>được</a:t>
            </a:r>
            <a:r>
              <a:rPr lang="en-US" altLang="en-US" sz="2500" b="0" dirty="0">
                <a:solidFill>
                  <a:schemeClr val="tx1"/>
                </a:solidFill>
              </a:rPr>
              <a:t> </a:t>
            </a:r>
            <a:r>
              <a:rPr lang="en-US" altLang="en-US" sz="2500" b="0" dirty="0" err="1">
                <a:solidFill>
                  <a:schemeClr val="tx1"/>
                </a:solidFill>
              </a:rPr>
              <a:t>tất</a:t>
            </a:r>
            <a:r>
              <a:rPr lang="en-US" altLang="en-US" sz="2500" b="0" dirty="0">
                <a:solidFill>
                  <a:schemeClr val="tx1"/>
                </a:solidFill>
              </a:rPr>
              <a:t> cả </a:t>
            </a:r>
            <a:r>
              <a:rPr lang="en-US" altLang="en-US" sz="2500" b="0" dirty="0" err="1">
                <a:solidFill>
                  <a:schemeClr val="tx1"/>
                </a:solidFill>
              </a:rPr>
              <a:t>các</a:t>
            </a:r>
            <a:r>
              <a:rPr lang="en-US" altLang="en-US" sz="2500" b="0" dirty="0">
                <a:solidFill>
                  <a:schemeClr val="tx1"/>
                </a:solidFill>
              </a:rPr>
              <a:t> </a:t>
            </a:r>
            <a:r>
              <a:rPr lang="en-US" altLang="en-US" sz="2500" b="0" dirty="0" err="1">
                <a:solidFill>
                  <a:schemeClr val="tx1"/>
                </a:solidFill>
              </a:rPr>
              <a:t>đường</a:t>
            </a:r>
            <a:r>
              <a:rPr lang="en-US" altLang="en-US" sz="2500" b="0" dirty="0">
                <a:solidFill>
                  <a:schemeClr val="tx1"/>
                </a:solidFill>
              </a:rPr>
              <a:t> </a:t>
            </a:r>
            <a:r>
              <a:rPr lang="en-US" altLang="en-US" sz="2500" b="0" dirty="0" err="1">
                <a:solidFill>
                  <a:schemeClr val="tx1"/>
                </a:solidFill>
              </a:rPr>
              <a:t>điều</a:t>
            </a:r>
            <a:r>
              <a:rPr lang="en-US" altLang="en-US" sz="2500" b="0" dirty="0">
                <a:solidFill>
                  <a:schemeClr val="tx1"/>
                </a:solidFill>
              </a:rPr>
              <a:t> </a:t>
            </a:r>
            <a:r>
              <a:rPr lang="en-US" altLang="en-US" sz="2500" b="0" dirty="0" err="1">
                <a:solidFill>
                  <a:schemeClr val="tx1"/>
                </a:solidFill>
              </a:rPr>
              <a:t>khiển</a:t>
            </a:r>
            <a:r>
              <a:rPr lang="en-US" altLang="en-US" sz="2500" b="0" dirty="0">
                <a:solidFill>
                  <a:schemeClr val="tx1"/>
                </a:solidFill>
              </a:rPr>
              <a:t> </a:t>
            </a:r>
            <a:r>
              <a:rPr lang="en-US" altLang="en-US" sz="2500" b="0" dirty="0" err="1">
                <a:solidFill>
                  <a:schemeClr val="tx1"/>
                </a:solidFill>
              </a:rPr>
              <a:t>độc</a:t>
            </a:r>
            <a:r>
              <a:rPr lang="en-US" altLang="en-US" sz="2500" b="0" dirty="0">
                <a:solidFill>
                  <a:schemeClr val="tx1"/>
                </a:solidFill>
              </a:rPr>
              <a:t> </a:t>
            </a:r>
            <a:r>
              <a:rPr lang="en-US" altLang="en-US" sz="2500" b="0" dirty="0" err="1">
                <a:solidFill>
                  <a:schemeClr val="tx1"/>
                </a:solidFill>
              </a:rPr>
              <a:t>lập</a:t>
            </a:r>
            <a:r>
              <a:rPr lang="en-US" altLang="en-US" sz="2500" b="0" dirty="0">
                <a:solidFill>
                  <a:schemeClr val="tx1"/>
                </a:solidFill>
              </a:rPr>
              <a:t> </a:t>
            </a:r>
            <a:r>
              <a:rPr lang="en-US" altLang="en-US" sz="2500" b="0" dirty="0" err="1">
                <a:solidFill>
                  <a:schemeClr val="tx1"/>
                </a:solidFill>
              </a:rPr>
              <a:t>trong</a:t>
            </a:r>
            <a:r>
              <a:rPr lang="en-US" altLang="en-US" sz="2500" b="0" dirty="0">
                <a:solidFill>
                  <a:schemeClr val="tx1"/>
                </a:solidFill>
              </a:rPr>
              <a:t> </a:t>
            </a:r>
            <a:r>
              <a:rPr lang="en-US" altLang="en-US" sz="2500" b="0" dirty="0" err="1">
                <a:solidFill>
                  <a:schemeClr val="tx1"/>
                </a:solidFill>
              </a:rPr>
              <a:t>chương</a:t>
            </a:r>
            <a:r>
              <a:rPr lang="en-US" altLang="en-US" sz="2500" b="0" dirty="0">
                <a:solidFill>
                  <a:schemeClr val="tx1"/>
                </a:solidFill>
              </a:rPr>
              <a:t> </a:t>
            </a:r>
            <a:r>
              <a:rPr lang="en-US" altLang="en-US" sz="2500" b="0" dirty="0" err="1">
                <a:solidFill>
                  <a:schemeClr val="tx1"/>
                </a:solidFill>
              </a:rPr>
              <a:t>trình</a:t>
            </a:r>
            <a:r>
              <a:rPr lang="en-US" altLang="en-US" sz="2500" b="0" dirty="0">
                <a:solidFill>
                  <a:schemeClr val="tx1"/>
                </a:solidFill>
              </a:rPr>
              <a:t> (</a:t>
            </a:r>
            <a:r>
              <a:rPr lang="en-US" altLang="en-US" sz="2500" b="0" dirty="0" err="1">
                <a:solidFill>
                  <a:schemeClr val="tx1"/>
                </a:solidFill>
              </a:rPr>
              <a:t>khác</a:t>
            </a:r>
            <a:r>
              <a:rPr lang="en-US" altLang="en-US" sz="2500" b="0" dirty="0">
                <a:solidFill>
                  <a:schemeClr val="tx1"/>
                </a:solidFill>
              </a:rPr>
              <a:t> </a:t>
            </a:r>
            <a:r>
              <a:rPr lang="en-US" altLang="en-US" sz="2500" b="0" dirty="0" err="1">
                <a:solidFill>
                  <a:schemeClr val="tx1"/>
                </a:solidFill>
              </a:rPr>
              <a:t>với</a:t>
            </a:r>
            <a:r>
              <a:rPr lang="en-US" altLang="en-US" sz="2500" b="0" dirty="0">
                <a:solidFill>
                  <a:schemeClr val="tx1"/>
                </a:solidFill>
              </a:rPr>
              <a:t> </a:t>
            </a:r>
            <a:r>
              <a:rPr lang="en-US" altLang="en-US" sz="2500" b="0" dirty="0" err="1">
                <a:solidFill>
                  <a:schemeClr val="tx1"/>
                </a:solidFill>
              </a:rPr>
              <a:t>các</a:t>
            </a:r>
            <a:r>
              <a:rPr lang="en-US" altLang="en-US" sz="2500" b="0" dirty="0">
                <a:solidFill>
                  <a:schemeClr val="tx1"/>
                </a:solidFill>
              </a:rPr>
              <a:t> </a:t>
            </a:r>
            <a:r>
              <a:rPr lang="en-US" altLang="en-US" sz="2500" b="0" dirty="0" err="1">
                <a:solidFill>
                  <a:schemeClr val="tx1"/>
                </a:solidFill>
              </a:rPr>
              <a:t>đường</a:t>
            </a:r>
            <a:r>
              <a:rPr lang="en-US" altLang="en-US" sz="2500" b="0" dirty="0">
                <a:solidFill>
                  <a:schemeClr val="tx1"/>
                </a:solidFill>
              </a:rPr>
              <a:t> </a:t>
            </a:r>
            <a:r>
              <a:rPr lang="en-US" altLang="en-US" sz="2500" b="0" dirty="0" err="1">
                <a:solidFill>
                  <a:schemeClr val="tx1"/>
                </a:solidFill>
              </a:rPr>
              <a:t>khác</a:t>
            </a:r>
            <a:r>
              <a:rPr lang="en-US" altLang="en-US" sz="2500" b="0" dirty="0">
                <a:solidFill>
                  <a:schemeClr val="tx1"/>
                </a:solidFill>
              </a:rPr>
              <a:t> </a:t>
            </a:r>
            <a:r>
              <a:rPr lang="en-US" altLang="en-US" sz="2500" b="0" dirty="0" err="1">
                <a:solidFill>
                  <a:schemeClr val="tx1"/>
                </a:solidFill>
              </a:rPr>
              <a:t>ít</a:t>
            </a:r>
            <a:r>
              <a:rPr lang="en-US" altLang="en-US" sz="2500" b="0" dirty="0">
                <a:solidFill>
                  <a:schemeClr val="tx1"/>
                </a:solidFill>
              </a:rPr>
              <a:t> </a:t>
            </a:r>
            <a:r>
              <a:rPr lang="en-US" altLang="en-US" sz="2500" b="0" dirty="0" err="1">
                <a:solidFill>
                  <a:schemeClr val="tx1"/>
                </a:solidFill>
              </a:rPr>
              <a:t>nhất</a:t>
            </a:r>
            <a:r>
              <a:rPr lang="en-US" altLang="en-US" sz="2500" b="0" dirty="0">
                <a:solidFill>
                  <a:schemeClr val="tx1"/>
                </a:solidFill>
              </a:rPr>
              <a:t> </a:t>
            </a:r>
            <a:r>
              <a:rPr lang="en-US" altLang="en-US" sz="2500" b="0" dirty="0" err="1">
                <a:solidFill>
                  <a:schemeClr val="tx1"/>
                </a:solidFill>
              </a:rPr>
              <a:t>một</a:t>
            </a:r>
            <a:r>
              <a:rPr lang="en-US" altLang="en-US" sz="2500" b="0" dirty="0">
                <a:solidFill>
                  <a:schemeClr val="tx1"/>
                </a:solidFill>
              </a:rPr>
              <a:t> </a:t>
            </a:r>
            <a:r>
              <a:rPr lang="en-US" altLang="en-US" sz="2500" b="0" dirty="0" err="1">
                <a:solidFill>
                  <a:schemeClr val="tx1"/>
                </a:solidFill>
              </a:rPr>
              <a:t>lệnh</a:t>
            </a:r>
            <a:r>
              <a:rPr lang="en-US" altLang="en-US" sz="2500" b="0" dirty="0">
                <a:solidFill>
                  <a:schemeClr val="tx1"/>
                </a:solidFill>
              </a:rPr>
              <a:t>).</a:t>
            </a:r>
          </a:p>
          <a:p>
            <a:endParaRPr lang="en-US" altLang="en-US" sz="2500" b="0" dirty="0">
              <a:solidFill>
                <a:schemeClr val="tx1"/>
              </a:solidFill>
            </a:endParaRPr>
          </a:p>
          <a:p>
            <a:r>
              <a:rPr lang="en-US" altLang="en-US" sz="2500" b="0" dirty="0" err="1">
                <a:solidFill>
                  <a:schemeClr val="tx1"/>
                </a:solidFill>
              </a:rPr>
              <a:t>Sô</a:t>
            </a:r>
            <a:r>
              <a:rPr lang="en-US" altLang="en-US" sz="2500" b="0" dirty="0">
                <a:solidFill>
                  <a:schemeClr val="tx1"/>
                </a:solidFill>
              </a:rPr>
              <a:t>́ </a:t>
            </a:r>
            <a:r>
              <a:rPr lang="en-US" altLang="en-US" sz="2500" b="0" dirty="0" err="1">
                <a:solidFill>
                  <a:schemeClr val="tx1"/>
                </a:solidFill>
              </a:rPr>
              <a:t>các</a:t>
            </a:r>
            <a:r>
              <a:rPr lang="en-US" altLang="en-US" sz="2500" b="0" dirty="0">
                <a:solidFill>
                  <a:schemeClr val="tx1"/>
                </a:solidFill>
              </a:rPr>
              <a:t> </a:t>
            </a:r>
            <a:r>
              <a:rPr lang="en-US" altLang="en-US" sz="2500" b="0" dirty="0" err="1">
                <a:solidFill>
                  <a:schemeClr val="tx1"/>
                </a:solidFill>
              </a:rPr>
              <a:t>đường</a:t>
            </a:r>
            <a:r>
              <a:rPr lang="en-US" altLang="en-US" sz="2500" b="0" dirty="0">
                <a:solidFill>
                  <a:schemeClr val="tx1"/>
                </a:solidFill>
              </a:rPr>
              <a:t> </a:t>
            </a:r>
            <a:r>
              <a:rPr lang="en-US" altLang="en-US" sz="2500" b="0" dirty="0" err="1">
                <a:solidFill>
                  <a:schemeClr val="tx1"/>
                </a:solidFill>
              </a:rPr>
              <a:t>độc</a:t>
            </a:r>
            <a:r>
              <a:rPr lang="en-US" altLang="en-US" sz="2500" b="0" dirty="0">
                <a:solidFill>
                  <a:schemeClr val="tx1"/>
                </a:solidFill>
              </a:rPr>
              <a:t> </a:t>
            </a:r>
            <a:r>
              <a:rPr lang="en-US" altLang="en-US" sz="2500" b="0" dirty="0" err="1">
                <a:solidFill>
                  <a:schemeClr val="tx1"/>
                </a:solidFill>
              </a:rPr>
              <a:t>lập</a:t>
            </a:r>
            <a:r>
              <a:rPr lang="en-US" altLang="en-US" sz="2500" b="0" dirty="0">
                <a:solidFill>
                  <a:schemeClr val="tx1"/>
                </a:solidFill>
              </a:rPr>
              <a:t> </a:t>
            </a:r>
            <a:r>
              <a:rPr lang="en-US" altLang="en-US" sz="2500" b="0" dirty="0" err="1">
                <a:solidFill>
                  <a:schemeClr val="tx1"/>
                </a:solidFill>
              </a:rPr>
              <a:t>của</a:t>
            </a:r>
            <a:r>
              <a:rPr lang="en-US" altLang="en-US" sz="2500" b="0" dirty="0">
                <a:solidFill>
                  <a:schemeClr val="tx1"/>
                </a:solidFill>
              </a:rPr>
              <a:t> 1 </a:t>
            </a:r>
            <a:r>
              <a:rPr lang="en-US" altLang="en-US" sz="2500" b="0" dirty="0" err="1">
                <a:solidFill>
                  <a:schemeClr val="tx1"/>
                </a:solidFill>
              </a:rPr>
              <a:t>chương</a:t>
            </a:r>
            <a:r>
              <a:rPr lang="en-US" altLang="en-US" sz="2500" b="0" dirty="0">
                <a:solidFill>
                  <a:schemeClr val="tx1"/>
                </a:solidFill>
              </a:rPr>
              <a:t> </a:t>
            </a:r>
            <a:r>
              <a:rPr lang="en-US" altLang="en-US" sz="2500" b="0" dirty="0" err="1">
                <a:solidFill>
                  <a:schemeClr val="tx1"/>
                </a:solidFill>
              </a:rPr>
              <a:t>trình</a:t>
            </a:r>
            <a:r>
              <a:rPr lang="en-US" altLang="en-US" sz="2500" b="0" dirty="0">
                <a:solidFill>
                  <a:schemeClr val="tx1"/>
                </a:solidFill>
              </a:rPr>
              <a:t> là </a:t>
            </a:r>
            <a:r>
              <a:rPr lang="en-US" altLang="en-US" sz="2500" b="0" dirty="0" err="1">
                <a:solidFill>
                  <a:schemeClr val="tx1"/>
                </a:solidFill>
              </a:rPr>
              <a:t>giới</a:t>
            </a:r>
            <a:r>
              <a:rPr lang="en-US" altLang="en-US" sz="2500" b="0" dirty="0">
                <a:solidFill>
                  <a:schemeClr val="tx1"/>
                </a:solidFill>
              </a:rPr>
              <a:t> </a:t>
            </a:r>
            <a:r>
              <a:rPr lang="en-US" altLang="en-US" sz="2500" b="0" dirty="0" err="1">
                <a:solidFill>
                  <a:schemeClr val="tx1"/>
                </a:solidFill>
              </a:rPr>
              <a:t>hạn</a:t>
            </a:r>
            <a:r>
              <a:rPr lang="en-US" altLang="en-US" sz="2500" b="0" dirty="0">
                <a:solidFill>
                  <a:schemeClr val="tx1"/>
                </a:solidFill>
              </a:rPr>
              <a:t> </a:t>
            </a:r>
            <a:r>
              <a:rPr lang="en-US" altLang="en-US" sz="2500" b="0" dirty="0" err="1">
                <a:solidFill>
                  <a:schemeClr val="tx1"/>
                </a:solidFill>
              </a:rPr>
              <a:t>trên</a:t>
            </a:r>
            <a:r>
              <a:rPr lang="en-US" altLang="en-US" sz="2500" b="0" dirty="0">
                <a:solidFill>
                  <a:schemeClr val="tx1"/>
                </a:solidFill>
              </a:rPr>
              <a:t> </a:t>
            </a:r>
            <a:r>
              <a:rPr lang="en-US" altLang="en-US" sz="2500" b="0" dirty="0" err="1">
                <a:solidFill>
                  <a:schemeClr val="tx1"/>
                </a:solidFill>
              </a:rPr>
              <a:t>sô</a:t>
            </a:r>
            <a:r>
              <a:rPr lang="en-US" altLang="en-US" sz="2500" b="0" dirty="0">
                <a:solidFill>
                  <a:schemeClr val="tx1"/>
                </a:solidFill>
              </a:rPr>
              <a:t>́ </a:t>
            </a:r>
            <a:r>
              <a:rPr lang="en-US" altLang="en-US" sz="2500" b="0" dirty="0" err="1">
                <a:solidFill>
                  <a:schemeClr val="tx1"/>
                </a:solidFill>
              </a:rPr>
              <a:t>các</a:t>
            </a:r>
            <a:r>
              <a:rPr lang="en-US" altLang="en-US" sz="2500" b="0" dirty="0">
                <a:solidFill>
                  <a:schemeClr val="tx1"/>
                </a:solidFill>
              </a:rPr>
              <a:t> </a:t>
            </a:r>
            <a:r>
              <a:rPr lang="en-US" altLang="en-US" sz="2500" b="0" dirty="0" err="1">
                <a:solidFill>
                  <a:schemeClr val="tx1"/>
                </a:solidFill>
              </a:rPr>
              <a:t>kiểm</a:t>
            </a:r>
            <a:r>
              <a:rPr lang="en-US" altLang="en-US" sz="2500" b="0" dirty="0">
                <a:solidFill>
                  <a:schemeClr val="tx1"/>
                </a:solidFill>
              </a:rPr>
              <a:t> </a:t>
            </a:r>
            <a:r>
              <a:rPr lang="en-US" altLang="en-US" sz="2500" b="0" dirty="0" err="1">
                <a:solidFill>
                  <a:schemeClr val="tx1"/>
                </a:solidFill>
              </a:rPr>
              <a:t>thư</a:t>
            </a:r>
            <a:r>
              <a:rPr lang="en-US" altLang="en-US" sz="2500" b="0" dirty="0">
                <a:solidFill>
                  <a:schemeClr val="tx1"/>
                </a:solidFill>
              </a:rPr>
              <a:t>̉ </a:t>
            </a:r>
            <a:r>
              <a:rPr lang="en-US" altLang="en-US" sz="2500" b="0" dirty="0" err="1">
                <a:solidFill>
                  <a:schemeClr val="tx1"/>
                </a:solidFill>
              </a:rPr>
              <a:t>cần</a:t>
            </a:r>
            <a:r>
              <a:rPr lang="en-US" altLang="en-US" sz="2500" b="0" dirty="0">
                <a:solidFill>
                  <a:schemeClr val="tx1"/>
                </a:solidFill>
              </a:rPr>
              <a:t> </a:t>
            </a:r>
            <a:r>
              <a:rPr lang="en-US" altLang="en-US" sz="2500" b="0" dirty="0" err="1">
                <a:solidFill>
                  <a:schemeClr val="tx1"/>
                </a:solidFill>
              </a:rPr>
              <a:t>phải</a:t>
            </a:r>
            <a:r>
              <a:rPr lang="en-US" altLang="en-US" sz="2500" b="0" dirty="0">
                <a:solidFill>
                  <a:schemeClr val="tx1"/>
                </a:solidFill>
              </a:rPr>
              <a:t> </a:t>
            </a:r>
            <a:r>
              <a:rPr lang="en-US" altLang="en-US" sz="2500" b="0" dirty="0" err="1">
                <a:solidFill>
                  <a:schemeClr val="tx1"/>
                </a:solidFill>
              </a:rPr>
              <a:t>tiến</a:t>
            </a:r>
            <a:r>
              <a:rPr lang="en-US" altLang="en-US" sz="2500" b="0" dirty="0">
                <a:solidFill>
                  <a:schemeClr val="tx1"/>
                </a:solidFill>
              </a:rPr>
              <a:t> </a:t>
            </a:r>
            <a:r>
              <a:rPr lang="en-US" altLang="en-US" sz="2500" b="0" dirty="0" err="1">
                <a:solidFill>
                  <a:schemeClr val="tx1"/>
                </a:solidFill>
              </a:rPr>
              <a:t>hành</a:t>
            </a:r>
            <a:r>
              <a:rPr lang="en-US" altLang="en-US" sz="2500" b="0" dirty="0">
                <a:solidFill>
                  <a:schemeClr val="tx1"/>
                </a:solidFill>
              </a:rPr>
              <a:t>. Nó </a:t>
            </a:r>
            <a:r>
              <a:rPr lang="en-US" altLang="en-US" sz="2500" b="0" dirty="0" err="1">
                <a:solidFill>
                  <a:schemeClr val="tx1"/>
                </a:solidFill>
              </a:rPr>
              <a:t>được</a:t>
            </a:r>
            <a:r>
              <a:rPr lang="en-US" altLang="en-US" sz="2500" b="0" dirty="0">
                <a:solidFill>
                  <a:schemeClr val="tx1"/>
                </a:solidFill>
              </a:rPr>
              <a:t> </a:t>
            </a:r>
            <a:r>
              <a:rPr lang="en-US" altLang="en-US" sz="2500" b="0" dirty="0" err="1">
                <a:solidFill>
                  <a:schemeClr val="tx1"/>
                </a:solidFill>
              </a:rPr>
              <a:t>gọi</a:t>
            </a:r>
            <a:r>
              <a:rPr lang="en-US" altLang="en-US" sz="2500" b="0" dirty="0">
                <a:solidFill>
                  <a:schemeClr val="tx1"/>
                </a:solidFill>
              </a:rPr>
              <a:t> là </a:t>
            </a:r>
            <a:r>
              <a:rPr lang="en-US" altLang="en-US" sz="2500" b="0" dirty="0" err="1">
                <a:solidFill>
                  <a:schemeClr val="tx1"/>
                </a:solidFill>
              </a:rPr>
              <a:t>độ</a:t>
            </a:r>
            <a:r>
              <a:rPr lang="en-US" altLang="en-US" sz="2500" b="0" dirty="0">
                <a:solidFill>
                  <a:schemeClr val="tx1"/>
                </a:solidFill>
              </a:rPr>
              <a:t> </a:t>
            </a:r>
            <a:r>
              <a:rPr lang="en-US" altLang="en-US" sz="2500" b="0" dirty="0" err="1">
                <a:solidFill>
                  <a:schemeClr val="tx1"/>
                </a:solidFill>
              </a:rPr>
              <a:t>phức</a:t>
            </a:r>
            <a:r>
              <a:rPr lang="en-US" altLang="en-US" sz="2500" b="0" dirty="0">
                <a:solidFill>
                  <a:schemeClr val="tx1"/>
                </a:solidFill>
              </a:rPr>
              <a:t> </a:t>
            </a:r>
            <a:r>
              <a:rPr lang="en-US" altLang="en-US" sz="2500" b="0" dirty="0" err="1">
                <a:solidFill>
                  <a:schemeClr val="tx1"/>
                </a:solidFill>
              </a:rPr>
              <a:t>tạp</a:t>
            </a:r>
            <a:r>
              <a:rPr lang="en-US" altLang="en-US" sz="2500" b="0" dirty="0">
                <a:solidFill>
                  <a:schemeClr val="tx1"/>
                </a:solidFill>
              </a:rPr>
              <a:t> chu </a:t>
            </a:r>
            <a:r>
              <a:rPr lang="en-US" altLang="en-US" sz="2500" b="0" dirty="0" err="1">
                <a:solidFill>
                  <a:schemeClr val="tx1"/>
                </a:solidFill>
              </a:rPr>
              <a:t>trình</a:t>
            </a:r>
            <a:r>
              <a:rPr lang="en-US" altLang="en-US" sz="2500" b="0" dirty="0">
                <a:solidFill>
                  <a:schemeClr val="tx1"/>
                </a:solidFill>
              </a:rPr>
              <a:t> </a:t>
            </a:r>
            <a:r>
              <a:rPr lang="en-US" altLang="en-US" sz="2500" b="0" dirty="0" err="1">
                <a:solidFill>
                  <a:schemeClr val="tx1"/>
                </a:solidFill>
              </a:rPr>
              <a:t>của</a:t>
            </a:r>
            <a:r>
              <a:rPr lang="en-US" altLang="en-US" sz="2500" b="0" dirty="0">
                <a:solidFill>
                  <a:schemeClr val="tx1"/>
                </a:solidFill>
              </a:rPr>
              <a:t> </a:t>
            </a:r>
            <a:r>
              <a:rPr lang="en-US" altLang="en-US" sz="2500" b="0" dirty="0" err="1">
                <a:solidFill>
                  <a:schemeClr val="tx1"/>
                </a:solidFill>
              </a:rPr>
              <a:t>chương</a:t>
            </a:r>
            <a:r>
              <a:rPr lang="en-US" altLang="en-US" sz="2500" b="0" dirty="0">
                <a:solidFill>
                  <a:schemeClr val="tx1"/>
                </a:solidFill>
              </a:rPr>
              <a:t> </a:t>
            </a:r>
            <a:r>
              <a:rPr lang="en-US" altLang="en-US" sz="2500" b="0" dirty="0" err="1">
                <a:solidFill>
                  <a:schemeClr val="tx1"/>
                </a:solidFill>
              </a:rPr>
              <a:t>trình</a:t>
            </a:r>
            <a:endParaRPr lang="en-US" altLang="en-US" sz="2500" b="0" dirty="0">
              <a:solidFill>
                <a:schemeClr val="tx1"/>
              </a:solidFill>
            </a:endParaRPr>
          </a:p>
          <a:p>
            <a:endParaRPr lang="en-US" altLang="en-US" sz="2500" b="0" dirty="0">
              <a:solidFill>
                <a:schemeClr val="tx1"/>
              </a:solidFill>
            </a:endParaRPr>
          </a:p>
          <a:p>
            <a:r>
              <a:rPr lang="en-US" altLang="en-US" sz="2500" b="0" dirty="0" err="1">
                <a:solidFill>
                  <a:schemeClr val="tx1"/>
                </a:solidFill>
              </a:rPr>
              <a:t>Các</a:t>
            </a:r>
            <a:r>
              <a:rPr lang="en-US" altLang="en-US" sz="2500" b="0" dirty="0">
                <a:solidFill>
                  <a:schemeClr val="tx1"/>
                </a:solidFill>
              </a:rPr>
              <a:t> </a:t>
            </a:r>
            <a:r>
              <a:rPr lang="en-US" altLang="en-US" sz="2500" b="0" dirty="0" err="1">
                <a:solidFill>
                  <a:schemeClr val="tx1"/>
                </a:solidFill>
              </a:rPr>
              <a:t>đường</a:t>
            </a:r>
            <a:r>
              <a:rPr lang="en-US" altLang="en-US" sz="2500" b="0" dirty="0">
                <a:solidFill>
                  <a:schemeClr val="tx1"/>
                </a:solidFill>
              </a:rPr>
              <a:t> </a:t>
            </a:r>
            <a:r>
              <a:rPr lang="en-US" altLang="en-US" sz="2500" b="0" dirty="0" err="1">
                <a:solidFill>
                  <a:schemeClr val="tx1"/>
                </a:solidFill>
              </a:rPr>
              <a:t>độc</a:t>
            </a:r>
            <a:r>
              <a:rPr lang="en-US" altLang="en-US" sz="2500" b="0" dirty="0">
                <a:solidFill>
                  <a:schemeClr val="tx1"/>
                </a:solidFill>
              </a:rPr>
              <a:t> </a:t>
            </a:r>
            <a:r>
              <a:rPr lang="en-US" altLang="en-US" sz="2500" b="0" dirty="0" err="1">
                <a:solidFill>
                  <a:schemeClr val="tx1"/>
                </a:solidFill>
              </a:rPr>
              <a:t>lập</a:t>
            </a:r>
            <a:r>
              <a:rPr lang="en-US" altLang="en-US" sz="2500" b="0" dirty="0">
                <a:solidFill>
                  <a:schemeClr val="tx1"/>
                </a:solidFill>
              </a:rPr>
              <a:t> </a:t>
            </a:r>
            <a:r>
              <a:rPr lang="en-US" altLang="en-US" sz="2500" b="0" dirty="0" err="1">
                <a:solidFill>
                  <a:schemeClr val="tx1"/>
                </a:solidFill>
              </a:rPr>
              <a:t>của</a:t>
            </a:r>
            <a:r>
              <a:rPr lang="en-US" altLang="en-US" sz="2500" b="0" dirty="0">
                <a:solidFill>
                  <a:schemeClr val="tx1"/>
                </a:solidFill>
              </a:rPr>
              <a:t> 1 </a:t>
            </a:r>
            <a:r>
              <a:rPr lang="en-US" altLang="en-US" sz="2500" b="0" dirty="0" err="1">
                <a:solidFill>
                  <a:schemeClr val="tx1"/>
                </a:solidFill>
              </a:rPr>
              <a:t>chương</a:t>
            </a:r>
            <a:r>
              <a:rPr lang="en-US" altLang="en-US" sz="2500" b="0" dirty="0">
                <a:solidFill>
                  <a:schemeClr val="tx1"/>
                </a:solidFill>
              </a:rPr>
              <a:t> </a:t>
            </a:r>
            <a:r>
              <a:rPr lang="en-US" altLang="en-US" sz="2500" b="0" dirty="0" err="1">
                <a:solidFill>
                  <a:schemeClr val="tx1"/>
                </a:solidFill>
              </a:rPr>
              <a:t>trình</a:t>
            </a:r>
            <a:r>
              <a:rPr lang="en-US" altLang="en-US" sz="2500" b="0" dirty="0">
                <a:solidFill>
                  <a:schemeClr val="tx1"/>
                </a:solidFill>
              </a:rPr>
              <a:t> </a:t>
            </a:r>
            <a:r>
              <a:rPr lang="en-US" altLang="en-US" sz="2500" b="0" dirty="0" err="1">
                <a:solidFill>
                  <a:schemeClr val="tx1"/>
                </a:solidFill>
              </a:rPr>
              <a:t>trùng</a:t>
            </a:r>
            <a:r>
              <a:rPr lang="en-US" altLang="en-US" sz="2500" b="0" dirty="0">
                <a:solidFill>
                  <a:schemeClr val="tx1"/>
                </a:solidFill>
              </a:rPr>
              <a:t> </a:t>
            </a:r>
            <a:r>
              <a:rPr lang="en-US" altLang="en-US" sz="2500" b="0" dirty="0" err="1">
                <a:solidFill>
                  <a:schemeClr val="tx1"/>
                </a:solidFill>
              </a:rPr>
              <a:t>với</a:t>
            </a:r>
            <a:r>
              <a:rPr lang="en-US" altLang="en-US" sz="2500" b="0" dirty="0">
                <a:solidFill>
                  <a:schemeClr val="tx1"/>
                </a:solidFill>
              </a:rPr>
              <a:t> </a:t>
            </a:r>
            <a:r>
              <a:rPr lang="en-US" altLang="en-US" sz="2500" b="0" dirty="0" err="1">
                <a:solidFill>
                  <a:schemeClr val="tx1"/>
                </a:solidFill>
              </a:rPr>
              <a:t>các</a:t>
            </a:r>
            <a:r>
              <a:rPr lang="en-US" altLang="en-US" sz="2500" b="0" dirty="0">
                <a:solidFill>
                  <a:schemeClr val="tx1"/>
                </a:solidFill>
              </a:rPr>
              <a:t> </a:t>
            </a:r>
            <a:r>
              <a:rPr lang="en-US" altLang="en-US" sz="2500" b="0" dirty="0" err="1">
                <a:solidFill>
                  <a:schemeClr val="tx1"/>
                </a:solidFill>
              </a:rPr>
              <a:t>đường</a:t>
            </a:r>
            <a:r>
              <a:rPr lang="en-US" altLang="en-US" sz="2500" b="0" dirty="0">
                <a:solidFill>
                  <a:schemeClr val="tx1"/>
                </a:solidFill>
              </a:rPr>
              <a:t> </a:t>
            </a:r>
            <a:r>
              <a:rPr lang="en-US" altLang="en-US" sz="2500" b="0" dirty="0" err="1">
                <a:solidFill>
                  <a:schemeClr val="tx1"/>
                </a:solidFill>
              </a:rPr>
              <a:t>độc</a:t>
            </a:r>
            <a:r>
              <a:rPr lang="en-US" altLang="en-US" sz="2500" b="0" dirty="0">
                <a:solidFill>
                  <a:schemeClr val="tx1"/>
                </a:solidFill>
              </a:rPr>
              <a:t> </a:t>
            </a:r>
            <a:r>
              <a:rPr lang="en-US" altLang="en-US" sz="2500" b="0" dirty="0" err="1">
                <a:solidFill>
                  <a:schemeClr val="tx1"/>
                </a:solidFill>
              </a:rPr>
              <a:t>lập</a:t>
            </a:r>
            <a:r>
              <a:rPr lang="en-US" altLang="en-US" sz="2500" b="0" dirty="0">
                <a:solidFill>
                  <a:schemeClr val="tx1"/>
                </a:solidFill>
              </a:rPr>
              <a:t> </a:t>
            </a:r>
            <a:r>
              <a:rPr lang="en-US" altLang="en-US" sz="2500" b="0" dirty="0" err="1">
                <a:solidFill>
                  <a:schemeClr val="tx1"/>
                </a:solidFill>
              </a:rPr>
              <a:t>của</a:t>
            </a:r>
            <a:r>
              <a:rPr lang="en-US" altLang="en-US" sz="2500" b="0" dirty="0">
                <a:solidFill>
                  <a:schemeClr val="tx1"/>
                </a:solidFill>
              </a:rPr>
              <a:t> </a:t>
            </a:r>
            <a:r>
              <a:rPr lang="en-US" altLang="en-US" sz="2500" b="0" dirty="0" err="1">
                <a:solidFill>
                  <a:schemeClr val="tx1"/>
                </a:solidFill>
              </a:rPr>
              <a:t>đồ</a:t>
            </a:r>
            <a:r>
              <a:rPr lang="en-US" altLang="en-US" sz="2500" b="0" dirty="0">
                <a:solidFill>
                  <a:schemeClr val="tx1"/>
                </a:solidFill>
              </a:rPr>
              <a:t> </a:t>
            </a:r>
            <a:r>
              <a:rPr lang="en-US" altLang="en-US" sz="2500" b="0" dirty="0" err="1">
                <a:solidFill>
                  <a:schemeClr val="tx1"/>
                </a:solidFill>
              </a:rPr>
              <a:t>thị</a:t>
            </a:r>
            <a:r>
              <a:rPr lang="en-US" altLang="en-US" sz="2500" b="0" dirty="0">
                <a:solidFill>
                  <a:schemeClr val="tx1"/>
                </a:solidFill>
              </a:rPr>
              <a:t> </a:t>
            </a:r>
            <a:r>
              <a:rPr lang="en-US" altLang="en-US" sz="2500" b="0" dirty="0" err="1">
                <a:solidFill>
                  <a:schemeClr val="tx1"/>
                </a:solidFill>
              </a:rPr>
              <a:t>dòng</a:t>
            </a:r>
            <a:r>
              <a:rPr lang="en-US" altLang="en-US" sz="2500" b="0" dirty="0">
                <a:solidFill>
                  <a:schemeClr val="tx1"/>
                </a:solidFill>
              </a:rPr>
              <a:t> (</a:t>
            </a:r>
            <a:r>
              <a:rPr lang="en-US" altLang="en-US" sz="2500" b="0" dirty="0" err="1">
                <a:solidFill>
                  <a:schemeClr val="tx1"/>
                </a:solidFill>
              </a:rPr>
              <a:t>tìm</a:t>
            </a:r>
            <a:r>
              <a:rPr lang="en-US" altLang="en-US" sz="2500" b="0" dirty="0">
                <a:solidFill>
                  <a:schemeClr val="tx1"/>
                </a:solidFill>
              </a:rPr>
              <a:t> </a:t>
            </a:r>
            <a:r>
              <a:rPr lang="en-US" altLang="en-US" sz="2500" b="0" dirty="0" err="1">
                <a:solidFill>
                  <a:schemeClr val="tx1"/>
                </a:solidFill>
              </a:rPr>
              <a:t>đơn</a:t>
            </a:r>
            <a:r>
              <a:rPr lang="en-US" altLang="en-US" sz="2500" b="0" dirty="0">
                <a:solidFill>
                  <a:schemeClr val="tx1"/>
                </a:solidFill>
              </a:rPr>
              <a:t> </a:t>
            </a:r>
            <a:r>
              <a:rPr lang="en-US" altLang="en-US" sz="2500" b="0" dirty="0" err="1">
                <a:solidFill>
                  <a:schemeClr val="tx1"/>
                </a:solidFill>
              </a:rPr>
              <a:t>giản</a:t>
            </a:r>
            <a:r>
              <a:rPr lang="en-US" altLang="en-US" sz="2500" b="0" dirty="0">
                <a:solidFill>
                  <a:schemeClr val="tx1"/>
                </a:solidFill>
              </a:rPr>
              <a:t> </a:t>
            </a:r>
            <a:r>
              <a:rPr lang="en-US" altLang="en-US" sz="2500" b="0" dirty="0" err="1">
                <a:solidFill>
                  <a:schemeClr val="tx1"/>
                </a:solidFill>
              </a:rPr>
              <a:t>hơn</a:t>
            </a:r>
            <a:r>
              <a:rPr lang="en-US" altLang="en-US" sz="2500" b="0" dirty="0">
                <a:solidFill>
                  <a:schemeClr val="tx1"/>
                </a:solidFill>
              </a:rPr>
              <a:t>).</a:t>
            </a:r>
          </a:p>
        </p:txBody>
      </p:sp>
      <p:sp>
        <p:nvSpPr>
          <p:cNvPr id="47108" name="Slide Number Placeholder 3">
            <a:extLst>
              <a:ext uri="{FF2B5EF4-FFF2-40B4-BE49-F238E27FC236}">
                <a16:creationId xmlns:a16="http://schemas.microsoft.com/office/drawing/2014/main" id="{DC7FA27E-032E-4894-BC7E-5FEE5B0D13FC}"/>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280</a:t>
            </a:fld>
            <a:endParaRPr lang="en-CA" altLang="en-US" sz="1000" b="0">
              <a:solidFill>
                <a:schemeClr val="bg1"/>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2523-71B3-4352-B2D5-2A278EB626F4}"/>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Tính toán độ phức tạp chu trình</a:t>
            </a:r>
          </a:p>
        </p:txBody>
      </p:sp>
      <p:sp>
        <p:nvSpPr>
          <p:cNvPr id="48131" name="Content Placeholder 2">
            <a:extLst>
              <a:ext uri="{FF2B5EF4-FFF2-40B4-BE49-F238E27FC236}">
                <a16:creationId xmlns:a16="http://schemas.microsoft.com/office/drawing/2014/main" id="{26FAABF4-40B4-4720-84BD-1994438E7AF5}"/>
              </a:ext>
            </a:extLst>
          </p:cNvPr>
          <p:cNvSpPr>
            <a:spLocks noGrp="1" noChangeArrowheads="1"/>
          </p:cNvSpPr>
          <p:nvPr>
            <p:ph sz="quarter" idx="10"/>
          </p:nvPr>
        </p:nvSpPr>
        <p:spPr>
          <a:xfrm>
            <a:off x="2842590" y="1285875"/>
            <a:ext cx="8511209" cy="4692650"/>
          </a:xfrm>
        </p:spPr>
        <p:txBody>
          <a:bodyPr/>
          <a:lstStyle/>
          <a:p>
            <a:r>
              <a:rPr lang="en-US" altLang="en-US" sz="2400" dirty="0" err="1">
                <a:solidFill>
                  <a:schemeClr val="tx1"/>
                </a:solidFill>
              </a:rPr>
              <a:t>Độ</a:t>
            </a:r>
            <a:r>
              <a:rPr lang="en-US" altLang="en-US" sz="2400" dirty="0">
                <a:solidFill>
                  <a:schemeClr val="tx1"/>
                </a:solidFill>
              </a:rPr>
              <a:t> </a:t>
            </a:r>
            <a:r>
              <a:rPr lang="en-US" altLang="en-US" sz="2400" dirty="0" err="1">
                <a:solidFill>
                  <a:schemeClr val="tx1"/>
                </a:solidFill>
              </a:rPr>
              <a:t>phức</a:t>
            </a:r>
            <a:r>
              <a:rPr lang="en-US" altLang="en-US" sz="2400" dirty="0">
                <a:solidFill>
                  <a:schemeClr val="tx1"/>
                </a:solidFill>
              </a:rPr>
              <a:t> </a:t>
            </a:r>
            <a:r>
              <a:rPr lang="en-US" altLang="en-US" sz="2400" dirty="0" err="1">
                <a:solidFill>
                  <a:schemeClr val="tx1"/>
                </a:solidFill>
              </a:rPr>
              <a:t>tạp</a:t>
            </a:r>
            <a:r>
              <a:rPr lang="en-US" altLang="en-US" sz="2400" dirty="0">
                <a:solidFill>
                  <a:schemeClr val="tx1"/>
                </a:solidFill>
              </a:rPr>
              <a:t> chu </a:t>
            </a:r>
            <a:r>
              <a:rPr lang="en-US" altLang="en-US" sz="2400" dirty="0" err="1">
                <a:solidFill>
                  <a:schemeClr val="tx1"/>
                </a:solidFill>
              </a:rPr>
              <a:t>trình</a:t>
            </a:r>
            <a:r>
              <a:rPr lang="en-US" altLang="en-US" sz="2400" dirty="0">
                <a:solidFill>
                  <a:schemeClr val="tx1"/>
                </a:solidFill>
              </a:rPr>
              <a:t> V(G) </a:t>
            </a:r>
            <a:r>
              <a:rPr lang="en-US" altLang="en-US" sz="2400" dirty="0" err="1">
                <a:solidFill>
                  <a:schemeClr val="tx1"/>
                </a:solidFill>
              </a:rPr>
              <a:t>của</a:t>
            </a:r>
            <a:r>
              <a:rPr lang="en-US" altLang="en-US" sz="2400" dirty="0">
                <a:solidFill>
                  <a:schemeClr val="tx1"/>
                </a:solidFill>
              </a:rPr>
              <a:t> </a:t>
            </a:r>
            <a:r>
              <a:rPr lang="en-US" altLang="en-US" sz="2400" dirty="0" err="1">
                <a:solidFill>
                  <a:schemeClr val="tx1"/>
                </a:solidFill>
              </a:rPr>
              <a:t>đô</a:t>
            </a:r>
            <a:r>
              <a:rPr lang="en-US" altLang="en-US" sz="2400" dirty="0">
                <a:solidFill>
                  <a:schemeClr val="tx1"/>
                </a:solidFill>
              </a:rPr>
              <a:t>̀ </a:t>
            </a:r>
            <a:r>
              <a:rPr lang="en-US" altLang="en-US" sz="2400" dirty="0" err="1">
                <a:solidFill>
                  <a:schemeClr val="tx1"/>
                </a:solidFill>
              </a:rPr>
              <a:t>thi</a:t>
            </a:r>
            <a:r>
              <a:rPr lang="en-US" altLang="en-US" sz="2400" dirty="0">
                <a:solidFill>
                  <a:schemeClr val="tx1"/>
                </a:solidFill>
              </a:rPr>
              <a:t>̣ G </a:t>
            </a:r>
            <a:r>
              <a:rPr lang="en-US" altLang="en-US" sz="2400" dirty="0" err="1">
                <a:solidFill>
                  <a:schemeClr val="tx1"/>
                </a:solidFill>
              </a:rPr>
              <a:t>được</a:t>
            </a:r>
            <a:r>
              <a:rPr lang="en-US" altLang="en-US" sz="2400" dirty="0">
                <a:solidFill>
                  <a:schemeClr val="tx1"/>
                </a:solidFill>
              </a:rPr>
              <a:t> </a:t>
            </a:r>
            <a:r>
              <a:rPr lang="en-US" altLang="en-US" sz="2400" dirty="0" err="1">
                <a:solidFill>
                  <a:schemeClr val="tx1"/>
                </a:solidFill>
              </a:rPr>
              <a:t>tính</a:t>
            </a:r>
            <a:r>
              <a:rPr lang="en-US" altLang="en-US" sz="2400" dirty="0">
                <a:solidFill>
                  <a:schemeClr val="tx1"/>
                </a:solidFill>
              </a:rPr>
              <a:t> </a:t>
            </a:r>
            <a:r>
              <a:rPr lang="en-US" altLang="en-US" sz="2400" dirty="0" err="1">
                <a:solidFill>
                  <a:schemeClr val="tx1"/>
                </a:solidFill>
              </a:rPr>
              <a:t>theo</a:t>
            </a:r>
            <a:r>
              <a:rPr lang="en-US" altLang="en-US" sz="2400" dirty="0">
                <a:solidFill>
                  <a:schemeClr val="tx1"/>
                </a:solidFill>
              </a:rPr>
              <a:t> </a:t>
            </a:r>
            <a:r>
              <a:rPr lang="en-US" altLang="en-US" sz="2400" dirty="0" err="1">
                <a:solidFill>
                  <a:schemeClr val="tx1"/>
                </a:solidFill>
              </a:rPr>
              <a:t>các</a:t>
            </a:r>
            <a:r>
              <a:rPr lang="en-US" altLang="en-US" sz="2400" dirty="0">
                <a:solidFill>
                  <a:schemeClr val="tx1"/>
                </a:solidFill>
              </a:rPr>
              <a:t> </a:t>
            </a:r>
            <a:r>
              <a:rPr lang="en-US" altLang="en-US" sz="2400" dirty="0" err="1">
                <a:solidFill>
                  <a:schemeClr val="tx1"/>
                </a:solidFill>
              </a:rPr>
              <a:t>cách</a:t>
            </a:r>
            <a:r>
              <a:rPr lang="en-US" altLang="en-US" sz="2400" dirty="0">
                <a:solidFill>
                  <a:schemeClr val="tx1"/>
                </a:solidFill>
              </a:rPr>
              <a:t> </a:t>
            </a:r>
            <a:r>
              <a:rPr lang="en-US" altLang="en-US" sz="2400" dirty="0" err="1">
                <a:solidFill>
                  <a:schemeClr val="tx1"/>
                </a:solidFill>
              </a:rPr>
              <a:t>sau</a:t>
            </a:r>
            <a:r>
              <a:rPr lang="en-US" altLang="en-US" sz="2400" dirty="0">
                <a:solidFill>
                  <a:schemeClr val="tx1"/>
                </a:solidFill>
              </a:rPr>
              <a:t>:</a:t>
            </a:r>
          </a:p>
          <a:p>
            <a:pPr lvl="1"/>
            <a:r>
              <a:rPr lang="en-US" altLang="en-US" dirty="0">
                <a:latin typeface="Arial" panose="020B0604020202020204" pitchFamily="34" charset="0"/>
              </a:rPr>
              <a:t>V(G) = E - N + 2 (= 11-9+2 = 4) </a:t>
            </a:r>
          </a:p>
          <a:p>
            <a:pPr lvl="1"/>
            <a:r>
              <a:rPr lang="fr-FR" altLang="en-US" dirty="0">
                <a:latin typeface="Arial" panose="020B0604020202020204" pitchFamily="34" charset="0"/>
              </a:rPr>
              <a:t>V(G) = </a:t>
            </a:r>
            <a:r>
              <a:rPr lang="fr-FR" altLang="en-US" dirty="0" err="1">
                <a:latin typeface="Arial" panose="020B0604020202020204" pitchFamily="34" charset="0"/>
              </a:rPr>
              <a:t>sô</a:t>
            </a:r>
            <a:r>
              <a:rPr lang="fr-FR" altLang="en-US" dirty="0">
                <a:latin typeface="Arial" panose="020B0604020202020204" pitchFamily="34" charset="0"/>
              </a:rPr>
              <a:t>́ </a:t>
            </a:r>
            <a:r>
              <a:rPr lang="fr-FR" altLang="en-US" dirty="0" err="1">
                <a:latin typeface="Arial" panose="020B0604020202020204" pitchFamily="34" charset="0"/>
              </a:rPr>
              <a:t>miền</a:t>
            </a:r>
            <a:r>
              <a:rPr lang="fr-FR" altLang="en-US" dirty="0">
                <a:latin typeface="Arial" panose="020B0604020202020204" pitchFamily="34" charset="0"/>
              </a:rPr>
              <a:t> </a:t>
            </a:r>
            <a:r>
              <a:rPr lang="fr-FR" altLang="en-US" dirty="0" err="1">
                <a:latin typeface="Arial" panose="020B0604020202020204" pitchFamily="34" charset="0"/>
              </a:rPr>
              <a:t>phẳng</a:t>
            </a:r>
            <a:r>
              <a:rPr lang="fr-FR" altLang="en-US" dirty="0">
                <a:latin typeface="Arial" panose="020B0604020202020204" pitchFamily="34" charset="0"/>
              </a:rPr>
              <a:t> (= 4)</a:t>
            </a:r>
          </a:p>
          <a:p>
            <a:pPr lvl="1"/>
            <a:r>
              <a:rPr lang="fr-FR" altLang="en-US" dirty="0">
                <a:latin typeface="Arial" panose="020B0604020202020204" pitchFamily="34" charset="0"/>
              </a:rPr>
              <a:t>V(G) = P – 1 (= 5-1 =4)</a:t>
            </a:r>
          </a:p>
          <a:p>
            <a:pPr lvl="1"/>
            <a:r>
              <a:rPr lang="fr-FR" altLang="en-US" dirty="0" err="1">
                <a:latin typeface="Arial" panose="020B0604020202020204" pitchFamily="34" charset="0"/>
              </a:rPr>
              <a:t>Trong</a:t>
            </a:r>
            <a:r>
              <a:rPr lang="fr-FR" altLang="en-US" dirty="0">
                <a:latin typeface="Arial" panose="020B0604020202020204" pitchFamily="34" charset="0"/>
              </a:rPr>
              <a:t> </a:t>
            </a:r>
            <a:r>
              <a:rPr lang="fr-FR" altLang="en-US" dirty="0" err="1">
                <a:latin typeface="Arial" panose="020B0604020202020204" pitchFamily="34" charset="0"/>
              </a:rPr>
              <a:t>đo</a:t>
            </a:r>
            <a:r>
              <a:rPr lang="fr-FR" altLang="en-US" dirty="0">
                <a:latin typeface="Arial" panose="020B0604020202020204" pitchFamily="34" charset="0"/>
              </a:rPr>
              <a:t>́: E=</a:t>
            </a:r>
            <a:r>
              <a:rPr lang="fr-FR" altLang="en-US" dirty="0" err="1">
                <a:latin typeface="Arial" panose="020B0604020202020204" pitchFamily="34" charset="0"/>
              </a:rPr>
              <a:t>sô</a:t>
            </a:r>
            <a:r>
              <a:rPr lang="fr-FR" altLang="en-US" dirty="0">
                <a:latin typeface="Arial" panose="020B0604020202020204" pitchFamily="34" charset="0"/>
              </a:rPr>
              <a:t>́ </a:t>
            </a:r>
            <a:r>
              <a:rPr lang="fr-FR" altLang="en-US" dirty="0" err="1">
                <a:latin typeface="Arial" panose="020B0604020202020204" pitchFamily="34" charset="0"/>
              </a:rPr>
              <a:t>cung</a:t>
            </a:r>
            <a:r>
              <a:rPr lang="fr-FR" altLang="en-US" dirty="0">
                <a:latin typeface="Arial" panose="020B0604020202020204" pitchFamily="34" charset="0"/>
              </a:rPr>
              <a:t>; N=</a:t>
            </a:r>
            <a:r>
              <a:rPr lang="fr-FR" altLang="en-US" dirty="0" err="1">
                <a:latin typeface="Arial" panose="020B0604020202020204" pitchFamily="34" charset="0"/>
              </a:rPr>
              <a:t>sô</a:t>
            </a:r>
            <a:r>
              <a:rPr lang="fr-FR" altLang="en-US" dirty="0">
                <a:latin typeface="Arial" panose="020B0604020202020204" pitchFamily="34" charset="0"/>
              </a:rPr>
              <a:t>́ </a:t>
            </a:r>
            <a:r>
              <a:rPr lang="fr-FR" altLang="en-US" dirty="0" err="1">
                <a:latin typeface="Arial" panose="020B0604020202020204" pitchFamily="34" charset="0"/>
              </a:rPr>
              <a:t>nút</a:t>
            </a:r>
            <a:r>
              <a:rPr lang="fr-FR" altLang="en-US" dirty="0">
                <a:latin typeface="Arial" panose="020B0604020202020204" pitchFamily="34" charset="0"/>
              </a:rPr>
              <a:t>; P=</a:t>
            </a:r>
            <a:r>
              <a:rPr lang="fr-FR" altLang="en-US" dirty="0" err="1">
                <a:latin typeface="Arial" panose="020B0604020202020204" pitchFamily="34" charset="0"/>
              </a:rPr>
              <a:t>sô</a:t>
            </a:r>
            <a:r>
              <a:rPr lang="fr-FR" altLang="en-US" dirty="0">
                <a:latin typeface="Arial" panose="020B0604020202020204" pitchFamily="34" charset="0"/>
              </a:rPr>
              <a:t>́ </a:t>
            </a:r>
            <a:r>
              <a:rPr lang="fr-FR" altLang="en-US" dirty="0" err="1">
                <a:latin typeface="Arial" panose="020B0604020202020204" pitchFamily="34" charset="0"/>
              </a:rPr>
              <a:t>nút</a:t>
            </a:r>
            <a:r>
              <a:rPr lang="fr-FR" altLang="en-US" dirty="0">
                <a:latin typeface="Arial" panose="020B0604020202020204" pitchFamily="34" charset="0"/>
              </a:rPr>
              <a:t> vị </a:t>
            </a:r>
            <a:r>
              <a:rPr lang="fr-FR" altLang="en-US" dirty="0" err="1">
                <a:latin typeface="Arial" panose="020B0604020202020204" pitchFamily="34" charset="0"/>
              </a:rPr>
              <a:t>tư</a:t>
            </a:r>
            <a:r>
              <a:rPr lang="fr-FR" altLang="en-US" dirty="0">
                <a:latin typeface="Arial" panose="020B0604020202020204" pitchFamily="34" charset="0"/>
              </a:rPr>
              <a:t>̀ </a:t>
            </a:r>
          </a:p>
          <a:p>
            <a:pPr lvl="1">
              <a:buFont typeface="Wingdings" panose="05000000000000000000" pitchFamily="2" charset="2"/>
              <a:buNone/>
            </a:pPr>
            <a:r>
              <a:rPr lang="fr-FR" altLang="en-US" dirty="0" err="1">
                <a:latin typeface="Arial" panose="020B0604020202020204" pitchFamily="34" charset="0"/>
              </a:rPr>
              <a:t>Với</a:t>
            </a:r>
            <a:r>
              <a:rPr lang="fr-FR" altLang="en-US" dirty="0">
                <a:latin typeface="Arial" panose="020B0604020202020204" pitchFamily="34" charset="0"/>
              </a:rPr>
              <a:t> ví dụ </a:t>
            </a:r>
            <a:r>
              <a:rPr lang="fr-FR" altLang="en-US" dirty="0" err="1">
                <a:latin typeface="Arial" panose="020B0604020202020204" pitchFamily="34" charset="0"/>
              </a:rPr>
              <a:t>vê</a:t>
            </a:r>
            <a:r>
              <a:rPr lang="fr-FR" altLang="en-US" dirty="0">
                <a:latin typeface="Arial" panose="020B0604020202020204" pitchFamily="34" charset="0"/>
              </a:rPr>
              <a:t>̀ </a:t>
            </a:r>
            <a:r>
              <a:rPr lang="fr-FR" altLang="en-US" dirty="0" err="1">
                <a:latin typeface="Arial" panose="020B0604020202020204" pitchFamily="34" charset="0"/>
              </a:rPr>
              <a:t>đô</a:t>
            </a:r>
            <a:r>
              <a:rPr lang="fr-FR" altLang="en-US" dirty="0">
                <a:latin typeface="Arial" panose="020B0604020202020204" pitchFamily="34" charset="0"/>
              </a:rPr>
              <a:t>̀ </a:t>
            </a:r>
            <a:r>
              <a:rPr lang="fr-FR" altLang="en-US" dirty="0" err="1">
                <a:latin typeface="Arial" panose="020B0604020202020204" pitchFamily="34" charset="0"/>
              </a:rPr>
              <a:t>thi</a:t>
            </a:r>
            <a:r>
              <a:rPr lang="fr-FR" altLang="en-US" dirty="0">
                <a:latin typeface="Arial" panose="020B0604020202020204" pitchFamily="34" charset="0"/>
              </a:rPr>
              <a:t>̣ </a:t>
            </a:r>
            <a:r>
              <a:rPr lang="fr-FR" altLang="en-US" dirty="0" err="1">
                <a:latin typeface="Arial" panose="020B0604020202020204" pitchFamily="34" charset="0"/>
              </a:rPr>
              <a:t>dòng</a:t>
            </a:r>
            <a:r>
              <a:rPr lang="fr-FR" altLang="en-US" dirty="0">
                <a:latin typeface="Arial" panose="020B0604020202020204" pitchFamily="34" charset="0"/>
              </a:rPr>
              <a:t> ở </a:t>
            </a:r>
            <a:r>
              <a:rPr lang="fr-FR" altLang="en-US" dirty="0" err="1">
                <a:latin typeface="Arial" panose="020B0604020202020204" pitchFamily="34" charset="0"/>
              </a:rPr>
              <a:t>trên</a:t>
            </a:r>
            <a:r>
              <a:rPr lang="fr-FR" altLang="en-US" dirty="0">
                <a:latin typeface="Arial" panose="020B0604020202020204" pitchFamily="34" charset="0"/>
              </a:rPr>
              <a:t> ta </a:t>
            </a:r>
            <a:r>
              <a:rPr lang="fr-FR" altLang="en-US" dirty="0" err="1">
                <a:latin typeface="Arial" panose="020B0604020202020204" pitchFamily="34" charset="0"/>
              </a:rPr>
              <a:t>co</a:t>
            </a:r>
            <a:r>
              <a:rPr lang="fr-FR" altLang="en-US" dirty="0">
                <a:latin typeface="Arial" panose="020B0604020202020204" pitchFamily="34" charset="0"/>
              </a:rPr>
              <a:t>́: V(G) = 4</a:t>
            </a:r>
          </a:p>
          <a:p>
            <a:pPr lvl="1">
              <a:buFont typeface="Wingdings" panose="05000000000000000000" pitchFamily="2" charset="2"/>
              <a:buNone/>
            </a:pPr>
            <a:r>
              <a:rPr lang="fr-FR" altLang="en-US" dirty="0" err="1">
                <a:latin typeface="Arial" panose="020B0604020202020204" pitchFamily="34" charset="0"/>
              </a:rPr>
              <a:t>Đọ</a:t>
            </a:r>
            <a:r>
              <a:rPr lang="fr-FR" altLang="en-US" dirty="0">
                <a:latin typeface="Arial" panose="020B0604020202020204" pitchFamily="34" charset="0"/>
              </a:rPr>
              <a:t>̂ </a:t>
            </a:r>
            <a:r>
              <a:rPr lang="fr-FR" altLang="en-US" dirty="0" err="1">
                <a:latin typeface="Arial" panose="020B0604020202020204" pitchFamily="34" charset="0"/>
              </a:rPr>
              <a:t>phức</a:t>
            </a:r>
            <a:r>
              <a:rPr lang="fr-FR" altLang="en-US" dirty="0">
                <a:latin typeface="Arial" panose="020B0604020202020204" pitchFamily="34" charset="0"/>
              </a:rPr>
              <a:t> </a:t>
            </a:r>
            <a:r>
              <a:rPr lang="fr-FR" altLang="en-US" dirty="0" err="1">
                <a:latin typeface="Arial" panose="020B0604020202020204" pitchFamily="34" charset="0"/>
              </a:rPr>
              <a:t>tạp</a:t>
            </a:r>
            <a:r>
              <a:rPr lang="fr-FR" altLang="en-US" dirty="0">
                <a:latin typeface="Arial" panose="020B0604020202020204" pitchFamily="34" charset="0"/>
              </a:rPr>
              <a:t> </a:t>
            </a:r>
            <a:r>
              <a:rPr lang="fr-FR" altLang="en-US" dirty="0" err="1">
                <a:latin typeface="Arial" panose="020B0604020202020204" pitchFamily="34" charset="0"/>
              </a:rPr>
              <a:t>Cyclomatic</a:t>
            </a:r>
            <a:r>
              <a:rPr lang="fr-FR" altLang="en-US" dirty="0">
                <a:latin typeface="Arial" panose="020B0604020202020204" pitchFamily="34" charset="0"/>
              </a:rPr>
              <a:t> C </a:t>
            </a:r>
            <a:r>
              <a:rPr lang="fr-FR" altLang="en-US" dirty="0" err="1">
                <a:latin typeface="Arial" panose="020B0604020202020204" pitchFamily="34" charset="0"/>
              </a:rPr>
              <a:t>chính</a:t>
            </a:r>
            <a:r>
              <a:rPr lang="fr-FR" altLang="en-US" dirty="0">
                <a:latin typeface="Arial" panose="020B0604020202020204" pitchFamily="34" charset="0"/>
              </a:rPr>
              <a:t> là </a:t>
            </a:r>
            <a:r>
              <a:rPr lang="fr-FR" altLang="en-US" dirty="0" err="1">
                <a:latin typeface="Arial" panose="020B0604020202020204" pitchFamily="34" charset="0"/>
              </a:rPr>
              <a:t>sô</a:t>
            </a:r>
            <a:r>
              <a:rPr lang="fr-FR" altLang="en-US" dirty="0">
                <a:latin typeface="Arial" panose="020B0604020202020204" pitchFamily="34" charset="0"/>
              </a:rPr>
              <a:t>́ </a:t>
            </a:r>
            <a:r>
              <a:rPr lang="fr-FR" altLang="en-US" dirty="0" err="1">
                <a:latin typeface="Arial" panose="020B0604020202020204" pitchFamily="34" charset="0"/>
              </a:rPr>
              <a:t>đường</a:t>
            </a:r>
            <a:r>
              <a:rPr lang="fr-FR" altLang="en-US" dirty="0">
                <a:latin typeface="Arial" panose="020B0604020202020204" pitchFamily="34" charset="0"/>
              </a:rPr>
              <a:t> </a:t>
            </a:r>
            <a:r>
              <a:rPr lang="fr-FR" altLang="en-US" dirty="0" err="1">
                <a:latin typeface="Arial" panose="020B0604020202020204" pitchFamily="34" charset="0"/>
              </a:rPr>
              <a:t>thi</a:t>
            </a:r>
            <a:r>
              <a:rPr lang="fr-FR" altLang="en-US" dirty="0">
                <a:latin typeface="Arial" panose="020B0604020202020204" pitchFamily="34" charset="0"/>
              </a:rPr>
              <a:t> </a:t>
            </a:r>
            <a:r>
              <a:rPr lang="fr-FR" altLang="en-US" dirty="0" err="1">
                <a:latin typeface="Arial" panose="020B0604020202020204" pitchFamily="34" charset="0"/>
              </a:rPr>
              <a:t>hành</a:t>
            </a:r>
            <a:r>
              <a:rPr lang="fr-FR" altLang="en-US" dirty="0">
                <a:latin typeface="Arial" panose="020B0604020202020204" pitchFamily="34" charset="0"/>
              </a:rPr>
              <a:t> </a:t>
            </a:r>
            <a:r>
              <a:rPr lang="fr-FR" altLang="en-US" dirty="0" err="1">
                <a:latin typeface="Arial" panose="020B0604020202020204" pitchFamily="34" charset="0"/>
              </a:rPr>
              <a:t>tuyến</a:t>
            </a:r>
            <a:r>
              <a:rPr lang="fr-FR" altLang="en-US" dirty="0">
                <a:latin typeface="Arial" panose="020B0604020202020204" pitchFamily="34" charset="0"/>
              </a:rPr>
              <a:t> </a:t>
            </a:r>
            <a:r>
              <a:rPr lang="fr-FR" altLang="en-US" dirty="0" err="1">
                <a:latin typeface="Arial" panose="020B0604020202020204" pitchFamily="34" charset="0"/>
              </a:rPr>
              <a:t>tính</a:t>
            </a:r>
            <a:r>
              <a:rPr lang="fr-FR" altLang="en-US" dirty="0">
                <a:latin typeface="Arial" panose="020B0604020202020204" pitchFamily="34" charset="0"/>
              </a:rPr>
              <a:t> </a:t>
            </a:r>
            <a:r>
              <a:rPr lang="fr-FR" altLang="en-US" dirty="0" err="1">
                <a:latin typeface="Arial" panose="020B0604020202020204" pitchFamily="34" charset="0"/>
              </a:rPr>
              <a:t>độc</a:t>
            </a:r>
            <a:r>
              <a:rPr lang="fr-FR" altLang="en-US" dirty="0">
                <a:latin typeface="Arial" panose="020B0604020202020204" pitchFamily="34" charset="0"/>
              </a:rPr>
              <a:t> </a:t>
            </a:r>
            <a:r>
              <a:rPr lang="fr-FR" altLang="en-US" dirty="0" err="1">
                <a:latin typeface="Arial" panose="020B0604020202020204" pitchFamily="34" charset="0"/>
              </a:rPr>
              <a:t>lập</a:t>
            </a:r>
            <a:r>
              <a:rPr lang="fr-FR" altLang="en-US" dirty="0">
                <a:latin typeface="Arial" panose="020B0604020202020204" pitchFamily="34" charset="0"/>
              </a:rPr>
              <a:t> </a:t>
            </a:r>
            <a:r>
              <a:rPr lang="fr-FR" altLang="en-US" dirty="0" err="1">
                <a:latin typeface="Arial" panose="020B0604020202020204" pitchFamily="34" charset="0"/>
              </a:rPr>
              <a:t>co</a:t>
            </a:r>
            <a:r>
              <a:rPr lang="fr-FR" altLang="en-US" dirty="0">
                <a:latin typeface="Arial" panose="020B0604020202020204" pitchFamily="34" charset="0"/>
              </a:rPr>
              <a:t>̛ </a:t>
            </a:r>
            <a:r>
              <a:rPr lang="fr-FR" altLang="en-US" dirty="0" err="1">
                <a:latin typeface="Arial" panose="020B0604020202020204" pitchFamily="34" charset="0"/>
              </a:rPr>
              <a:t>bản</a:t>
            </a:r>
            <a:r>
              <a:rPr lang="fr-FR" altLang="en-US" dirty="0">
                <a:latin typeface="Arial" panose="020B0604020202020204" pitchFamily="34" charset="0"/>
              </a:rPr>
              <a:t> </a:t>
            </a:r>
            <a:r>
              <a:rPr lang="fr-FR" altLang="en-US" dirty="0" err="1">
                <a:latin typeface="Arial" panose="020B0604020202020204" pitchFamily="34" charset="0"/>
              </a:rPr>
              <a:t>của</a:t>
            </a:r>
            <a:r>
              <a:rPr lang="fr-FR" altLang="en-US" dirty="0">
                <a:latin typeface="Arial" panose="020B0604020202020204" pitchFamily="34" charset="0"/>
              </a:rPr>
              <a:t> </a:t>
            </a:r>
            <a:r>
              <a:rPr lang="fr-FR" altLang="en-US" dirty="0" err="1">
                <a:latin typeface="Arial" panose="020B0604020202020204" pitchFamily="34" charset="0"/>
              </a:rPr>
              <a:t>thu</a:t>
            </a:r>
            <a:r>
              <a:rPr lang="fr-FR" altLang="en-US" dirty="0">
                <a:latin typeface="Arial" panose="020B0604020202020204" pitchFamily="34" charset="0"/>
              </a:rPr>
              <a:t>̉ </a:t>
            </a:r>
            <a:r>
              <a:rPr lang="fr-FR" altLang="en-US" dirty="0" err="1">
                <a:latin typeface="Arial" panose="020B0604020202020204" pitchFamily="34" charset="0"/>
              </a:rPr>
              <a:t>tục</a:t>
            </a:r>
            <a:r>
              <a:rPr lang="fr-FR" altLang="en-US" dirty="0">
                <a:latin typeface="Arial" panose="020B0604020202020204" pitchFamily="34" charset="0"/>
              </a:rPr>
              <a:t> </a:t>
            </a:r>
            <a:r>
              <a:rPr lang="fr-FR" altLang="en-US" dirty="0" err="1">
                <a:latin typeface="Arial" panose="020B0604020202020204" pitchFamily="34" charset="0"/>
              </a:rPr>
              <a:t>cần</a:t>
            </a:r>
            <a:r>
              <a:rPr lang="fr-FR" altLang="en-US" dirty="0">
                <a:latin typeface="Arial" panose="020B0604020202020204" pitchFamily="34" charset="0"/>
              </a:rPr>
              <a:t> </a:t>
            </a:r>
            <a:r>
              <a:rPr lang="fr-FR" altLang="en-US" dirty="0" err="1">
                <a:latin typeface="Arial" panose="020B0604020202020204" pitchFamily="34" charset="0"/>
              </a:rPr>
              <a:t>kiểm</a:t>
            </a:r>
            <a:r>
              <a:rPr lang="fr-FR" altLang="en-US" dirty="0">
                <a:latin typeface="Arial" panose="020B0604020202020204" pitchFamily="34" charset="0"/>
              </a:rPr>
              <a:t> </a:t>
            </a:r>
            <a:r>
              <a:rPr lang="fr-FR" altLang="en-US" dirty="0" err="1">
                <a:latin typeface="Arial" panose="020B0604020202020204" pitchFamily="34" charset="0"/>
              </a:rPr>
              <a:t>thư</a:t>
            </a:r>
            <a:r>
              <a:rPr lang="fr-FR" altLang="en-US" dirty="0">
                <a:latin typeface="Arial" panose="020B0604020202020204" pitchFamily="34" charset="0"/>
              </a:rPr>
              <a:t>̉.</a:t>
            </a:r>
          </a:p>
        </p:txBody>
      </p:sp>
      <p:sp>
        <p:nvSpPr>
          <p:cNvPr id="48132" name="Slide Number Placeholder 3">
            <a:extLst>
              <a:ext uri="{FF2B5EF4-FFF2-40B4-BE49-F238E27FC236}">
                <a16:creationId xmlns:a16="http://schemas.microsoft.com/office/drawing/2014/main" id="{B0E7C78F-4AC0-4997-8E40-9CABE53696F7}"/>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281</a:t>
            </a:fld>
            <a:endParaRPr lang="en-CA" altLang="en-US" sz="1000" b="0">
              <a:solidFill>
                <a:schemeClr val="bg1"/>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BDEB-E126-43BE-986F-602027106230}"/>
              </a:ext>
            </a:extLst>
          </p:cNvPr>
          <p:cNvSpPr>
            <a:spLocks noGrp="1"/>
          </p:cNvSpPr>
          <p:nvPr>
            <p:ph type="title"/>
          </p:nvPr>
        </p:nvSpPr>
        <p:spPr/>
        <p:txBody>
          <a:bodyPr/>
          <a:lstStyle/>
          <a:p>
            <a:pPr>
              <a:defRPr/>
            </a:pPr>
            <a:r>
              <a:rPr lang="en-US" dirty="0" err="1">
                <a:ea typeface="ＭＳ Ｐゴシック" charset="0"/>
              </a:rPr>
              <a:t>Xác</a:t>
            </a:r>
            <a:r>
              <a:rPr lang="en-US" dirty="0">
                <a:ea typeface="ＭＳ Ｐゴシック" charset="0"/>
              </a:rPr>
              <a:t> </a:t>
            </a:r>
            <a:r>
              <a:rPr lang="en-US" dirty="0" err="1">
                <a:ea typeface="ＭＳ Ｐゴシック" charset="0"/>
              </a:rPr>
              <a:t>định</a:t>
            </a:r>
            <a:r>
              <a:rPr lang="en-US" dirty="0">
                <a:ea typeface="ＭＳ Ｐゴシック" charset="0"/>
              </a:rPr>
              <a:t> </a:t>
            </a:r>
            <a:r>
              <a:rPr lang="en-US" dirty="0" err="1">
                <a:ea typeface="ＭＳ Ｐゴシック" charset="0"/>
              </a:rPr>
              <a:t>các</a:t>
            </a:r>
            <a:r>
              <a:rPr lang="en-US" dirty="0">
                <a:ea typeface="ＭＳ Ｐゴシック" charset="0"/>
              </a:rPr>
              <a:t> </a:t>
            </a:r>
            <a:r>
              <a:rPr lang="en-US" dirty="0" err="1">
                <a:ea typeface="ＭＳ Ｐゴシック" charset="0"/>
              </a:rPr>
              <a:t>ca</a:t>
            </a:r>
            <a:r>
              <a:rPr lang="en-US" dirty="0">
                <a:ea typeface="ＭＳ Ｐゴシック" charset="0"/>
              </a:rPr>
              <a:t> </a:t>
            </a:r>
            <a:r>
              <a:rPr lang="en-US" dirty="0" err="1">
                <a:ea typeface="ＭＳ Ｐゴシック" charset="0"/>
              </a:rPr>
              <a:t>kiểm</a:t>
            </a:r>
            <a:r>
              <a:rPr lang="en-US" dirty="0">
                <a:ea typeface="ＭＳ Ｐゴシック" charset="0"/>
              </a:rPr>
              <a:t> </a:t>
            </a:r>
            <a:r>
              <a:rPr lang="en-US" dirty="0" err="1">
                <a:ea typeface="ＭＳ Ｐゴシック" charset="0"/>
              </a:rPr>
              <a:t>thư</a:t>
            </a:r>
            <a:r>
              <a:rPr lang="en-US" dirty="0">
                <a:ea typeface="ＭＳ Ｐゴシック" charset="0"/>
              </a:rPr>
              <a:t>̉</a:t>
            </a:r>
          </a:p>
        </p:txBody>
      </p:sp>
      <p:pic>
        <p:nvPicPr>
          <p:cNvPr id="50180" name="Picture 4">
            <a:extLst>
              <a:ext uri="{FF2B5EF4-FFF2-40B4-BE49-F238E27FC236}">
                <a16:creationId xmlns:a16="http://schemas.microsoft.com/office/drawing/2014/main" id="{8AFD66C7-0178-4927-8658-0A47B4897B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07805" y="2188817"/>
            <a:ext cx="87630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Slide Number Placeholder 3">
            <a:extLst>
              <a:ext uri="{FF2B5EF4-FFF2-40B4-BE49-F238E27FC236}">
                <a16:creationId xmlns:a16="http://schemas.microsoft.com/office/drawing/2014/main" id="{747FD05E-A8C1-4C46-8191-487276A97A3F}"/>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282</a:t>
            </a:fld>
            <a:endParaRPr lang="en-CA" altLang="en-US" sz="1000" b="0">
              <a:solidFill>
                <a:schemeClr val="bg1"/>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E9B4E5B-2ECD-47FE-BED2-D8BF4CA4267E}"/>
              </a:ext>
            </a:extLst>
          </p:cNvPr>
          <p:cNvSpPr txBox="1">
            <a:spLocks noGrp="1"/>
          </p:cNvSpPr>
          <p:nvPr>
            <p:ph type="title"/>
          </p:nvPr>
        </p:nvSpPr>
        <p:spPr/>
        <p:txBody>
          <a:bodyPr vert="horz" lIns="0" tIns="12700" rIns="0" bIns="0" rtlCol="0" anchor="ctr">
            <a:spAutoFit/>
          </a:bodyPr>
          <a:lstStyle/>
          <a:p>
            <a:pPr marL="12700">
              <a:spcBef>
                <a:spcPts val="100"/>
              </a:spcBef>
              <a:defRPr/>
            </a:pPr>
            <a:r>
              <a:rPr spc="-5" dirty="0"/>
              <a:t>Độ phức </a:t>
            </a:r>
            <a:r>
              <a:rPr dirty="0"/>
              <a:t>tạp </a:t>
            </a:r>
            <a:r>
              <a:rPr spc="-5" dirty="0"/>
              <a:t>của </a:t>
            </a:r>
            <a:r>
              <a:rPr dirty="0"/>
              <a:t>chu</a:t>
            </a:r>
            <a:r>
              <a:rPr spc="-30" dirty="0"/>
              <a:t> </a:t>
            </a:r>
            <a:r>
              <a:rPr spc="-5" dirty="0"/>
              <a:t>trình</a:t>
            </a:r>
          </a:p>
        </p:txBody>
      </p:sp>
      <p:sp>
        <p:nvSpPr>
          <p:cNvPr id="51203" name="object 3">
            <a:extLst>
              <a:ext uri="{FF2B5EF4-FFF2-40B4-BE49-F238E27FC236}">
                <a16:creationId xmlns:a16="http://schemas.microsoft.com/office/drawing/2014/main" id="{EB805DF6-294C-40C0-B3AB-721439631046}"/>
              </a:ext>
            </a:extLst>
          </p:cNvPr>
          <p:cNvSpPr>
            <a:spLocks noChangeArrowheads="1"/>
          </p:cNvSpPr>
          <p:nvPr/>
        </p:nvSpPr>
        <p:spPr bwMode="auto">
          <a:xfrm>
            <a:off x="3653872" y="1152250"/>
            <a:ext cx="3963988" cy="40036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endParaRPr lang="en-US" altLang="en-US" sz="2400" b="0">
              <a:solidFill>
                <a:schemeClr val="tx1"/>
              </a:solidFill>
              <a:latin typeface="Times New Roman" panose="02020603050405020304" pitchFamily="18" charset="0"/>
            </a:endParaRPr>
          </a:p>
        </p:txBody>
      </p:sp>
      <p:sp>
        <p:nvSpPr>
          <p:cNvPr id="51204" name="object 4">
            <a:extLst>
              <a:ext uri="{FF2B5EF4-FFF2-40B4-BE49-F238E27FC236}">
                <a16:creationId xmlns:a16="http://schemas.microsoft.com/office/drawing/2014/main" id="{93A3F310-CD82-4F21-852E-175ED118E505}"/>
              </a:ext>
            </a:extLst>
          </p:cNvPr>
          <p:cNvSpPr>
            <a:spLocks noChangeArrowheads="1"/>
          </p:cNvSpPr>
          <p:nvPr/>
        </p:nvSpPr>
        <p:spPr bwMode="auto">
          <a:xfrm>
            <a:off x="9302198" y="1374499"/>
            <a:ext cx="1552575" cy="39624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endParaRPr lang="en-US" altLang="en-US" sz="2400" b="0">
              <a:solidFill>
                <a:schemeClr val="tx1"/>
              </a:solidFill>
              <a:latin typeface="Times New Roman" panose="02020603050405020304" pitchFamily="18" charset="0"/>
            </a:endParaRPr>
          </a:p>
        </p:txBody>
      </p:sp>
      <p:sp>
        <p:nvSpPr>
          <p:cNvPr id="5" name="object 5">
            <a:extLst>
              <a:ext uri="{FF2B5EF4-FFF2-40B4-BE49-F238E27FC236}">
                <a16:creationId xmlns:a16="http://schemas.microsoft.com/office/drawing/2014/main" id="{8405F169-6CEA-4852-ADB5-02A29E165306}"/>
              </a:ext>
            </a:extLst>
          </p:cNvPr>
          <p:cNvSpPr txBox="1"/>
          <p:nvPr/>
        </p:nvSpPr>
        <p:spPr>
          <a:xfrm>
            <a:off x="7179710" y="5519462"/>
            <a:ext cx="4284662" cy="330200"/>
          </a:xfrm>
          <a:prstGeom prst="rect">
            <a:avLst/>
          </a:prstGeom>
        </p:spPr>
        <p:txBody>
          <a:bodyPr lIns="0" tIns="12700" rIns="0" bIns="0">
            <a:spAutoFit/>
          </a:bodyPr>
          <a:lstStyle/>
          <a:p>
            <a:pPr marL="12700">
              <a:spcBef>
                <a:spcPts val="100"/>
              </a:spcBef>
              <a:defRPr/>
            </a:pPr>
            <a:r>
              <a:rPr sz="2000" b="1" dirty="0">
                <a:solidFill>
                  <a:srgbClr val="333333"/>
                </a:solidFill>
                <a:latin typeface="Arial"/>
                <a:cs typeface="Arial"/>
              </a:rPr>
              <a:t>Độ phức tạp của chu</a:t>
            </a:r>
            <a:r>
              <a:rPr sz="2000" b="1" spc="-70" dirty="0">
                <a:solidFill>
                  <a:srgbClr val="333333"/>
                </a:solidFill>
                <a:latin typeface="Arial"/>
                <a:cs typeface="Arial"/>
              </a:rPr>
              <a:t> </a:t>
            </a:r>
            <a:r>
              <a:rPr sz="2000" b="1" spc="-5" dirty="0">
                <a:solidFill>
                  <a:srgbClr val="333333"/>
                </a:solidFill>
                <a:latin typeface="Arial"/>
                <a:cs typeface="Arial"/>
              </a:rPr>
              <a:t>trình=7-6+2=3</a:t>
            </a:r>
            <a:endParaRPr sz="2000">
              <a:latin typeface="Arial"/>
              <a:cs typeface="Aria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object 2">
            <a:extLst>
              <a:ext uri="{FF2B5EF4-FFF2-40B4-BE49-F238E27FC236}">
                <a16:creationId xmlns:a16="http://schemas.microsoft.com/office/drawing/2014/main" id="{0A4B93CB-23A2-4AC0-9C86-3645CA20D53D}"/>
              </a:ext>
            </a:extLst>
          </p:cNvPr>
          <p:cNvSpPr txBox="1">
            <a:spLocks noChangeArrowheads="1"/>
          </p:cNvSpPr>
          <p:nvPr/>
        </p:nvSpPr>
        <p:spPr bwMode="auto">
          <a:xfrm>
            <a:off x="1755775" y="160339"/>
            <a:ext cx="63563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ts val="100"/>
              </a:spcBef>
              <a:buClrTx/>
              <a:buNone/>
            </a:pPr>
            <a:r>
              <a:rPr lang="en-US" altLang="en-US" sz="3200">
                <a:solidFill>
                  <a:srgbClr val="FFFFFF"/>
                </a:solidFill>
                <a:latin typeface="Arial" panose="020B0604020202020204" pitchFamily="34" charset="0"/>
                <a:cs typeface="Arial" panose="020B0604020202020204" pitchFamily="34" charset="0"/>
              </a:rPr>
              <a:t>Chuyển sang đồ thị dòng tính độ  phức tạp</a:t>
            </a:r>
            <a:endParaRPr lang="en-US" altLang="en-US" sz="3200" b="0">
              <a:solidFill>
                <a:schemeClr val="tx1"/>
              </a:solidFill>
              <a:latin typeface="Arial" panose="020B0604020202020204" pitchFamily="34" charset="0"/>
              <a:cs typeface="Arial" panose="020B0604020202020204" pitchFamily="34" charset="0"/>
            </a:endParaRPr>
          </a:p>
        </p:txBody>
      </p:sp>
      <p:sp>
        <p:nvSpPr>
          <p:cNvPr id="52227" name="object 3">
            <a:extLst>
              <a:ext uri="{FF2B5EF4-FFF2-40B4-BE49-F238E27FC236}">
                <a16:creationId xmlns:a16="http://schemas.microsoft.com/office/drawing/2014/main" id="{B8996BCF-DF0C-41AA-9984-0209053A383D}"/>
              </a:ext>
            </a:extLst>
          </p:cNvPr>
          <p:cNvSpPr>
            <a:spLocks noChangeArrowheads="1"/>
          </p:cNvSpPr>
          <p:nvPr/>
        </p:nvSpPr>
        <p:spPr bwMode="auto">
          <a:xfrm>
            <a:off x="3243540" y="1437585"/>
            <a:ext cx="3633787" cy="45878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endParaRPr lang="en-US" altLang="en-US" sz="2400" b="0">
              <a:solidFill>
                <a:schemeClr val="tx1"/>
              </a:solidFill>
              <a:latin typeface="Times New Roman" panose="02020603050405020304" pitchFamily="18" charset="0"/>
            </a:endParaRPr>
          </a:p>
        </p:txBody>
      </p:sp>
      <p:sp>
        <p:nvSpPr>
          <p:cNvPr id="52228" name="object 4">
            <a:extLst>
              <a:ext uri="{FF2B5EF4-FFF2-40B4-BE49-F238E27FC236}">
                <a16:creationId xmlns:a16="http://schemas.microsoft.com/office/drawing/2014/main" id="{5B1A8330-DFA8-4EBE-AE36-8953F85140BC}"/>
              </a:ext>
            </a:extLst>
          </p:cNvPr>
          <p:cNvSpPr>
            <a:spLocks noChangeArrowheads="1"/>
          </p:cNvSpPr>
          <p:nvPr/>
        </p:nvSpPr>
        <p:spPr bwMode="auto">
          <a:xfrm>
            <a:off x="8839476" y="1278835"/>
            <a:ext cx="3054350" cy="47355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endParaRPr lang="en-US" altLang="en-US" sz="2400" b="0">
              <a:solidFill>
                <a:schemeClr val="tx1"/>
              </a:solidFill>
              <a:latin typeface="Times New Roman" panose="02020603050405020304" pitchFamily="18" charset="0"/>
            </a:endParaRPr>
          </a:p>
        </p:txBody>
      </p:sp>
      <p:sp>
        <p:nvSpPr>
          <p:cNvPr id="5" name="object 5">
            <a:extLst>
              <a:ext uri="{FF2B5EF4-FFF2-40B4-BE49-F238E27FC236}">
                <a16:creationId xmlns:a16="http://schemas.microsoft.com/office/drawing/2014/main" id="{E1196905-B1A6-4F8E-87C0-4E96EEFF68B4}"/>
              </a:ext>
            </a:extLst>
          </p:cNvPr>
          <p:cNvSpPr txBox="1"/>
          <p:nvPr/>
        </p:nvSpPr>
        <p:spPr>
          <a:xfrm>
            <a:off x="6401076" y="1305823"/>
            <a:ext cx="2401888" cy="300037"/>
          </a:xfrm>
          <a:prstGeom prst="rect">
            <a:avLst/>
          </a:prstGeom>
        </p:spPr>
        <p:txBody>
          <a:bodyPr lIns="0" tIns="12700" rIns="0" bIns="0">
            <a:spAutoFit/>
          </a:bodyPr>
          <a:lstStyle/>
          <a:p>
            <a:pPr marL="12700">
              <a:spcBef>
                <a:spcPts val="100"/>
              </a:spcBef>
              <a:defRPr/>
            </a:pPr>
            <a:r>
              <a:rPr b="1" spc="-5" dirty="0">
                <a:solidFill>
                  <a:srgbClr val="333333"/>
                </a:solidFill>
                <a:latin typeface="Arial"/>
                <a:cs typeface="Arial"/>
              </a:rPr>
              <a:t>Độ </a:t>
            </a:r>
            <a:r>
              <a:rPr b="1" dirty="0">
                <a:solidFill>
                  <a:srgbClr val="333333"/>
                </a:solidFill>
                <a:latin typeface="Arial"/>
                <a:cs typeface="Arial"/>
              </a:rPr>
              <a:t>phức </a:t>
            </a:r>
            <a:r>
              <a:rPr b="1" spc="-5" dirty="0">
                <a:solidFill>
                  <a:srgbClr val="333333"/>
                </a:solidFill>
                <a:latin typeface="Arial"/>
                <a:cs typeface="Arial"/>
              </a:rPr>
              <a:t>tạp:</a:t>
            </a:r>
            <a:r>
              <a:rPr b="1" spc="-60" dirty="0">
                <a:solidFill>
                  <a:srgbClr val="333333"/>
                </a:solidFill>
                <a:latin typeface="Arial"/>
                <a:cs typeface="Arial"/>
              </a:rPr>
              <a:t> </a:t>
            </a:r>
            <a:r>
              <a:rPr b="1" spc="-5" dirty="0">
                <a:solidFill>
                  <a:srgbClr val="333333"/>
                </a:solidFill>
                <a:latin typeface="Arial"/>
                <a:cs typeface="Arial"/>
              </a:rPr>
              <a:t>C=9-8+2</a:t>
            </a:r>
            <a:endParaRPr>
              <a:latin typeface="Arial"/>
              <a:cs typeface="Arial"/>
            </a:endParaRPr>
          </a:p>
        </p:txBody>
      </p:sp>
      <p:sp>
        <p:nvSpPr>
          <p:cNvPr id="6" name="object 6">
            <a:extLst>
              <a:ext uri="{FF2B5EF4-FFF2-40B4-BE49-F238E27FC236}">
                <a16:creationId xmlns:a16="http://schemas.microsoft.com/office/drawing/2014/main" id="{B9E96DF8-BD6B-418F-82D4-A67F6721ECEC}"/>
              </a:ext>
            </a:extLst>
          </p:cNvPr>
          <p:cNvSpPr txBox="1"/>
          <p:nvPr/>
        </p:nvSpPr>
        <p:spPr>
          <a:xfrm>
            <a:off x="9988550" y="6365875"/>
            <a:ext cx="215900" cy="153888"/>
          </a:xfrm>
          <a:prstGeom prst="rect">
            <a:avLst/>
          </a:prstGeom>
        </p:spPr>
        <p:txBody>
          <a:bodyPr lIns="0" tIns="0" rIns="0" bIns="0">
            <a:spAutoFit/>
          </a:bodyPr>
          <a:lstStyle/>
          <a:p>
            <a:pPr marL="38100">
              <a:defRPr/>
            </a:pPr>
            <a:fld id="{F8204BDF-EA89-4412-848B-4382F547D707}" type="slidenum">
              <a:rPr sz="1000" spc="-5" dirty="0">
                <a:latin typeface="Arial"/>
                <a:cs typeface="Arial"/>
              </a:rPr>
              <a:pPr marL="38100">
                <a:defRPr/>
              </a:pPr>
              <a:t>284</a:t>
            </a:fld>
            <a:endParaRPr sz="1000">
              <a:latin typeface="Arial"/>
              <a:cs typeface="Arial"/>
            </a:endParaRPr>
          </a:p>
        </p:txBody>
      </p:sp>
      <p:sp>
        <p:nvSpPr>
          <p:cNvPr id="2" name="Title 1">
            <a:extLst>
              <a:ext uri="{FF2B5EF4-FFF2-40B4-BE49-F238E27FC236}">
                <a16:creationId xmlns:a16="http://schemas.microsoft.com/office/drawing/2014/main" id="{1F5EE5C9-DD8E-4492-AA35-DC87F545B20F}"/>
              </a:ext>
            </a:extLst>
          </p:cNvPr>
          <p:cNvSpPr>
            <a:spLocks noGrp="1"/>
          </p:cNvSpPr>
          <p:nvPr>
            <p:ph type="title"/>
          </p:nvPr>
        </p:nvSpPr>
        <p:spPr/>
        <p:txBody>
          <a:bodyPr/>
          <a:lstStyle/>
          <a:p>
            <a:r>
              <a:rPr lang="en-US" dirty="0" err="1"/>
              <a:t>Ví</a:t>
            </a:r>
            <a:r>
              <a:rPr lang="en-US" dirty="0"/>
              <a:t> </a:t>
            </a:r>
            <a:r>
              <a:rPr lang="en-US" dirty="0" err="1"/>
              <a:t>dụ</a:t>
            </a:r>
            <a:endParaRPr lang="en-US" dirty="0"/>
          </a:p>
        </p:txBody>
      </p:sp>
    </p:spTree>
  </p:cSld>
  <p:clrMapOvr>
    <a:masterClrMapping/>
  </p:clrMapOvr>
  <p:transition spd="slow">
    <p:random/>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6D20108-259B-4530-892C-92D654AB934D}"/>
              </a:ext>
            </a:extLst>
          </p:cNvPr>
          <p:cNvSpPr txBox="1"/>
          <p:nvPr/>
        </p:nvSpPr>
        <p:spPr>
          <a:xfrm>
            <a:off x="2060575" y="373064"/>
            <a:ext cx="1143000" cy="574675"/>
          </a:xfrm>
          <a:prstGeom prst="rect">
            <a:avLst/>
          </a:prstGeom>
        </p:spPr>
        <p:txBody>
          <a:bodyPr lIns="0" tIns="12700" rIns="0" bIns="0">
            <a:spAutoFit/>
          </a:bodyPr>
          <a:lstStyle/>
          <a:p>
            <a:pPr marL="12700">
              <a:spcBef>
                <a:spcPts val="100"/>
              </a:spcBef>
              <a:defRPr/>
            </a:pPr>
            <a:r>
              <a:rPr sz="3600" b="1" dirty="0">
                <a:solidFill>
                  <a:srgbClr val="FFFFFF"/>
                </a:solidFill>
                <a:latin typeface="Arial"/>
                <a:cs typeface="Arial"/>
              </a:rPr>
              <a:t>Ví</a:t>
            </a:r>
            <a:r>
              <a:rPr sz="3600" b="1" spc="-95" dirty="0">
                <a:solidFill>
                  <a:srgbClr val="FFFFFF"/>
                </a:solidFill>
                <a:latin typeface="Arial"/>
                <a:cs typeface="Arial"/>
              </a:rPr>
              <a:t> </a:t>
            </a:r>
            <a:r>
              <a:rPr sz="3600" b="1" dirty="0">
                <a:solidFill>
                  <a:srgbClr val="FFFFFF"/>
                </a:solidFill>
                <a:latin typeface="Arial"/>
                <a:cs typeface="Arial"/>
              </a:rPr>
              <a:t>dụ</a:t>
            </a:r>
            <a:endParaRPr sz="3600">
              <a:latin typeface="Arial"/>
              <a:cs typeface="Arial"/>
            </a:endParaRPr>
          </a:p>
        </p:txBody>
      </p:sp>
      <p:sp>
        <p:nvSpPr>
          <p:cNvPr id="53251" name="object 3">
            <a:extLst>
              <a:ext uri="{FF2B5EF4-FFF2-40B4-BE49-F238E27FC236}">
                <a16:creationId xmlns:a16="http://schemas.microsoft.com/office/drawing/2014/main" id="{C6A1CC2D-5859-406A-B6D9-F1AC93AE024B}"/>
              </a:ext>
            </a:extLst>
          </p:cNvPr>
          <p:cNvSpPr>
            <a:spLocks noChangeArrowheads="1"/>
          </p:cNvSpPr>
          <p:nvPr/>
        </p:nvSpPr>
        <p:spPr bwMode="auto">
          <a:xfrm>
            <a:off x="4008438" y="1763300"/>
            <a:ext cx="3619500" cy="45497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endParaRPr lang="en-US" altLang="en-US" sz="2400" b="0">
              <a:solidFill>
                <a:schemeClr val="tx1"/>
              </a:solidFill>
              <a:latin typeface="Times New Roman" panose="02020603050405020304" pitchFamily="18" charset="0"/>
            </a:endParaRPr>
          </a:p>
        </p:txBody>
      </p:sp>
      <p:sp>
        <p:nvSpPr>
          <p:cNvPr id="53252" name="object 4">
            <a:extLst>
              <a:ext uri="{FF2B5EF4-FFF2-40B4-BE49-F238E27FC236}">
                <a16:creationId xmlns:a16="http://schemas.microsoft.com/office/drawing/2014/main" id="{1D098CD5-47BC-46E8-8788-F29D4F6189D9}"/>
              </a:ext>
            </a:extLst>
          </p:cNvPr>
          <p:cNvSpPr>
            <a:spLocks noChangeArrowheads="1"/>
          </p:cNvSpPr>
          <p:nvPr/>
        </p:nvSpPr>
        <p:spPr bwMode="auto">
          <a:xfrm>
            <a:off x="8763000" y="1323561"/>
            <a:ext cx="2535238" cy="4876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endParaRPr lang="en-US" altLang="en-US" sz="2400" b="0">
              <a:solidFill>
                <a:schemeClr val="tx1"/>
              </a:solidFill>
              <a:latin typeface="Times New Roman" panose="02020603050405020304" pitchFamily="18" charset="0"/>
            </a:endParaRPr>
          </a:p>
        </p:txBody>
      </p:sp>
      <p:sp>
        <p:nvSpPr>
          <p:cNvPr id="5" name="object 5">
            <a:extLst>
              <a:ext uri="{FF2B5EF4-FFF2-40B4-BE49-F238E27FC236}">
                <a16:creationId xmlns:a16="http://schemas.microsoft.com/office/drawing/2014/main" id="{130597E6-37A5-4637-8CC6-45CB255172E0}"/>
              </a:ext>
            </a:extLst>
          </p:cNvPr>
          <p:cNvSpPr txBox="1"/>
          <p:nvPr/>
        </p:nvSpPr>
        <p:spPr>
          <a:xfrm>
            <a:off x="3448050" y="1333086"/>
            <a:ext cx="4083050" cy="298450"/>
          </a:xfrm>
          <a:prstGeom prst="rect">
            <a:avLst/>
          </a:prstGeom>
        </p:spPr>
        <p:txBody>
          <a:bodyPr lIns="0" tIns="12700" rIns="0" bIns="0">
            <a:spAutoFit/>
          </a:bodyPr>
          <a:lstStyle/>
          <a:p>
            <a:pPr marL="12700">
              <a:spcBef>
                <a:spcPts val="100"/>
              </a:spcBef>
              <a:defRPr/>
            </a:pPr>
            <a:r>
              <a:rPr b="1" spc="-5" dirty="0">
                <a:solidFill>
                  <a:srgbClr val="333333"/>
                </a:solidFill>
                <a:latin typeface="Arial"/>
                <a:cs typeface="Arial"/>
              </a:rPr>
              <a:t>Độ </a:t>
            </a:r>
            <a:r>
              <a:rPr b="1" dirty="0">
                <a:solidFill>
                  <a:srgbClr val="333333"/>
                </a:solidFill>
                <a:latin typeface="Arial"/>
                <a:cs typeface="Arial"/>
              </a:rPr>
              <a:t>phức </a:t>
            </a:r>
            <a:r>
              <a:rPr b="1" spc="-5" dirty="0">
                <a:solidFill>
                  <a:srgbClr val="333333"/>
                </a:solidFill>
                <a:latin typeface="Arial"/>
                <a:cs typeface="Arial"/>
              </a:rPr>
              <a:t>tạp của chu </a:t>
            </a:r>
            <a:r>
              <a:rPr b="1" dirty="0">
                <a:solidFill>
                  <a:srgbClr val="333333"/>
                </a:solidFill>
                <a:latin typeface="Arial"/>
                <a:cs typeface="Arial"/>
              </a:rPr>
              <a:t>trình</a:t>
            </a:r>
            <a:r>
              <a:rPr b="1" spc="-45" dirty="0">
                <a:solidFill>
                  <a:srgbClr val="333333"/>
                </a:solidFill>
                <a:latin typeface="Arial"/>
                <a:cs typeface="Arial"/>
              </a:rPr>
              <a:t> </a:t>
            </a:r>
            <a:r>
              <a:rPr b="1" spc="-5" dirty="0">
                <a:solidFill>
                  <a:srgbClr val="333333"/>
                </a:solidFill>
                <a:latin typeface="Arial"/>
                <a:cs typeface="Arial"/>
              </a:rPr>
              <a:t>C=8-7+2=3</a:t>
            </a:r>
            <a:endParaRPr>
              <a:latin typeface="Arial"/>
              <a:cs typeface="Arial"/>
            </a:endParaRPr>
          </a:p>
        </p:txBody>
      </p:sp>
      <p:sp>
        <p:nvSpPr>
          <p:cNvPr id="3" name="Title 2">
            <a:extLst>
              <a:ext uri="{FF2B5EF4-FFF2-40B4-BE49-F238E27FC236}">
                <a16:creationId xmlns:a16="http://schemas.microsoft.com/office/drawing/2014/main" id="{B95643E2-40D7-4CD9-B588-25B48E2A73F8}"/>
              </a:ext>
            </a:extLst>
          </p:cNvPr>
          <p:cNvSpPr>
            <a:spLocks noGrp="1"/>
          </p:cNvSpPr>
          <p:nvPr>
            <p:ph type="title"/>
          </p:nvPr>
        </p:nvSpPr>
        <p:spPr/>
        <p:txBody>
          <a:bodyPr/>
          <a:lstStyle/>
          <a:p>
            <a:r>
              <a:rPr lang="en-US" dirty="0" err="1"/>
              <a:t>Ví</a:t>
            </a:r>
            <a:r>
              <a:rPr lang="en-US" dirty="0"/>
              <a:t> </a:t>
            </a:r>
            <a:r>
              <a:rPr lang="en-US" dirty="0" err="1"/>
              <a:t>dụ</a:t>
            </a:r>
            <a:endParaRPr lang="en-US" dirty="0"/>
          </a:p>
        </p:txBody>
      </p:sp>
    </p:spTree>
  </p:cSld>
  <p:clrMapOvr>
    <a:masterClrMapping/>
  </p:clrMapOvr>
  <p:transition spd="slow">
    <p:random/>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955F6D5-54D2-4565-8335-33B28BF0BB18}"/>
              </a:ext>
            </a:extLst>
          </p:cNvPr>
          <p:cNvSpPr txBox="1">
            <a:spLocks noGrp="1"/>
          </p:cNvSpPr>
          <p:nvPr>
            <p:ph type="title"/>
          </p:nvPr>
        </p:nvSpPr>
        <p:spPr/>
        <p:txBody>
          <a:bodyPr vert="horz" lIns="0" tIns="12700" rIns="0" bIns="0" rtlCol="0" anchor="ctr">
            <a:spAutoFit/>
          </a:bodyPr>
          <a:lstStyle/>
          <a:p>
            <a:pPr marL="12700">
              <a:spcBef>
                <a:spcPts val="100"/>
              </a:spcBef>
              <a:defRPr/>
            </a:pPr>
            <a:r>
              <a:rPr dirty="0"/>
              <a:t>Ví</a:t>
            </a:r>
            <a:r>
              <a:rPr spc="-95" dirty="0"/>
              <a:t> </a:t>
            </a:r>
            <a:r>
              <a:rPr dirty="0"/>
              <a:t>dụ</a:t>
            </a:r>
          </a:p>
        </p:txBody>
      </p:sp>
      <p:sp>
        <p:nvSpPr>
          <p:cNvPr id="54275" name="object 3">
            <a:extLst>
              <a:ext uri="{FF2B5EF4-FFF2-40B4-BE49-F238E27FC236}">
                <a16:creationId xmlns:a16="http://schemas.microsoft.com/office/drawing/2014/main" id="{425EF5FF-F620-4687-9838-A5EB083E11C4}"/>
              </a:ext>
            </a:extLst>
          </p:cNvPr>
          <p:cNvSpPr txBox="1">
            <a:spLocks noChangeArrowheads="1"/>
          </p:cNvSpPr>
          <p:nvPr/>
        </p:nvSpPr>
        <p:spPr bwMode="auto">
          <a:xfrm>
            <a:off x="3317876" y="1050015"/>
            <a:ext cx="4244975" cy="4757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2550" rIns="0" bIns="0">
            <a:spAutoFit/>
          </a:bodyPr>
          <a:lstStyle>
            <a:lvl1pPr marL="12700">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ts val="650"/>
              </a:spcBef>
              <a:buClrTx/>
              <a:buNone/>
            </a:pPr>
            <a:r>
              <a:rPr lang="en-US" altLang="en-US" sz="2300" b="0">
                <a:solidFill>
                  <a:schemeClr val="tx1"/>
                </a:solidFill>
                <a:latin typeface="Arial" panose="020B0604020202020204" pitchFamily="34" charset="0"/>
                <a:cs typeface="Arial" panose="020B0604020202020204" pitchFamily="34" charset="0"/>
              </a:rPr>
              <a:t>Read A</a:t>
            </a:r>
          </a:p>
          <a:p>
            <a:pPr>
              <a:spcBef>
                <a:spcPts val="550"/>
              </a:spcBef>
              <a:buClrTx/>
              <a:buNone/>
            </a:pPr>
            <a:r>
              <a:rPr lang="en-US" altLang="en-US" sz="2300" b="0">
                <a:solidFill>
                  <a:schemeClr val="tx1"/>
                </a:solidFill>
                <a:latin typeface="Arial" panose="020B0604020202020204" pitchFamily="34" charset="0"/>
                <a:cs typeface="Arial" panose="020B0604020202020204" pitchFamily="34" charset="0"/>
              </a:rPr>
              <a:t>IF A &gt; 0 THEN</a:t>
            </a:r>
          </a:p>
          <a:p>
            <a:pPr>
              <a:spcBef>
                <a:spcPts val="550"/>
              </a:spcBef>
              <a:buClrTx/>
              <a:buNone/>
            </a:pPr>
            <a:r>
              <a:rPr lang="en-US" altLang="en-US" sz="2300" b="0">
                <a:solidFill>
                  <a:schemeClr val="tx1"/>
                </a:solidFill>
                <a:latin typeface="Arial" panose="020B0604020202020204" pitchFamily="34" charset="0"/>
                <a:cs typeface="Arial" panose="020B0604020202020204" pitchFamily="34" charset="0"/>
              </a:rPr>
              <a:t>IF A = 21 THEN</a:t>
            </a:r>
          </a:p>
          <a:p>
            <a:pPr>
              <a:spcBef>
                <a:spcPts val="550"/>
              </a:spcBef>
              <a:buClrTx/>
              <a:buNone/>
            </a:pPr>
            <a:r>
              <a:rPr lang="en-US" altLang="en-US" sz="2300" b="0">
                <a:solidFill>
                  <a:schemeClr val="tx1"/>
                </a:solidFill>
                <a:latin typeface="Arial" panose="020B0604020202020204" pitchFamily="34" charset="0"/>
                <a:cs typeface="Arial" panose="020B0604020202020204" pitchFamily="34" charset="0"/>
              </a:rPr>
              <a:t>Print “Key”</a:t>
            </a:r>
          </a:p>
          <a:p>
            <a:pPr>
              <a:lnSpc>
                <a:spcPct val="120000"/>
              </a:lnSpc>
              <a:spcBef>
                <a:spcPct val="0"/>
              </a:spcBef>
              <a:buClrTx/>
              <a:buFontTx/>
              <a:buNone/>
            </a:pPr>
            <a:r>
              <a:rPr lang="en-US" altLang="en-US" sz="2300" b="0">
                <a:solidFill>
                  <a:schemeClr val="tx1"/>
                </a:solidFill>
                <a:latin typeface="Arial" panose="020B0604020202020204" pitchFamily="34" charset="0"/>
                <a:cs typeface="Arial" panose="020B0604020202020204" pitchFamily="34" charset="0"/>
              </a:rPr>
              <a:t>ENDIF  ENDIF</a:t>
            </a:r>
          </a:p>
          <a:p>
            <a:pPr>
              <a:spcBef>
                <a:spcPts val="500"/>
              </a:spcBef>
              <a:buClrTx/>
              <a:buFontTx/>
              <a:buAutoNum type="arabicPeriod"/>
            </a:pPr>
            <a:r>
              <a:rPr lang="en-US" altLang="en-US" sz="2000" b="0">
                <a:solidFill>
                  <a:schemeClr val="tx1"/>
                </a:solidFill>
                <a:latin typeface="Arial" panose="020B0604020202020204" pitchFamily="34" charset="0"/>
                <a:cs typeface="Arial" panose="020B0604020202020204" pitchFamily="34" charset="0"/>
              </a:rPr>
              <a:t>Vẽ lưu đồ</a:t>
            </a:r>
          </a:p>
          <a:p>
            <a:pPr>
              <a:spcBef>
                <a:spcPts val="475"/>
              </a:spcBef>
              <a:buClrTx/>
              <a:buFontTx/>
              <a:buAutoNum type="arabicPeriod"/>
            </a:pPr>
            <a:r>
              <a:rPr lang="en-US" altLang="en-US" sz="2000" b="0">
                <a:solidFill>
                  <a:schemeClr val="tx1"/>
                </a:solidFill>
                <a:latin typeface="Arial" panose="020B0604020202020204" pitchFamily="34" charset="0"/>
                <a:cs typeface="Arial" panose="020B0604020202020204" pitchFamily="34" charset="0"/>
              </a:rPr>
              <a:t>Xác định độ phức tạp chu trình=3</a:t>
            </a:r>
          </a:p>
          <a:p>
            <a:pPr>
              <a:lnSpc>
                <a:spcPts val="2875"/>
              </a:lnSpc>
              <a:spcBef>
                <a:spcPts val="175"/>
              </a:spcBef>
              <a:buClrTx/>
              <a:buFont typeface="Arial" panose="020B0604020202020204" pitchFamily="34" charset="0"/>
              <a:buAutoNum type="arabicPeriod"/>
            </a:pPr>
            <a:r>
              <a:rPr lang="en-US" altLang="en-US" sz="2400" b="0">
                <a:solidFill>
                  <a:schemeClr val="tx1"/>
                </a:solidFill>
                <a:latin typeface="Times New Roman" panose="02020603050405020304" pitchFamily="18" charset="0"/>
                <a:cs typeface="Arial" panose="020B0604020202020204" pitchFamily="34" charset="0"/>
              </a:rPr>
              <a:t>	</a:t>
            </a:r>
            <a:r>
              <a:rPr lang="en-US" altLang="en-US" sz="2000" b="0">
                <a:solidFill>
                  <a:schemeClr val="tx1"/>
                </a:solidFill>
                <a:latin typeface="Arial" panose="020B0604020202020204" pitchFamily="34" charset="0"/>
                <a:cs typeface="Arial" panose="020B0604020202020204" pitchFamily="34" charset="0"/>
              </a:rPr>
              <a:t>Xác định đường thi hành cơ bản  1.	1-2-3-4-5</a:t>
            </a:r>
          </a:p>
          <a:p>
            <a:pPr>
              <a:spcBef>
                <a:spcPts val="300"/>
              </a:spcBef>
              <a:buClrTx/>
              <a:buNone/>
            </a:pPr>
            <a:r>
              <a:rPr lang="en-US" altLang="en-US" sz="2000" b="0">
                <a:solidFill>
                  <a:schemeClr val="tx1"/>
                </a:solidFill>
                <a:latin typeface="Arial" panose="020B0604020202020204" pitchFamily="34" charset="0"/>
                <a:cs typeface="Arial" panose="020B0604020202020204" pitchFamily="34" charset="0"/>
              </a:rPr>
              <a:t>2.	1-2-5</a:t>
            </a:r>
          </a:p>
          <a:p>
            <a:pPr>
              <a:spcBef>
                <a:spcPts val="475"/>
              </a:spcBef>
              <a:buClrTx/>
              <a:buNone/>
            </a:pPr>
            <a:r>
              <a:rPr lang="en-US" altLang="en-US" sz="2000" b="0">
                <a:solidFill>
                  <a:schemeClr val="tx1"/>
                </a:solidFill>
                <a:latin typeface="Arial" panose="020B0604020202020204" pitchFamily="34" charset="0"/>
                <a:cs typeface="Arial" panose="020B0604020202020204" pitchFamily="34" charset="0"/>
              </a:rPr>
              <a:t>3.	1-2-3-5</a:t>
            </a:r>
          </a:p>
          <a:p>
            <a:pPr>
              <a:spcBef>
                <a:spcPts val="475"/>
              </a:spcBef>
              <a:buClrTx/>
              <a:buFontTx/>
              <a:buAutoNum type="arabicPeriod" startAt="4"/>
            </a:pPr>
            <a:r>
              <a:rPr lang="en-US" altLang="en-US" sz="2000" b="0">
                <a:solidFill>
                  <a:schemeClr val="tx1"/>
                </a:solidFill>
                <a:latin typeface="Arial" panose="020B0604020202020204" pitchFamily="34" charset="0"/>
                <a:cs typeface="Arial" panose="020B0604020202020204" pitchFamily="34" charset="0"/>
              </a:rPr>
              <a:t>Các ca kiểm thử</a:t>
            </a:r>
          </a:p>
        </p:txBody>
      </p:sp>
      <p:sp>
        <p:nvSpPr>
          <p:cNvPr id="54276" name="object 4">
            <a:extLst>
              <a:ext uri="{FF2B5EF4-FFF2-40B4-BE49-F238E27FC236}">
                <a16:creationId xmlns:a16="http://schemas.microsoft.com/office/drawing/2014/main" id="{CCC88571-FC1C-4241-9E12-53DCD5BF6273}"/>
              </a:ext>
            </a:extLst>
          </p:cNvPr>
          <p:cNvSpPr>
            <a:spLocks noChangeArrowheads="1"/>
          </p:cNvSpPr>
          <p:nvPr/>
        </p:nvSpPr>
        <p:spPr bwMode="auto">
          <a:xfrm>
            <a:off x="8115300" y="1172252"/>
            <a:ext cx="3200400" cy="28670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endParaRPr lang="en-US" altLang="en-US" sz="2400" b="0">
              <a:solidFill>
                <a:schemeClr val="tx1"/>
              </a:solidFill>
              <a:latin typeface="Times New Roman" panose="02020603050405020304" pitchFamily="18" charset="0"/>
            </a:endParaRPr>
          </a:p>
        </p:txBody>
      </p:sp>
      <p:sp>
        <p:nvSpPr>
          <p:cNvPr id="54277" name="object 5">
            <a:extLst>
              <a:ext uri="{FF2B5EF4-FFF2-40B4-BE49-F238E27FC236}">
                <a16:creationId xmlns:a16="http://schemas.microsoft.com/office/drawing/2014/main" id="{EBFE5A51-0684-4D3E-B31F-C8466F1844CE}"/>
              </a:ext>
            </a:extLst>
          </p:cNvPr>
          <p:cNvSpPr>
            <a:spLocks noChangeArrowheads="1"/>
          </p:cNvSpPr>
          <p:nvPr/>
        </p:nvSpPr>
        <p:spPr bwMode="auto">
          <a:xfrm>
            <a:off x="7756526" y="4625065"/>
            <a:ext cx="3770313" cy="15525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endParaRPr lang="en-US" altLang="en-US" sz="2400" b="0">
              <a:solidFill>
                <a:schemeClr val="tx1"/>
              </a:solidFill>
              <a:latin typeface="Times New Roman" panose="02020603050405020304" pitchFamily="18" charset="0"/>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34D5-AFC6-4800-B731-9D2FE2DB9029}"/>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Ví dụ</a:t>
            </a:r>
          </a:p>
        </p:txBody>
      </p:sp>
      <p:pic>
        <p:nvPicPr>
          <p:cNvPr id="55300" name="Picture 4">
            <a:extLst>
              <a:ext uri="{FF2B5EF4-FFF2-40B4-BE49-F238E27FC236}">
                <a16:creationId xmlns:a16="http://schemas.microsoft.com/office/drawing/2014/main" id="{3956052B-8A1A-43F4-9F31-6CBB6C91A9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9766" y="1176308"/>
            <a:ext cx="535940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Slide Number Placeholder 3">
            <a:extLst>
              <a:ext uri="{FF2B5EF4-FFF2-40B4-BE49-F238E27FC236}">
                <a16:creationId xmlns:a16="http://schemas.microsoft.com/office/drawing/2014/main" id="{CF208677-1DA1-4AA9-A610-98B3EC0968B8}"/>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287</a:t>
            </a:fld>
            <a:endParaRPr lang="en-CA" altLang="en-US" sz="1000" b="0">
              <a:solidFill>
                <a:schemeClr val="bg1"/>
              </a:solidFill>
            </a:endParaRPr>
          </a:p>
        </p:txBody>
      </p:sp>
      <p:pic>
        <p:nvPicPr>
          <p:cNvPr id="111620" name="Picture 5">
            <a:extLst>
              <a:ext uri="{FF2B5EF4-FFF2-40B4-BE49-F238E27FC236}">
                <a16:creationId xmlns:a16="http://schemas.microsoft.com/office/drawing/2014/main" id="{0D39820D-30F6-42C4-B173-8527F7D7E9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3866" y="1112808"/>
            <a:ext cx="39878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D0FEC-4782-4838-84A4-4AA7CD19790A}"/>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Độ phức tạp Cyclomatic C</a:t>
            </a:r>
          </a:p>
        </p:txBody>
      </p:sp>
      <p:pic>
        <p:nvPicPr>
          <p:cNvPr id="56324" name="Picture 4">
            <a:extLst>
              <a:ext uri="{FF2B5EF4-FFF2-40B4-BE49-F238E27FC236}">
                <a16:creationId xmlns:a16="http://schemas.microsoft.com/office/drawing/2014/main" id="{A81E36C0-2CE0-4F34-A313-C59ABA98FA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9416" y="565841"/>
            <a:ext cx="34258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Slide Number Placeholder 3">
            <a:extLst>
              <a:ext uri="{FF2B5EF4-FFF2-40B4-BE49-F238E27FC236}">
                <a16:creationId xmlns:a16="http://schemas.microsoft.com/office/drawing/2014/main" id="{9BC99BFD-82FA-4C7F-BD4F-8F1B02CE99DC}"/>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288</a:t>
            </a:fld>
            <a:endParaRPr lang="en-CA" altLang="en-US" sz="1000" b="0">
              <a:solidFill>
                <a:schemeClr val="bg1"/>
              </a:solidFill>
            </a:endParaRPr>
          </a:p>
        </p:txBody>
      </p:sp>
      <p:sp>
        <p:nvSpPr>
          <p:cNvPr id="56325" name="TextBox 5">
            <a:extLst>
              <a:ext uri="{FF2B5EF4-FFF2-40B4-BE49-F238E27FC236}">
                <a16:creationId xmlns:a16="http://schemas.microsoft.com/office/drawing/2014/main" id="{59067D18-5218-4C53-9593-E4E2E8BE2E2F}"/>
              </a:ext>
            </a:extLst>
          </p:cNvPr>
          <p:cNvSpPr txBox="1">
            <a:spLocks noChangeArrowheads="1"/>
          </p:cNvSpPr>
          <p:nvPr/>
        </p:nvSpPr>
        <p:spPr bwMode="auto">
          <a:xfrm>
            <a:off x="2795105" y="1846470"/>
            <a:ext cx="704551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hr-HR" altLang="en-US" sz="2400" b="0" dirty="0">
                <a:solidFill>
                  <a:srgbClr val="121B0E"/>
                </a:solidFill>
                <a:latin typeface="Times New Roman" panose="02020603050405020304" pitchFamily="18" charset="0"/>
              </a:rPr>
              <a:t>Đồ thị bên có 5 nút quyết định </a:t>
            </a:r>
          </a:p>
          <a:p>
            <a:pPr>
              <a:spcBef>
                <a:spcPct val="0"/>
              </a:spcBef>
              <a:buClrTx/>
              <a:buFontTx/>
              <a:buNone/>
            </a:pPr>
            <a:r>
              <a:rPr lang="hr-HR" altLang="en-US" sz="2400" b="0" dirty="0">
                <a:solidFill>
                  <a:srgbClr val="121B0E"/>
                </a:solidFill>
                <a:latin typeface="Times New Roman" panose="02020603050405020304" pitchFamily="18" charset="0"/>
              </a:rPr>
              <a:t>nhị phân nên có độ phức tạp C = 5+1 = 6. </a:t>
            </a:r>
          </a:p>
          <a:p>
            <a:pPr>
              <a:spcBef>
                <a:spcPct val="0"/>
              </a:spcBef>
              <a:buClrTx/>
              <a:buFontTx/>
              <a:buNone/>
            </a:pPr>
            <a:r>
              <a:rPr lang="hr-HR" altLang="en-US" sz="2400" b="0" dirty="0">
                <a:solidFill>
                  <a:srgbClr val="121B0E"/>
                </a:solidFill>
                <a:latin typeface="Times New Roman" panose="02020603050405020304" pitchFamily="18" charset="0"/>
              </a:rPr>
              <a:t>6 đường thi hành tuyến tính độc lập là : </a:t>
            </a:r>
          </a:p>
          <a:p>
            <a:pPr>
              <a:spcBef>
                <a:spcPct val="0"/>
              </a:spcBef>
              <a:buClrTx/>
              <a:buFontTx/>
              <a:buNone/>
            </a:pPr>
            <a:r>
              <a:rPr lang="hr-HR" altLang="en-US" sz="2400" b="0" dirty="0">
                <a:solidFill>
                  <a:srgbClr val="121B0E"/>
                </a:solidFill>
                <a:latin typeface="Times New Roman" panose="02020603050405020304" pitchFamily="18" charset="0"/>
              </a:rPr>
              <a:t>1. 1 􏰂</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2</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􏰂10</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􏰂11</a:t>
            </a:r>
            <a:br>
              <a:rPr lang="hr-HR" altLang="en-US" sz="2400" b="0" dirty="0">
                <a:solidFill>
                  <a:srgbClr val="121B0E"/>
                </a:solidFill>
                <a:latin typeface="Times New Roman" panose="02020603050405020304" pitchFamily="18" charset="0"/>
              </a:rPr>
            </a:br>
            <a:r>
              <a:rPr lang="hr-HR" altLang="en-US" sz="2400" b="0" dirty="0">
                <a:solidFill>
                  <a:srgbClr val="121B0E"/>
                </a:solidFill>
                <a:latin typeface="Times New Roman" panose="02020603050405020304" pitchFamily="18" charset="0"/>
              </a:rPr>
              <a:t>2. 1􏰂</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2</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􏰂3</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􏰂10</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􏰂11</a:t>
            </a:r>
            <a:br>
              <a:rPr lang="hr-HR" altLang="en-US" sz="2400" b="0" dirty="0">
                <a:solidFill>
                  <a:srgbClr val="121B0E"/>
                </a:solidFill>
                <a:latin typeface="Times New Roman" panose="02020603050405020304" pitchFamily="18" charset="0"/>
              </a:rPr>
            </a:br>
            <a:r>
              <a:rPr lang="hr-HR" altLang="en-US" sz="2400" b="0" dirty="0">
                <a:solidFill>
                  <a:srgbClr val="121B0E"/>
                </a:solidFill>
                <a:latin typeface="Times New Roman" panose="02020603050405020304" pitchFamily="18" charset="0"/>
              </a:rPr>
              <a:t>3. 1􏰂</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2</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􏰂10</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􏰂12</a:t>
            </a:r>
            <a:br>
              <a:rPr lang="hr-HR" altLang="en-US" sz="2400" b="0" dirty="0">
                <a:solidFill>
                  <a:srgbClr val="121B0E"/>
                </a:solidFill>
                <a:latin typeface="Times New Roman" panose="02020603050405020304" pitchFamily="18" charset="0"/>
              </a:rPr>
            </a:br>
            <a:r>
              <a:rPr lang="hr-HR" altLang="en-US" sz="2400" b="0" dirty="0">
                <a:solidFill>
                  <a:srgbClr val="121B0E"/>
                </a:solidFill>
                <a:latin typeface="Times New Roman" panose="02020603050405020304" pitchFamily="18" charset="0"/>
              </a:rPr>
              <a:t>4. 1􏰂</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2</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􏰂3</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􏰂4</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􏰂5</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􏰂8</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􏰂9</a:t>
            </a:r>
            <a:br>
              <a:rPr lang="hr-HR" altLang="en-US" sz="2400" b="0" dirty="0">
                <a:solidFill>
                  <a:srgbClr val="121B0E"/>
                </a:solidFill>
                <a:latin typeface="Times New Roman" panose="02020603050405020304" pitchFamily="18" charset="0"/>
              </a:rPr>
            </a:br>
            <a:r>
              <a:rPr lang="hr-HR" altLang="en-US" sz="2400" b="0" dirty="0">
                <a:solidFill>
                  <a:srgbClr val="121B0E"/>
                </a:solidFill>
                <a:latin typeface="Times New Roman" panose="02020603050405020304" pitchFamily="18" charset="0"/>
              </a:rPr>
              <a:t>5. 1􏰂</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2</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􏰂3</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􏰂4</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􏰂5</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􏰂6</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􏰂8</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􏰂9</a:t>
            </a:r>
            <a:br>
              <a:rPr lang="hr-HR" altLang="en-US" sz="2400" b="0" dirty="0">
                <a:solidFill>
                  <a:srgbClr val="121B0E"/>
                </a:solidFill>
                <a:latin typeface="Times New Roman" panose="02020603050405020304" pitchFamily="18" charset="0"/>
              </a:rPr>
            </a:br>
            <a:r>
              <a:rPr lang="hr-HR" altLang="en-US" sz="2400" b="0" dirty="0">
                <a:solidFill>
                  <a:srgbClr val="121B0E"/>
                </a:solidFill>
                <a:latin typeface="Times New Roman" panose="02020603050405020304" pitchFamily="18" charset="0"/>
              </a:rPr>
              <a:t>6. 1􏰂</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2</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􏰂3</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􏰂4</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􏰂5</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􏰂6</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􏰂7</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􏰂8</a:t>
            </a:r>
            <a:r>
              <a:rPr lang="hr-HR" altLang="en-US" sz="2400" b="0" dirty="0">
                <a:solidFill>
                  <a:srgbClr val="121B0E"/>
                </a:solidFill>
                <a:latin typeface="Wingdings" panose="05000000000000000000" pitchFamily="2" charset="2"/>
                <a:sym typeface="Wingdings" panose="05000000000000000000" pitchFamily="2" charset="2"/>
              </a:rPr>
              <a:t></a:t>
            </a:r>
            <a:r>
              <a:rPr lang="hr-HR" altLang="en-US" sz="2400" b="0" dirty="0">
                <a:solidFill>
                  <a:srgbClr val="121B0E"/>
                </a:solidFill>
                <a:latin typeface="Times New Roman" panose="02020603050405020304" pitchFamily="18" charset="0"/>
              </a:rPr>
              <a:t>􏰂9 </a:t>
            </a:r>
          </a:p>
          <a:p>
            <a:pPr>
              <a:spcBef>
                <a:spcPct val="0"/>
              </a:spcBef>
              <a:buClrTx/>
              <a:buFontTx/>
              <a:buNone/>
            </a:pPr>
            <a:endParaRPr lang="en-US" altLang="en-US" sz="2400" b="0" dirty="0">
              <a:solidFill>
                <a:srgbClr val="121B0E"/>
              </a:solidFill>
              <a:latin typeface="Times New Roman" panose="02020603050405020304" pitchFamily="18"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3F81-1071-4290-9934-20191303FCE8}"/>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Bài tập - BinarySearch</a:t>
            </a:r>
          </a:p>
        </p:txBody>
      </p:sp>
      <p:sp>
        <p:nvSpPr>
          <p:cNvPr id="57347" name="Slide Number Placeholder 5">
            <a:extLst>
              <a:ext uri="{FF2B5EF4-FFF2-40B4-BE49-F238E27FC236}">
                <a16:creationId xmlns:a16="http://schemas.microsoft.com/office/drawing/2014/main" id="{9D4E10F2-A512-4755-9758-60744B6B715E}"/>
              </a:ext>
            </a:extLst>
          </p:cNvPr>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fld id="{FE2AD504-A1E5-4C77-9051-05A25070F011}" type="slidenum">
              <a:rPr lang="en-CA" altLang="en-US" sz="1000" b="0">
                <a:solidFill>
                  <a:schemeClr val="bg1"/>
                </a:solidFill>
              </a:rPr>
              <a:pPr>
                <a:spcBef>
                  <a:spcPct val="0"/>
                </a:spcBef>
                <a:buClrTx/>
                <a:buFontTx/>
                <a:buNone/>
              </a:pPr>
              <a:t>289</a:t>
            </a:fld>
            <a:endParaRPr lang="en-CA" altLang="en-US" sz="1000" b="0">
              <a:solidFill>
                <a:schemeClr val="bg1"/>
              </a:solidFill>
            </a:endParaRPr>
          </a:p>
        </p:txBody>
      </p:sp>
      <p:pic>
        <p:nvPicPr>
          <p:cNvPr id="57348" name="Picture 6">
            <a:extLst>
              <a:ext uri="{FF2B5EF4-FFF2-40B4-BE49-F238E27FC236}">
                <a16:creationId xmlns:a16="http://schemas.microsoft.com/office/drawing/2014/main" id="{A6802377-E502-4FA4-9638-B1585FE18B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3839" y="863600"/>
            <a:ext cx="8470900" cy="531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spc="-5" dirty="0"/>
              <a:t>1.2 </a:t>
            </a:r>
            <a:r>
              <a:rPr sz="3200" dirty="0"/>
              <a:t>Các </a:t>
            </a:r>
            <a:r>
              <a:rPr sz="3200" spc="-5" dirty="0"/>
              <a:t>yếu tố ảnh </a:t>
            </a:r>
            <a:r>
              <a:rPr sz="3200" spc="-165" dirty="0"/>
              <a:t>hưởng </a:t>
            </a:r>
            <a:r>
              <a:rPr sz="3200" spc="-5" dirty="0"/>
              <a:t>đến chất</a:t>
            </a:r>
            <a:r>
              <a:rPr sz="3200" spc="275" dirty="0"/>
              <a:t> </a:t>
            </a:r>
            <a:r>
              <a:rPr sz="3200" spc="-5" dirty="0"/>
              <a:t>lượng</a:t>
            </a:r>
            <a:endParaRPr sz="3200" dirty="0"/>
          </a:p>
        </p:txBody>
      </p:sp>
      <p:sp>
        <p:nvSpPr>
          <p:cNvPr id="3" name="object 3"/>
          <p:cNvSpPr txBox="1"/>
          <p:nvPr/>
        </p:nvSpPr>
        <p:spPr>
          <a:xfrm>
            <a:off x="3287422" y="1713230"/>
            <a:ext cx="7952740" cy="2477770"/>
          </a:xfrm>
          <a:prstGeom prst="rect">
            <a:avLst/>
          </a:prstGeom>
        </p:spPr>
        <p:txBody>
          <a:bodyPr vert="horz" wrap="square" lIns="0" tIns="12700" rIns="0" bIns="0" rtlCol="0">
            <a:spAutoFit/>
          </a:bodyPr>
          <a:lstStyle/>
          <a:p>
            <a:pPr marL="355600" marR="5080" indent="-342900">
              <a:spcBef>
                <a:spcPts val="100"/>
              </a:spcBef>
              <a:buChar char="•"/>
              <a:tabLst>
                <a:tab pos="354965" algn="l"/>
                <a:tab pos="355600" algn="l"/>
              </a:tabLst>
            </a:pPr>
            <a:r>
              <a:rPr sz="3000" spc="-5" dirty="0">
                <a:latin typeface="Arial"/>
                <a:cs typeface="Arial"/>
              </a:rPr>
              <a:t>Có ba </a:t>
            </a:r>
            <a:r>
              <a:rPr sz="3000" dirty="0">
                <a:latin typeface="Arial"/>
                <a:cs typeface="Arial"/>
              </a:rPr>
              <a:t>yếu </a:t>
            </a:r>
            <a:r>
              <a:rPr sz="3000" spc="-5" dirty="0">
                <a:latin typeface="Arial"/>
                <a:cs typeface="Arial"/>
              </a:rPr>
              <a:t>tố ảnh hưởng tới </a:t>
            </a:r>
            <a:r>
              <a:rPr sz="3000" dirty="0">
                <a:latin typeface="Arial"/>
                <a:cs typeface="Arial"/>
              </a:rPr>
              <a:t>chất </a:t>
            </a:r>
            <a:r>
              <a:rPr sz="3000" spc="-5" dirty="0">
                <a:latin typeface="Arial"/>
                <a:cs typeface="Arial"/>
              </a:rPr>
              <a:t>lượng phần  </a:t>
            </a:r>
            <a:r>
              <a:rPr sz="3000" dirty="0">
                <a:latin typeface="Arial"/>
                <a:cs typeface="Arial"/>
              </a:rPr>
              <a:t>mềm (tam </a:t>
            </a:r>
            <a:r>
              <a:rPr sz="3000" spc="-5" dirty="0">
                <a:latin typeface="Arial"/>
                <a:cs typeface="Arial"/>
              </a:rPr>
              <a:t>giác </a:t>
            </a:r>
            <a:r>
              <a:rPr sz="3000" dirty="0">
                <a:latin typeface="Arial"/>
                <a:cs typeface="Arial"/>
              </a:rPr>
              <a:t>chất</a:t>
            </a:r>
            <a:r>
              <a:rPr sz="3000" spc="-50" dirty="0">
                <a:latin typeface="Arial"/>
                <a:cs typeface="Arial"/>
              </a:rPr>
              <a:t> </a:t>
            </a:r>
            <a:r>
              <a:rPr sz="3000" spc="-5" dirty="0">
                <a:latin typeface="Arial"/>
                <a:cs typeface="Arial"/>
              </a:rPr>
              <a:t>lượng)</a:t>
            </a:r>
            <a:endParaRPr sz="3000" dirty="0">
              <a:latin typeface="Arial"/>
              <a:cs typeface="Arial"/>
            </a:endParaRPr>
          </a:p>
          <a:p>
            <a:pPr marL="756285" lvl="1" indent="-287020">
              <a:spcBef>
                <a:spcPts val="680"/>
              </a:spcBef>
              <a:buChar char="–"/>
              <a:tabLst>
                <a:tab pos="756920" algn="l"/>
              </a:tabLst>
            </a:pPr>
            <a:r>
              <a:rPr sz="2800" spc="-5" dirty="0">
                <a:latin typeface="Arial"/>
                <a:cs typeface="Arial"/>
              </a:rPr>
              <a:t>Con</a:t>
            </a:r>
            <a:r>
              <a:rPr sz="2800" spc="15" dirty="0">
                <a:latin typeface="Arial"/>
                <a:cs typeface="Arial"/>
              </a:rPr>
              <a:t> </a:t>
            </a:r>
            <a:r>
              <a:rPr sz="2800" spc="-10" dirty="0">
                <a:latin typeface="Arial"/>
                <a:cs typeface="Arial"/>
              </a:rPr>
              <a:t>người</a:t>
            </a:r>
            <a:endParaRPr sz="2800" dirty="0">
              <a:latin typeface="Arial"/>
              <a:cs typeface="Arial"/>
            </a:endParaRPr>
          </a:p>
          <a:p>
            <a:pPr marL="756285" lvl="1" indent="-287020">
              <a:spcBef>
                <a:spcPts val="675"/>
              </a:spcBef>
              <a:buChar char="–"/>
              <a:tabLst>
                <a:tab pos="756920" algn="l"/>
              </a:tabLst>
            </a:pPr>
            <a:r>
              <a:rPr sz="2800" spc="-5" dirty="0">
                <a:latin typeface="Arial"/>
                <a:cs typeface="Arial"/>
              </a:rPr>
              <a:t>Quy</a:t>
            </a:r>
            <a:r>
              <a:rPr sz="2800" spc="5" dirty="0">
                <a:latin typeface="Arial"/>
                <a:cs typeface="Arial"/>
              </a:rPr>
              <a:t> </a:t>
            </a:r>
            <a:r>
              <a:rPr sz="2800" spc="25" dirty="0">
                <a:latin typeface="Arial"/>
                <a:cs typeface="Arial"/>
              </a:rPr>
              <a:t>trình</a:t>
            </a:r>
            <a:endParaRPr sz="2800" dirty="0">
              <a:latin typeface="Arial"/>
              <a:cs typeface="Arial"/>
            </a:endParaRPr>
          </a:p>
          <a:p>
            <a:pPr marL="756285" lvl="1" indent="-287020">
              <a:spcBef>
                <a:spcPts val="675"/>
              </a:spcBef>
              <a:buChar char="–"/>
              <a:tabLst>
                <a:tab pos="756920" algn="l"/>
              </a:tabLst>
            </a:pPr>
            <a:r>
              <a:rPr sz="2800" spc="-5" dirty="0">
                <a:latin typeface="Arial"/>
                <a:cs typeface="Arial"/>
              </a:rPr>
              <a:t>Công</a:t>
            </a:r>
            <a:r>
              <a:rPr sz="2800" spc="15" dirty="0">
                <a:latin typeface="Arial"/>
                <a:cs typeface="Arial"/>
              </a:rPr>
              <a:t> </a:t>
            </a:r>
            <a:r>
              <a:rPr sz="2800" spc="-5" dirty="0">
                <a:latin typeface="Arial"/>
                <a:cs typeface="Arial"/>
              </a:rPr>
              <a:t>cụ</a:t>
            </a:r>
            <a:endParaRPr sz="2800" dirty="0">
              <a:latin typeface="Arial"/>
              <a:cs typeface="Arial"/>
            </a:endParaRPr>
          </a:p>
        </p:txBody>
      </p:sp>
      <p:sp>
        <p:nvSpPr>
          <p:cNvPr id="4" name="object 4"/>
          <p:cNvSpPr/>
          <p:nvPr/>
        </p:nvSpPr>
        <p:spPr>
          <a:xfrm>
            <a:off x="7401339" y="3343622"/>
            <a:ext cx="2514600" cy="1447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73EB-FD66-4FB5-B4F1-9559D95C980B}"/>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Bài tập – BinarySearch - CFG</a:t>
            </a:r>
          </a:p>
        </p:txBody>
      </p:sp>
      <p:sp>
        <p:nvSpPr>
          <p:cNvPr id="58371" name="Slide Number Placeholder 5">
            <a:extLst>
              <a:ext uri="{FF2B5EF4-FFF2-40B4-BE49-F238E27FC236}">
                <a16:creationId xmlns:a16="http://schemas.microsoft.com/office/drawing/2014/main" id="{FC9C4880-5BB0-49DF-8B58-0860B03ECCF3}"/>
              </a:ext>
            </a:extLst>
          </p:cNvPr>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fld id="{4C442A75-994C-4BBA-B1C5-8D9CBF1F8EA3}" type="slidenum">
              <a:rPr lang="en-CA" altLang="en-US" sz="1000" b="0">
                <a:solidFill>
                  <a:schemeClr val="bg1"/>
                </a:solidFill>
              </a:rPr>
              <a:pPr>
                <a:spcBef>
                  <a:spcPct val="0"/>
                </a:spcBef>
                <a:buClrTx/>
                <a:buFontTx/>
                <a:buNone/>
              </a:pPr>
              <a:t>290</a:t>
            </a:fld>
            <a:endParaRPr lang="en-CA" altLang="en-US" sz="1000" b="0">
              <a:solidFill>
                <a:schemeClr val="bg1"/>
              </a:solidFill>
            </a:endParaRPr>
          </a:p>
        </p:txBody>
      </p:sp>
      <p:pic>
        <p:nvPicPr>
          <p:cNvPr id="58372" name="Picture 2">
            <a:extLst>
              <a:ext uri="{FF2B5EF4-FFF2-40B4-BE49-F238E27FC236}">
                <a16:creationId xmlns:a16="http://schemas.microsoft.com/office/drawing/2014/main" id="{B3433830-1D6C-4DFB-9381-70D607BC73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7292" y="1048578"/>
            <a:ext cx="731202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4282-F52D-4438-93AA-ECA18D6719B0}"/>
              </a:ext>
            </a:extLst>
          </p:cNvPr>
          <p:cNvSpPr>
            <a:spLocks noGrp="1"/>
          </p:cNvSpPr>
          <p:nvPr>
            <p:ph type="title"/>
          </p:nvPr>
        </p:nvSpPr>
        <p:spPr/>
        <p:txBody>
          <a:bodyPr>
            <a:normAutofit/>
          </a:bodyPr>
          <a:lstStyle/>
          <a:p>
            <a:pPr>
              <a:defRPr/>
            </a:pPr>
            <a:r>
              <a:rPr lang="en-US" altLang="en-US">
                <a:effectLst>
                  <a:outerShdw blurRad="38100" dist="38100" dir="2700000" algn="tl">
                    <a:srgbClr val="C0C0C0"/>
                  </a:outerShdw>
                </a:effectLst>
                <a:latin typeface="Arial" panose="020B0604020202020204" pitchFamily="34" charset="0"/>
              </a:rPr>
              <a:t>Bài tập – BinarySearch – Độ phức tạp</a:t>
            </a:r>
          </a:p>
        </p:txBody>
      </p:sp>
      <p:sp>
        <p:nvSpPr>
          <p:cNvPr id="59395" name="Slide Number Placeholder 5">
            <a:extLst>
              <a:ext uri="{FF2B5EF4-FFF2-40B4-BE49-F238E27FC236}">
                <a16:creationId xmlns:a16="http://schemas.microsoft.com/office/drawing/2014/main" id="{809F8409-599E-45F0-BE32-18574DED8BC5}"/>
              </a:ext>
            </a:extLst>
          </p:cNvPr>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fld id="{A8BDFB4E-BE21-4994-A3D5-F06E3DBBA22D}" type="slidenum">
              <a:rPr lang="en-CA" altLang="en-US" sz="1000" b="0">
                <a:solidFill>
                  <a:schemeClr val="bg1"/>
                </a:solidFill>
              </a:rPr>
              <a:pPr>
                <a:spcBef>
                  <a:spcPct val="0"/>
                </a:spcBef>
                <a:buClrTx/>
                <a:buFontTx/>
                <a:buNone/>
              </a:pPr>
              <a:t>291</a:t>
            </a:fld>
            <a:endParaRPr lang="en-CA" altLang="en-US" sz="1000" b="0">
              <a:solidFill>
                <a:schemeClr val="bg1"/>
              </a:solidFill>
            </a:endParaRPr>
          </a:p>
        </p:txBody>
      </p:sp>
      <p:pic>
        <p:nvPicPr>
          <p:cNvPr id="59396" name="Picture 3">
            <a:extLst>
              <a:ext uri="{FF2B5EF4-FFF2-40B4-BE49-F238E27FC236}">
                <a16:creationId xmlns:a16="http://schemas.microsoft.com/office/drawing/2014/main" id="{D486EFFA-87DD-4F18-A796-DA9CCCA41B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87700" y="1260475"/>
            <a:ext cx="5816600"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Box 4">
            <a:extLst>
              <a:ext uri="{FF2B5EF4-FFF2-40B4-BE49-F238E27FC236}">
                <a16:creationId xmlns:a16="http://schemas.microsoft.com/office/drawing/2014/main" id="{78D40C55-8E95-49E0-BC6A-9C0AC8AC4A23}"/>
              </a:ext>
            </a:extLst>
          </p:cNvPr>
          <p:cNvSpPr txBox="1">
            <a:spLocks noChangeArrowheads="1"/>
          </p:cNvSpPr>
          <p:nvPr/>
        </p:nvSpPr>
        <p:spPr bwMode="auto">
          <a:xfrm>
            <a:off x="6731001" y="4740275"/>
            <a:ext cx="47990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400" b="0">
                <a:solidFill>
                  <a:schemeClr val="tx1"/>
                </a:solidFill>
                <a:latin typeface="Times New Roman" panose="02020603050405020304" pitchFamily="18" charset="0"/>
              </a:rPr>
              <a:t>V(G) = 5 regions</a:t>
            </a:r>
          </a:p>
          <a:p>
            <a:pPr>
              <a:spcBef>
                <a:spcPct val="0"/>
              </a:spcBef>
              <a:buClrTx/>
              <a:buFontTx/>
              <a:buNone/>
            </a:pPr>
            <a:r>
              <a:rPr lang="en-US" altLang="en-US" sz="2400" b="0">
                <a:solidFill>
                  <a:schemeClr val="tx1"/>
                </a:solidFill>
                <a:latin typeface="Times New Roman" panose="02020603050405020304" pitchFamily="18" charset="0"/>
              </a:rPr>
              <a:t>V(G) = 13(edges) – 10(nodes) +2 = 5</a:t>
            </a:r>
          </a:p>
          <a:p>
            <a:pPr>
              <a:spcBef>
                <a:spcPct val="0"/>
              </a:spcBef>
              <a:buClrTx/>
              <a:buFontTx/>
              <a:buNone/>
            </a:pPr>
            <a:r>
              <a:rPr lang="en-US" altLang="en-US" sz="2400" b="0">
                <a:solidFill>
                  <a:schemeClr val="tx1"/>
                </a:solidFill>
                <a:latin typeface="Times New Roman" panose="02020603050405020304" pitchFamily="18" charset="0"/>
              </a:rPr>
              <a:t>V(G) = 4(predicate nodes) + 1 = 5</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29B8-12C0-480D-B6B6-8D1DB476D729}"/>
              </a:ext>
            </a:extLst>
          </p:cNvPr>
          <p:cNvSpPr>
            <a:spLocks noGrp="1"/>
          </p:cNvSpPr>
          <p:nvPr>
            <p:ph type="title"/>
          </p:nvPr>
        </p:nvSpPr>
        <p:spPr/>
        <p:txBody>
          <a:bodyPr>
            <a:normAutofit/>
          </a:bodyPr>
          <a:lstStyle/>
          <a:p>
            <a:pPr>
              <a:defRPr/>
            </a:pPr>
            <a:r>
              <a:rPr lang="en-US" altLang="en-US">
                <a:effectLst>
                  <a:outerShdw blurRad="38100" dist="38100" dir="2700000" algn="tl">
                    <a:srgbClr val="C0C0C0"/>
                  </a:outerShdw>
                </a:effectLst>
                <a:latin typeface="Arial" panose="020B0604020202020204" pitchFamily="34" charset="0"/>
              </a:rPr>
              <a:t>Bài tập – BinarySearch – Đường cơ sở</a:t>
            </a:r>
          </a:p>
        </p:txBody>
      </p:sp>
      <p:sp>
        <p:nvSpPr>
          <p:cNvPr id="60419" name="Slide Number Placeholder 5">
            <a:extLst>
              <a:ext uri="{FF2B5EF4-FFF2-40B4-BE49-F238E27FC236}">
                <a16:creationId xmlns:a16="http://schemas.microsoft.com/office/drawing/2014/main" id="{3591515D-CF83-47C4-B587-06D0FB29F9DE}"/>
              </a:ext>
            </a:extLst>
          </p:cNvPr>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fld id="{72081BFD-95A2-4A05-83E9-022AF3108C72}" type="slidenum">
              <a:rPr lang="en-CA" altLang="en-US" sz="1000" b="0">
                <a:solidFill>
                  <a:schemeClr val="bg1"/>
                </a:solidFill>
              </a:rPr>
              <a:pPr>
                <a:spcBef>
                  <a:spcPct val="0"/>
                </a:spcBef>
                <a:buClrTx/>
                <a:buFontTx/>
                <a:buNone/>
              </a:pPr>
              <a:t>292</a:t>
            </a:fld>
            <a:endParaRPr lang="en-CA" altLang="en-US" sz="1000" b="0">
              <a:solidFill>
                <a:schemeClr val="bg1"/>
              </a:solidFill>
            </a:endParaRPr>
          </a:p>
        </p:txBody>
      </p:sp>
      <p:pic>
        <p:nvPicPr>
          <p:cNvPr id="60420" name="Picture 3">
            <a:extLst>
              <a:ext uri="{FF2B5EF4-FFF2-40B4-BE49-F238E27FC236}">
                <a16:creationId xmlns:a16="http://schemas.microsoft.com/office/drawing/2014/main" id="{94FF397D-EB59-420E-A949-E889C80411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6970" y="1260475"/>
            <a:ext cx="5816600"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Box 4">
            <a:extLst>
              <a:ext uri="{FF2B5EF4-FFF2-40B4-BE49-F238E27FC236}">
                <a16:creationId xmlns:a16="http://schemas.microsoft.com/office/drawing/2014/main" id="{440C3219-830C-4E12-8DE8-3EA43CD63C20}"/>
              </a:ext>
            </a:extLst>
          </p:cNvPr>
          <p:cNvSpPr txBox="1">
            <a:spLocks noChangeArrowheads="1"/>
          </p:cNvSpPr>
          <p:nvPr/>
        </p:nvSpPr>
        <p:spPr bwMode="auto">
          <a:xfrm>
            <a:off x="7015370" y="4486275"/>
            <a:ext cx="40005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400">
                <a:solidFill>
                  <a:schemeClr val="tx1"/>
                </a:solidFill>
                <a:latin typeface="Times New Roman" panose="02020603050405020304" pitchFamily="18" charset="0"/>
              </a:rPr>
              <a:t>Path 1: 1-2-10</a:t>
            </a:r>
          </a:p>
          <a:p>
            <a:pPr>
              <a:spcBef>
                <a:spcPct val="0"/>
              </a:spcBef>
              <a:buClrTx/>
              <a:buFontTx/>
              <a:buNone/>
            </a:pPr>
            <a:r>
              <a:rPr lang="en-US" altLang="en-US" sz="2400">
                <a:solidFill>
                  <a:schemeClr val="tx1"/>
                </a:solidFill>
                <a:latin typeface="Times New Roman" panose="02020603050405020304" pitchFamily="18" charset="0"/>
              </a:rPr>
              <a:t>Path 2: 1-2-3-10</a:t>
            </a:r>
          </a:p>
          <a:p>
            <a:pPr>
              <a:spcBef>
                <a:spcPct val="0"/>
              </a:spcBef>
              <a:buClrTx/>
              <a:buFontTx/>
              <a:buNone/>
            </a:pPr>
            <a:r>
              <a:rPr lang="en-US" altLang="en-US" sz="2400">
                <a:solidFill>
                  <a:schemeClr val="tx1"/>
                </a:solidFill>
                <a:latin typeface="Times New Roman" panose="02020603050405020304" pitchFamily="18" charset="0"/>
              </a:rPr>
              <a:t>Path 3: 1-2-3-4-5-9-2- ...</a:t>
            </a:r>
          </a:p>
          <a:p>
            <a:pPr>
              <a:spcBef>
                <a:spcPct val="0"/>
              </a:spcBef>
              <a:buClrTx/>
              <a:buFontTx/>
              <a:buNone/>
            </a:pPr>
            <a:r>
              <a:rPr lang="en-US" altLang="en-US" sz="2400">
                <a:solidFill>
                  <a:schemeClr val="tx1"/>
                </a:solidFill>
                <a:latin typeface="Times New Roman" panose="02020603050405020304" pitchFamily="18" charset="0"/>
              </a:rPr>
              <a:t>Path 4: 1-2-3-4-6-7-9-2-...</a:t>
            </a:r>
          </a:p>
          <a:p>
            <a:pPr>
              <a:spcBef>
                <a:spcPct val="0"/>
              </a:spcBef>
              <a:buClrTx/>
              <a:buFontTx/>
              <a:buNone/>
            </a:pPr>
            <a:r>
              <a:rPr lang="en-US" altLang="en-US" sz="2400">
                <a:solidFill>
                  <a:schemeClr val="tx1"/>
                </a:solidFill>
                <a:latin typeface="Times New Roman" panose="02020603050405020304" pitchFamily="18" charset="0"/>
              </a:rPr>
              <a:t>Path 5: 1-2-3-4-6-8-9-2-...</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88B5-89F7-4989-8111-88C8FE4EB6DA}"/>
              </a:ext>
            </a:extLst>
          </p:cNvPr>
          <p:cNvSpPr>
            <a:spLocks noGrp="1"/>
          </p:cNvSpPr>
          <p:nvPr>
            <p:ph type="title"/>
          </p:nvPr>
        </p:nvSpPr>
        <p:spPr/>
        <p:txBody>
          <a:bodyPr>
            <a:normAutofit/>
          </a:bodyPr>
          <a:lstStyle/>
          <a:p>
            <a:pPr>
              <a:defRPr/>
            </a:pPr>
            <a:r>
              <a:rPr lang="en-US" altLang="en-US">
                <a:effectLst>
                  <a:outerShdw blurRad="38100" dist="38100" dir="2700000" algn="tl">
                    <a:srgbClr val="C0C0C0"/>
                  </a:outerShdw>
                </a:effectLst>
                <a:latin typeface="Arial" panose="020B0604020202020204" pitchFamily="34" charset="0"/>
              </a:rPr>
              <a:t>Bài tập – BinarySearch – Test-cases</a:t>
            </a:r>
          </a:p>
        </p:txBody>
      </p:sp>
      <p:sp>
        <p:nvSpPr>
          <p:cNvPr id="61443" name="Content Placeholder 2">
            <a:extLst>
              <a:ext uri="{FF2B5EF4-FFF2-40B4-BE49-F238E27FC236}">
                <a16:creationId xmlns:a16="http://schemas.microsoft.com/office/drawing/2014/main" id="{31D19105-2C98-4FE6-9377-4289F81E1B71}"/>
              </a:ext>
            </a:extLst>
          </p:cNvPr>
          <p:cNvSpPr>
            <a:spLocks noGrp="1" noChangeArrowheads="1"/>
          </p:cNvSpPr>
          <p:nvPr>
            <p:ph sz="quarter" idx="10"/>
          </p:nvPr>
        </p:nvSpPr>
        <p:spPr>
          <a:xfrm>
            <a:off x="3001616" y="1285875"/>
            <a:ext cx="8352183" cy="4692650"/>
          </a:xfrm>
        </p:spPr>
        <p:txBody>
          <a:bodyPr>
            <a:normAutofit fontScale="92500" lnSpcReduction="10000"/>
          </a:bodyPr>
          <a:lstStyle/>
          <a:p>
            <a:r>
              <a:rPr lang="en-US" altLang="en-US" sz="2000" dirty="0">
                <a:solidFill>
                  <a:schemeClr val="tx1"/>
                </a:solidFill>
              </a:rPr>
              <a:t>Path 1 test case:</a:t>
            </a:r>
          </a:p>
          <a:p>
            <a:pPr lvl="1"/>
            <a:r>
              <a:rPr lang="en-US" altLang="en-US" sz="2000" dirty="0">
                <a:latin typeface="Verdana" panose="020B0604030504040204" pitchFamily="34" charset="0"/>
              </a:rPr>
              <a:t>Inputs: </a:t>
            </a:r>
            <a:r>
              <a:rPr lang="en-US" altLang="en-US" sz="2000" dirty="0" err="1">
                <a:latin typeface="Verdana" panose="020B0604030504040204" pitchFamily="34" charset="0"/>
              </a:rPr>
              <a:t>sortedArray</a:t>
            </a:r>
            <a:r>
              <a:rPr lang="en-US" altLang="en-US" sz="2000" dirty="0">
                <a:latin typeface="Verdana" panose="020B0604030504040204" pitchFamily="34" charset="0"/>
              </a:rPr>
              <a:t> = { }, </a:t>
            </a:r>
            <a:r>
              <a:rPr lang="en-US" altLang="en-US" sz="2000" dirty="0" err="1">
                <a:latin typeface="Verdana" panose="020B0604030504040204" pitchFamily="34" charset="0"/>
              </a:rPr>
              <a:t>searchValue</a:t>
            </a:r>
            <a:r>
              <a:rPr lang="en-US" altLang="en-US" sz="2000" dirty="0">
                <a:latin typeface="Verdana" panose="020B0604030504040204" pitchFamily="34" charset="0"/>
              </a:rPr>
              <a:t> = 2</a:t>
            </a:r>
          </a:p>
          <a:p>
            <a:pPr lvl="1"/>
            <a:r>
              <a:rPr lang="en-US" altLang="en-US" sz="2000" dirty="0">
                <a:latin typeface="Verdana" panose="020B0604030504040204" pitchFamily="34" charset="0"/>
              </a:rPr>
              <a:t>Expected results: </a:t>
            </a:r>
            <a:r>
              <a:rPr lang="en-US" altLang="en-US" sz="2000" dirty="0" err="1">
                <a:latin typeface="Verdana" panose="020B0604030504040204" pitchFamily="34" charset="0"/>
              </a:rPr>
              <a:t>locationOfSearchValue</a:t>
            </a:r>
            <a:r>
              <a:rPr lang="en-US" altLang="en-US" sz="2000" dirty="0">
                <a:latin typeface="Verdana" panose="020B0604030504040204" pitchFamily="34" charset="0"/>
              </a:rPr>
              <a:t> = -1</a:t>
            </a:r>
          </a:p>
          <a:p>
            <a:r>
              <a:rPr lang="en-US" altLang="en-US" sz="2000" dirty="0">
                <a:solidFill>
                  <a:schemeClr val="tx1"/>
                </a:solidFill>
              </a:rPr>
              <a:t>Path 2 test case: cannot be tested stand-alone! </a:t>
            </a:r>
          </a:p>
          <a:p>
            <a:pPr lvl="1"/>
            <a:r>
              <a:rPr lang="en-US" altLang="en-US" sz="2000" dirty="0">
                <a:latin typeface="Verdana" panose="020B0604030504040204" pitchFamily="34" charset="0"/>
              </a:rPr>
              <a:t>Inputs: </a:t>
            </a:r>
            <a:r>
              <a:rPr lang="en-US" altLang="en-US" sz="2000" dirty="0" err="1">
                <a:latin typeface="Verdana" panose="020B0604030504040204" pitchFamily="34" charset="0"/>
              </a:rPr>
              <a:t>sortedArray</a:t>
            </a:r>
            <a:r>
              <a:rPr lang="en-US" altLang="en-US" sz="2000" dirty="0">
                <a:latin typeface="Verdana" panose="020B0604030504040204" pitchFamily="34" charset="0"/>
              </a:rPr>
              <a:t> = {2, 4, 6}, </a:t>
            </a:r>
            <a:r>
              <a:rPr lang="en-US" altLang="en-US" sz="2000" dirty="0" err="1">
                <a:latin typeface="Verdana" panose="020B0604030504040204" pitchFamily="34" charset="0"/>
              </a:rPr>
              <a:t>searchValue</a:t>
            </a:r>
            <a:r>
              <a:rPr lang="en-US" altLang="en-US" sz="2000" dirty="0">
                <a:latin typeface="Verdana" panose="020B0604030504040204" pitchFamily="34" charset="0"/>
              </a:rPr>
              <a:t> = 8</a:t>
            </a:r>
          </a:p>
          <a:p>
            <a:pPr lvl="1"/>
            <a:r>
              <a:rPr lang="en-US" altLang="en-US" sz="2000" dirty="0">
                <a:latin typeface="Verdana" panose="020B0604030504040204" pitchFamily="34" charset="0"/>
              </a:rPr>
              <a:t>Expected results: </a:t>
            </a:r>
            <a:r>
              <a:rPr lang="en-US" altLang="en-US" sz="2000" dirty="0" err="1">
                <a:latin typeface="Verdana" panose="020B0604030504040204" pitchFamily="34" charset="0"/>
              </a:rPr>
              <a:t>locationOfSearchValue</a:t>
            </a:r>
            <a:r>
              <a:rPr lang="en-US" altLang="en-US" sz="2000" dirty="0">
                <a:latin typeface="Verdana" panose="020B0604030504040204" pitchFamily="34" charset="0"/>
              </a:rPr>
              <a:t> = -1</a:t>
            </a:r>
          </a:p>
          <a:p>
            <a:r>
              <a:rPr lang="en-US" altLang="en-US" sz="2000" dirty="0">
                <a:solidFill>
                  <a:schemeClr val="tx1"/>
                </a:solidFill>
              </a:rPr>
              <a:t>Path 3 test case:</a:t>
            </a:r>
          </a:p>
          <a:p>
            <a:pPr lvl="1"/>
            <a:r>
              <a:rPr lang="en-US" altLang="en-US" sz="2000" dirty="0">
                <a:latin typeface="Verdana" panose="020B0604030504040204" pitchFamily="34" charset="0"/>
              </a:rPr>
              <a:t>Inputs: </a:t>
            </a:r>
            <a:r>
              <a:rPr lang="en-US" altLang="en-US" sz="2000" dirty="0" err="1">
                <a:latin typeface="Verdana" panose="020B0604030504040204" pitchFamily="34" charset="0"/>
              </a:rPr>
              <a:t>sortedArray</a:t>
            </a:r>
            <a:r>
              <a:rPr lang="en-US" altLang="en-US" sz="2000" dirty="0">
                <a:latin typeface="Verdana" panose="020B0604030504040204" pitchFamily="34" charset="0"/>
              </a:rPr>
              <a:t>={2,4,6,8,10},</a:t>
            </a:r>
            <a:r>
              <a:rPr lang="en-US" altLang="en-US" sz="2000" dirty="0" err="1">
                <a:latin typeface="Verdana" panose="020B0604030504040204" pitchFamily="34" charset="0"/>
              </a:rPr>
              <a:t>searchValue</a:t>
            </a:r>
            <a:r>
              <a:rPr lang="en-US" altLang="en-US" sz="2000" dirty="0">
                <a:latin typeface="Verdana" panose="020B0604030504040204" pitchFamily="34" charset="0"/>
              </a:rPr>
              <a:t> = 6</a:t>
            </a:r>
          </a:p>
          <a:p>
            <a:pPr lvl="1"/>
            <a:r>
              <a:rPr lang="en-US" altLang="en-US" sz="2000" dirty="0">
                <a:latin typeface="Verdana" panose="020B0604030504040204" pitchFamily="34" charset="0"/>
              </a:rPr>
              <a:t>Expected results: </a:t>
            </a:r>
            <a:r>
              <a:rPr lang="en-US" altLang="en-US" sz="2000" dirty="0" err="1">
                <a:latin typeface="Verdana" panose="020B0604030504040204" pitchFamily="34" charset="0"/>
              </a:rPr>
              <a:t>locationOfSearchValue</a:t>
            </a:r>
            <a:r>
              <a:rPr lang="en-US" altLang="en-US" sz="2000" dirty="0">
                <a:latin typeface="Verdana" panose="020B0604030504040204" pitchFamily="34" charset="0"/>
              </a:rPr>
              <a:t> = 2</a:t>
            </a:r>
          </a:p>
          <a:p>
            <a:r>
              <a:rPr lang="en-US" altLang="en-US" sz="2000" dirty="0">
                <a:solidFill>
                  <a:schemeClr val="tx1"/>
                </a:solidFill>
              </a:rPr>
              <a:t>• Path 4 test case:</a:t>
            </a:r>
          </a:p>
          <a:p>
            <a:pPr lvl="1"/>
            <a:r>
              <a:rPr lang="en-US" altLang="en-US" sz="2000" dirty="0">
                <a:latin typeface="Verdana" panose="020B0604030504040204" pitchFamily="34" charset="0"/>
              </a:rPr>
              <a:t>Inputs: </a:t>
            </a:r>
            <a:r>
              <a:rPr lang="en-US" altLang="en-US" sz="2000" dirty="0" err="1">
                <a:latin typeface="Verdana" panose="020B0604030504040204" pitchFamily="34" charset="0"/>
              </a:rPr>
              <a:t>sortedArray</a:t>
            </a:r>
            <a:r>
              <a:rPr lang="en-US" altLang="en-US" sz="2000" dirty="0">
                <a:latin typeface="Verdana" panose="020B0604030504040204" pitchFamily="34" charset="0"/>
              </a:rPr>
              <a:t> = {2, 4, 6, 8, 10}, </a:t>
            </a:r>
            <a:r>
              <a:rPr lang="en-US" altLang="en-US" sz="2000" dirty="0" err="1">
                <a:latin typeface="Verdana" panose="020B0604030504040204" pitchFamily="34" charset="0"/>
              </a:rPr>
              <a:t>searchValue</a:t>
            </a:r>
            <a:r>
              <a:rPr lang="en-US" altLang="en-US" sz="2000" dirty="0">
                <a:latin typeface="Verdana" panose="020B0604030504040204" pitchFamily="34" charset="0"/>
              </a:rPr>
              <a:t> = 4</a:t>
            </a:r>
          </a:p>
          <a:p>
            <a:pPr lvl="1"/>
            <a:r>
              <a:rPr lang="en-US" altLang="en-US" sz="2000" dirty="0">
                <a:latin typeface="Verdana" panose="020B0604030504040204" pitchFamily="34" charset="0"/>
              </a:rPr>
              <a:t>Expected results: </a:t>
            </a:r>
            <a:r>
              <a:rPr lang="en-US" altLang="en-US" sz="2000" dirty="0" err="1">
                <a:latin typeface="Verdana" panose="020B0604030504040204" pitchFamily="34" charset="0"/>
              </a:rPr>
              <a:t>locationOfSearchValue</a:t>
            </a:r>
            <a:r>
              <a:rPr lang="en-US" altLang="en-US" sz="2000" dirty="0">
                <a:latin typeface="Verdana" panose="020B0604030504040204" pitchFamily="34" charset="0"/>
              </a:rPr>
              <a:t> = 1</a:t>
            </a:r>
          </a:p>
          <a:p>
            <a:r>
              <a:rPr lang="en-US" altLang="en-US" sz="2000" dirty="0">
                <a:solidFill>
                  <a:schemeClr val="tx1"/>
                </a:solidFill>
              </a:rPr>
              <a:t>• Path 5 test case:</a:t>
            </a:r>
          </a:p>
          <a:p>
            <a:pPr lvl="1"/>
            <a:r>
              <a:rPr lang="en-US" altLang="en-US" sz="2000" dirty="0">
                <a:latin typeface="Verdana" panose="020B0604030504040204" pitchFamily="34" charset="0"/>
              </a:rPr>
              <a:t>Inputs: </a:t>
            </a:r>
            <a:r>
              <a:rPr lang="en-US" altLang="en-US" sz="2000" dirty="0" err="1">
                <a:latin typeface="Verdana" panose="020B0604030504040204" pitchFamily="34" charset="0"/>
              </a:rPr>
              <a:t>sortedArray</a:t>
            </a:r>
            <a:r>
              <a:rPr lang="en-US" altLang="en-US" sz="2000" dirty="0">
                <a:latin typeface="Verdana" panose="020B0604030504040204" pitchFamily="34" charset="0"/>
              </a:rPr>
              <a:t> = {2, 4, 6, 8, 10}, </a:t>
            </a:r>
            <a:r>
              <a:rPr lang="en-US" altLang="en-US" sz="2000" dirty="0" err="1">
                <a:latin typeface="Verdana" panose="020B0604030504040204" pitchFamily="34" charset="0"/>
              </a:rPr>
              <a:t>searchValue</a:t>
            </a:r>
            <a:r>
              <a:rPr lang="en-US" altLang="en-US" sz="2000" dirty="0">
                <a:latin typeface="Verdana" panose="020B0604030504040204" pitchFamily="34" charset="0"/>
              </a:rPr>
              <a:t> = 10 </a:t>
            </a:r>
          </a:p>
          <a:p>
            <a:pPr lvl="1"/>
            <a:r>
              <a:rPr lang="en-US" altLang="en-US" sz="2000" dirty="0">
                <a:latin typeface="Verdana" panose="020B0604030504040204" pitchFamily="34" charset="0"/>
              </a:rPr>
              <a:t>Expected results: </a:t>
            </a:r>
            <a:r>
              <a:rPr lang="en-US" altLang="en-US" sz="2000" dirty="0" err="1">
                <a:latin typeface="Verdana" panose="020B0604030504040204" pitchFamily="34" charset="0"/>
              </a:rPr>
              <a:t>locationOfSearchValue</a:t>
            </a:r>
            <a:r>
              <a:rPr lang="en-US" altLang="en-US" sz="2000" dirty="0">
                <a:latin typeface="Verdana" panose="020B0604030504040204" pitchFamily="34" charset="0"/>
              </a:rPr>
              <a:t> = 4</a:t>
            </a:r>
          </a:p>
          <a:p>
            <a:endParaRPr lang="en-US" altLang="en-US" sz="2000" dirty="0">
              <a:solidFill>
                <a:schemeClr val="tx1"/>
              </a:solidFill>
            </a:endParaRPr>
          </a:p>
        </p:txBody>
      </p:sp>
      <p:sp>
        <p:nvSpPr>
          <p:cNvPr id="61444" name="Slide Number Placeholder 5">
            <a:extLst>
              <a:ext uri="{FF2B5EF4-FFF2-40B4-BE49-F238E27FC236}">
                <a16:creationId xmlns:a16="http://schemas.microsoft.com/office/drawing/2014/main" id="{79D04AFC-11C7-4A52-A0FD-B89F52991B76}"/>
              </a:ext>
            </a:extLst>
          </p:cNvPr>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fld id="{584E2F30-CE1A-4B4E-A0FF-C520C1EA9FBA}" type="slidenum">
              <a:rPr lang="en-CA" altLang="en-US" sz="1000" b="0">
                <a:solidFill>
                  <a:schemeClr val="bg1"/>
                </a:solidFill>
              </a:rPr>
              <a:pPr>
                <a:spcBef>
                  <a:spcPct val="0"/>
                </a:spcBef>
                <a:buClrTx/>
                <a:buFontTx/>
                <a:buNone/>
              </a:pPr>
              <a:t>293</a:t>
            </a:fld>
            <a:endParaRPr lang="en-CA" altLang="en-US" sz="1000" b="0">
              <a:solidFill>
                <a:schemeClr val="bg1"/>
              </a:solidFill>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DC42-323B-443C-BA62-EC0754928C3C}"/>
              </a:ext>
            </a:extLst>
          </p:cNvPr>
          <p:cNvSpPr>
            <a:spLocks noGrp="1"/>
          </p:cNvSpPr>
          <p:nvPr>
            <p:ph type="title"/>
          </p:nvPr>
        </p:nvSpPr>
        <p:spPr/>
        <p:txBody>
          <a:bodyPr/>
          <a:lstStyle/>
          <a:p>
            <a:pPr>
              <a:defRPr/>
            </a:pPr>
            <a:r>
              <a:rPr lang="en-US" altLang="en-US" dirty="0" err="1">
                <a:effectLst>
                  <a:outerShdw blurRad="38100" dist="38100" dir="2700000" algn="tl">
                    <a:srgbClr val="C0C0C0"/>
                  </a:outerShdw>
                </a:effectLst>
                <a:latin typeface="Arial" panose="020B0604020202020204" pitchFamily="34" charset="0"/>
              </a:rPr>
              <a:t>Kiểm</a:t>
            </a:r>
            <a:r>
              <a:rPr lang="en-US" altLang="en-US" dirty="0">
                <a:effectLst>
                  <a:outerShdw blurRad="38100" dist="38100" dir="2700000" algn="tl">
                    <a:srgbClr val="C0C0C0"/>
                  </a:outerShdw>
                </a:effectLst>
                <a:latin typeface="Arial" panose="020B0604020202020204" pitchFamily="34" charset="0"/>
              </a:rPr>
              <a:t> </a:t>
            </a:r>
            <a:r>
              <a:rPr lang="en-US" altLang="en-US" dirty="0" err="1">
                <a:effectLst>
                  <a:outerShdw blurRad="38100" dist="38100" dir="2700000" algn="tl">
                    <a:srgbClr val="C0C0C0"/>
                  </a:outerShdw>
                </a:effectLst>
                <a:latin typeface="Arial" panose="020B0604020202020204" pitchFamily="34" charset="0"/>
              </a:rPr>
              <a:t>thử</a:t>
            </a:r>
            <a:r>
              <a:rPr lang="en-US" altLang="en-US" dirty="0">
                <a:effectLst>
                  <a:outerShdw blurRad="38100" dist="38100" dir="2700000" algn="tl">
                    <a:srgbClr val="C0C0C0"/>
                  </a:outerShdw>
                </a:effectLst>
                <a:latin typeface="Arial" panose="020B0604020202020204" pitchFamily="34" charset="0"/>
              </a:rPr>
              <a:t> </a:t>
            </a:r>
            <a:r>
              <a:rPr lang="en-US" altLang="en-US" dirty="0" err="1">
                <a:effectLst>
                  <a:outerShdw blurRad="38100" dist="38100" dir="2700000" algn="tl">
                    <a:srgbClr val="C0C0C0"/>
                  </a:outerShdw>
                </a:effectLst>
                <a:latin typeface="Arial" panose="020B0604020202020204" pitchFamily="34" charset="0"/>
              </a:rPr>
              <a:t>điều</a:t>
            </a:r>
            <a:r>
              <a:rPr lang="en-US" altLang="en-US" dirty="0">
                <a:effectLst>
                  <a:outerShdw blurRad="38100" dist="38100" dir="2700000" algn="tl">
                    <a:srgbClr val="C0C0C0"/>
                  </a:outerShdw>
                </a:effectLst>
                <a:latin typeface="Arial" panose="020B0604020202020204" pitchFamily="34" charset="0"/>
              </a:rPr>
              <a:t> </a:t>
            </a:r>
            <a:r>
              <a:rPr lang="en-US" altLang="en-US" dirty="0" err="1">
                <a:effectLst>
                  <a:outerShdw blurRad="38100" dist="38100" dir="2700000" algn="tl">
                    <a:srgbClr val="C0C0C0"/>
                  </a:outerShdw>
                </a:effectLst>
                <a:latin typeface="Arial" panose="020B0604020202020204" pitchFamily="34" charset="0"/>
              </a:rPr>
              <a:t>kiện</a:t>
            </a:r>
            <a:endParaRPr lang="en-US" altLang="en-US" dirty="0">
              <a:effectLst>
                <a:outerShdw blurRad="38100" dist="38100" dir="2700000" algn="tl">
                  <a:srgbClr val="C0C0C0"/>
                </a:outerShdw>
              </a:effectLst>
              <a:latin typeface="Arial" panose="020B0604020202020204" pitchFamily="34" charset="0"/>
            </a:endParaRPr>
          </a:p>
        </p:txBody>
      </p:sp>
      <p:sp>
        <p:nvSpPr>
          <p:cNvPr id="64515" name="Content Placeholder 2">
            <a:extLst>
              <a:ext uri="{FF2B5EF4-FFF2-40B4-BE49-F238E27FC236}">
                <a16:creationId xmlns:a16="http://schemas.microsoft.com/office/drawing/2014/main" id="{3DC35A9E-D68B-4633-859C-BB7487395DD9}"/>
              </a:ext>
            </a:extLst>
          </p:cNvPr>
          <p:cNvSpPr>
            <a:spLocks noGrp="1" noChangeArrowheads="1"/>
          </p:cNvSpPr>
          <p:nvPr>
            <p:ph sz="quarter" idx="10"/>
          </p:nvPr>
        </p:nvSpPr>
        <p:spPr>
          <a:xfrm>
            <a:off x="3046342" y="1285875"/>
            <a:ext cx="8307457" cy="4692650"/>
          </a:xfrm>
        </p:spPr>
        <p:txBody>
          <a:bodyPr/>
          <a:lstStyle/>
          <a:p>
            <a:r>
              <a:rPr lang="en-US" altLang="en-US" sz="2000" dirty="0" err="1">
                <a:solidFill>
                  <a:schemeClr val="tx1"/>
                </a:solidFill>
              </a:rPr>
              <a:t>Kiểm</a:t>
            </a:r>
            <a:r>
              <a:rPr lang="en-US" altLang="en-US" sz="2000" dirty="0">
                <a:solidFill>
                  <a:schemeClr val="tx1"/>
                </a:solidFill>
              </a:rPr>
              <a:t> </a:t>
            </a:r>
            <a:r>
              <a:rPr lang="en-US" altLang="en-US" sz="2000" dirty="0" err="1">
                <a:solidFill>
                  <a:schemeClr val="tx1"/>
                </a:solidFill>
              </a:rPr>
              <a:t>thử</a:t>
            </a:r>
            <a:r>
              <a:rPr lang="en-US" altLang="en-US" sz="2000" dirty="0">
                <a:solidFill>
                  <a:schemeClr val="tx1"/>
                </a:solidFill>
              </a:rPr>
              <a:t> </a:t>
            </a:r>
            <a:r>
              <a:rPr lang="en-US" altLang="en-US" sz="2000" dirty="0" err="1">
                <a:solidFill>
                  <a:schemeClr val="tx1"/>
                </a:solidFill>
              </a:rPr>
              <a:t>điều</a:t>
            </a:r>
            <a:r>
              <a:rPr lang="en-US" altLang="en-US" sz="2000" dirty="0">
                <a:solidFill>
                  <a:schemeClr val="tx1"/>
                </a:solidFill>
              </a:rPr>
              <a:t> </a:t>
            </a:r>
            <a:r>
              <a:rPr lang="en-US" altLang="en-US" sz="2000" dirty="0" err="1">
                <a:solidFill>
                  <a:schemeClr val="tx1"/>
                </a:solidFill>
              </a:rPr>
              <a:t>kiện</a:t>
            </a:r>
            <a:endParaRPr lang="en-US" altLang="en-US" sz="2000" dirty="0">
              <a:solidFill>
                <a:schemeClr val="tx1"/>
              </a:solidFill>
            </a:endParaRPr>
          </a:p>
          <a:p>
            <a:pPr lvl="1"/>
            <a:r>
              <a:rPr lang="en-US" altLang="en-US" sz="2000" dirty="0" err="1">
                <a:latin typeface="Arial" panose="020B0604020202020204" pitchFamily="34" charset="0"/>
              </a:rPr>
              <a:t>Phương</a:t>
            </a:r>
            <a:r>
              <a:rPr lang="en-US" altLang="en-US" sz="2000" dirty="0">
                <a:latin typeface="Arial" panose="020B0604020202020204" pitchFamily="34" charset="0"/>
              </a:rPr>
              <a:t> </a:t>
            </a:r>
            <a:r>
              <a:rPr lang="en-US" altLang="en-US" sz="2000" dirty="0" err="1">
                <a:latin typeface="Arial" panose="020B0604020202020204" pitchFamily="34" charset="0"/>
              </a:rPr>
              <a:t>pháp</a:t>
            </a:r>
            <a:r>
              <a:rPr lang="en-US" altLang="en-US" sz="2000" dirty="0">
                <a:latin typeface="Arial" panose="020B0604020202020204" pitchFamily="34" charset="0"/>
              </a:rPr>
              <a:t> </a:t>
            </a:r>
            <a:r>
              <a:rPr lang="en-US" altLang="en-US" sz="2000" dirty="0" err="1">
                <a:latin typeface="Arial" panose="020B0604020202020204" pitchFamily="34" charset="0"/>
              </a:rPr>
              <a:t>thiết</a:t>
            </a:r>
            <a:r>
              <a:rPr lang="en-US" altLang="en-US" sz="2000" dirty="0">
                <a:latin typeface="Arial" panose="020B0604020202020204" pitchFamily="34" charset="0"/>
              </a:rPr>
              <a:t> </a:t>
            </a:r>
            <a:r>
              <a:rPr lang="en-US" altLang="en-US" sz="2000" dirty="0" err="1">
                <a:latin typeface="Arial" panose="020B0604020202020204" pitchFamily="34" charset="0"/>
              </a:rPr>
              <a:t>kế</a:t>
            </a:r>
            <a:r>
              <a:rPr lang="en-US" altLang="en-US" sz="2000" dirty="0">
                <a:latin typeface="Arial" panose="020B0604020202020204" pitchFamily="34" charset="0"/>
              </a:rPr>
              <a:t> test-case </a:t>
            </a:r>
            <a:r>
              <a:rPr lang="en-US" altLang="en-US" sz="2000" dirty="0" err="1">
                <a:latin typeface="Arial" panose="020B0604020202020204" pitchFamily="34" charset="0"/>
              </a:rPr>
              <a:t>để</a:t>
            </a:r>
            <a:r>
              <a:rPr lang="en-US" altLang="en-US" sz="2000" dirty="0">
                <a:latin typeface="Arial" panose="020B0604020202020204" pitchFamily="34" charset="0"/>
              </a:rPr>
              <a:t> </a:t>
            </a:r>
            <a:r>
              <a:rPr lang="en-US" altLang="en-US" sz="2000" dirty="0" err="1">
                <a:latin typeface="Arial" panose="020B0604020202020204" pitchFamily="34" charset="0"/>
              </a:rPr>
              <a:t>kiểm</a:t>
            </a:r>
            <a:r>
              <a:rPr lang="en-US" altLang="en-US" sz="2000" dirty="0">
                <a:latin typeface="Arial" panose="020B0604020202020204" pitchFamily="34" charset="0"/>
              </a:rPr>
              <a:t> </a:t>
            </a:r>
            <a:r>
              <a:rPr lang="en-US" altLang="en-US" sz="2000" dirty="0" err="1">
                <a:latin typeface="Arial" panose="020B0604020202020204" pitchFamily="34" charset="0"/>
              </a:rPr>
              <a:t>tra</a:t>
            </a:r>
            <a:r>
              <a:rPr lang="en-US" altLang="en-US" sz="2000" dirty="0">
                <a:latin typeface="Arial" panose="020B0604020202020204" pitchFamily="34" charset="0"/>
              </a:rPr>
              <a:t> </a:t>
            </a:r>
            <a:r>
              <a:rPr lang="en-US" altLang="en-US" sz="2000" dirty="0" err="1">
                <a:latin typeface="Arial" panose="020B0604020202020204" pitchFamily="34" charset="0"/>
              </a:rPr>
              <a:t>các</a:t>
            </a:r>
            <a:r>
              <a:rPr lang="en-US" altLang="en-US" sz="2000" dirty="0">
                <a:latin typeface="Arial" panose="020B0604020202020204" pitchFamily="34" charset="0"/>
              </a:rPr>
              <a:t> </a:t>
            </a:r>
            <a:r>
              <a:rPr lang="en-US" altLang="en-US" sz="2000" dirty="0" err="1">
                <a:latin typeface="Arial" panose="020B0604020202020204" pitchFamily="34" charset="0"/>
              </a:rPr>
              <a:t>điều</a:t>
            </a:r>
            <a:r>
              <a:rPr lang="en-US" altLang="en-US" sz="2000" dirty="0">
                <a:latin typeface="Arial" panose="020B0604020202020204" pitchFamily="34" charset="0"/>
              </a:rPr>
              <a:t> </a:t>
            </a:r>
            <a:r>
              <a:rPr lang="en-US" altLang="en-US" sz="2000" dirty="0" err="1">
                <a:latin typeface="Arial" panose="020B0604020202020204" pitchFamily="34" charset="0"/>
              </a:rPr>
              <a:t>kiện</a:t>
            </a:r>
            <a:r>
              <a:rPr lang="en-US" altLang="en-US" sz="2000" dirty="0">
                <a:latin typeface="Arial" panose="020B0604020202020204" pitchFamily="34" charset="0"/>
              </a:rPr>
              <a:t> logic</a:t>
            </a:r>
          </a:p>
          <a:p>
            <a:r>
              <a:rPr lang="en-US" altLang="en-US" sz="2000" dirty="0" err="1">
                <a:solidFill>
                  <a:schemeClr val="tx1"/>
                </a:solidFill>
              </a:rPr>
              <a:t>Điều</a:t>
            </a:r>
            <a:r>
              <a:rPr lang="en-US" altLang="en-US" sz="2000" dirty="0">
                <a:solidFill>
                  <a:schemeClr val="tx1"/>
                </a:solidFill>
              </a:rPr>
              <a:t> </a:t>
            </a:r>
            <a:r>
              <a:rPr lang="en-US" altLang="en-US" sz="2000" dirty="0" err="1">
                <a:solidFill>
                  <a:schemeClr val="tx1"/>
                </a:solidFill>
              </a:rPr>
              <a:t>kiện</a:t>
            </a:r>
            <a:r>
              <a:rPr lang="en-US" altLang="en-US" sz="2000" dirty="0">
                <a:solidFill>
                  <a:schemeClr val="tx1"/>
                </a:solidFill>
              </a:rPr>
              <a:t> logic</a:t>
            </a:r>
          </a:p>
          <a:p>
            <a:pPr lvl="1"/>
            <a:r>
              <a:rPr lang="en-US" altLang="en-US" sz="2000" b="1" dirty="0" err="1">
                <a:latin typeface="Arial" panose="020B0604020202020204" pitchFamily="34" charset="0"/>
              </a:rPr>
              <a:t>Điều</a:t>
            </a:r>
            <a:r>
              <a:rPr lang="en-US" altLang="en-US" sz="2000" b="1" dirty="0">
                <a:latin typeface="Arial" panose="020B0604020202020204" pitchFamily="34" charset="0"/>
              </a:rPr>
              <a:t> </a:t>
            </a:r>
            <a:r>
              <a:rPr lang="en-US" altLang="en-US" sz="2000" b="1" dirty="0" err="1">
                <a:latin typeface="Arial" panose="020B0604020202020204" pitchFamily="34" charset="0"/>
              </a:rPr>
              <a:t>kiện</a:t>
            </a:r>
            <a:r>
              <a:rPr lang="en-US" altLang="en-US" sz="2000" b="1" dirty="0">
                <a:latin typeface="Arial" panose="020B0604020202020204" pitchFamily="34" charset="0"/>
              </a:rPr>
              <a:t> </a:t>
            </a:r>
            <a:r>
              <a:rPr lang="en-US" altLang="en-US" sz="2000" b="1" dirty="0" err="1">
                <a:latin typeface="Arial" panose="020B0604020202020204" pitchFamily="34" charset="0"/>
              </a:rPr>
              <a:t>đơn</a:t>
            </a:r>
            <a:r>
              <a:rPr lang="en-US" altLang="en-US" sz="2000" b="1" dirty="0">
                <a:latin typeface="Arial" panose="020B0604020202020204" pitchFamily="34" charset="0"/>
              </a:rPr>
              <a:t> </a:t>
            </a:r>
            <a:r>
              <a:rPr lang="en-US" altLang="en-US" sz="2000" dirty="0">
                <a:latin typeface="Arial" panose="020B0604020202020204" pitchFamily="34" charset="0"/>
              </a:rPr>
              <a:t>là 1 </a:t>
            </a:r>
            <a:r>
              <a:rPr lang="en-US" altLang="en-US" sz="2000" dirty="0" err="1">
                <a:latin typeface="Arial" panose="020B0604020202020204" pitchFamily="34" charset="0"/>
              </a:rPr>
              <a:t>biến</a:t>
            </a:r>
            <a:r>
              <a:rPr lang="en-US" altLang="en-US" sz="2000" dirty="0">
                <a:latin typeface="Arial" panose="020B0604020202020204" pitchFamily="34" charset="0"/>
              </a:rPr>
              <a:t> Bool (có </a:t>
            </a:r>
            <a:r>
              <a:rPr lang="en-US" altLang="en-US" sz="2000" dirty="0" err="1">
                <a:latin typeface="Arial" panose="020B0604020202020204" pitchFamily="34" charset="0"/>
              </a:rPr>
              <a:t>thê</a:t>
            </a:r>
            <a:r>
              <a:rPr lang="en-US" altLang="en-US" sz="2000" dirty="0">
                <a:latin typeface="Arial" panose="020B0604020202020204" pitchFamily="34" charset="0"/>
              </a:rPr>
              <a:t>̉ có </a:t>
            </a:r>
            <a:r>
              <a:rPr lang="en-US" altLang="en-US" sz="2000" dirty="0" err="1">
                <a:latin typeface="Arial" panose="020B0604020202020204" pitchFamily="34" charset="0"/>
              </a:rPr>
              <a:t>toán</a:t>
            </a:r>
            <a:r>
              <a:rPr lang="en-US" altLang="en-US" sz="2000" dirty="0">
                <a:latin typeface="Arial" panose="020B0604020202020204" pitchFamily="34" charset="0"/>
              </a:rPr>
              <a:t> </a:t>
            </a:r>
            <a:r>
              <a:rPr lang="en-US" altLang="en-US" sz="2000" dirty="0" err="1">
                <a:latin typeface="Arial" panose="020B0604020202020204" pitchFamily="34" charset="0"/>
              </a:rPr>
              <a:t>tử</a:t>
            </a:r>
            <a:r>
              <a:rPr lang="en-US" altLang="en-US" sz="2000" dirty="0">
                <a:latin typeface="Arial" panose="020B0604020202020204" pitchFamily="34" charset="0"/>
              </a:rPr>
              <a:t> </a:t>
            </a:r>
            <a:r>
              <a:rPr lang="en-US" altLang="en-US" sz="2000" dirty="0" err="1">
                <a:latin typeface="Arial" panose="020B0604020202020204" pitchFamily="34" charset="0"/>
              </a:rPr>
              <a:t>phủ</a:t>
            </a:r>
            <a:r>
              <a:rPr lang="en-US" altLang="en-US" sz="2000" dirty="0">
                <a:latin typeface="Arial" panose="020B0604020202020204" pitchFamily="34" charset="0"/>
              </a:rPr>
              <a:t> </a:t>
            </a:r>
            <a:r>
              <a:rPr lang="en-US" altLang="en-US" sz="2000" dirty="0" err="1">
                <a:latin typeface="Arial" panose="020B0604020202020204" pitchFamily="34" charset="0"/>
              </a:rPr>
              <a:t>định</a:t>
            </a:r>
            <a:r>
              <a:rPr lang="en-US" altLang="en-US" sz="2000" dirty="0">
                <a:latin typeface="Arial" panose="020B0604020202020204" pitchFamily="34" charset="0"/>
              </a:rPr>
              <a:t>): X</a:t>
            </a:r>
          </a:p>
          <a:p>
            <a:pPr lvl="1"/>
            <a:r>
              <a:rPr lang="en-US" altLang="en-US" sz="2000" b="1" dirty="0" err="1">
                <a:latin typeface="Arial" panose="020B0604020202020204" pitchFamily="34" charset="0"/>
              </a:rPr>
              <a:t>Điều</a:t>
            </a:r>
            <a:r>
              <a:rPr lang="en-US" altLang="en-US" sz="2000" b="1" dirty="0">
                <a:latin typeface="Arial" panose="020B0604020202020204" pitchFamily="34" charset="0"/>
              </a:rPr>
              <a:t> </a:t>
            </a:r>
            <a:r>
              <a:rPr lang="en-US" altLang="en-US" sz="2000" b="1" dirty="0" err="1">
                <a:latin typeface="Arial" panose="020B0604020202020204" pitchFamily="34" charset="0"/>
              </a:rPr>
              <a:t>kiện</a:t>
            </a:r>
            <a:r>
              <a:rPr lang="en-US" altLang="en-US" sz="2000" b="1" dirty="0">
                <a:latin typeface="Arial" panose="020B0604020202020204" pitchFamily="34" charset="0"/>
              </a:rPr>
              <a:t> </a:t>
            </a:r>
            <a:r>
              <a:rPr lang="en-US" altLang="en-US" sz="2000" b="1" dirty="0" err="1">
                <a:latin typeface="Arial" panose="020B0604020202020204" pitchFamily="34" charset="0"/>
              </a:rPr>
              <a:t>đơn</a:t>
            </a:r>
            <a:r>
              <a:rPr lang="en-US" altLang="en-US" sz="2000" b="1" dirty="0">
                <a:latin typeface="Arial" panose="020B0604020202020204" pitchFamily="34" charset="0"/>
              </a:rPr>
              <a:t> </a:t>
            </a:r>
            <a:r>
              <a:rPr lang="en-US" altLang="en-US" sz="2000" dirty="0">
                <a:latin typeface="Arial" panose="020B0604020202020204" pitchFamily="34" charset="0"/>
              </a:rPr>
              <a:t>là </a:t>
            </a:r>
            <a:r>
              <a:rPr lang="en-US" altLang="en-US" sz="2000" dirty="0" err="1">
                <a:latin typeface="Arial" panose="020B0604020202020204" pitchFamily="34" charset="0"/>
              </a:rPr>
              <a:t>biểu</a:t>
            </a:r>
            <a:r>
              <a:rPr lang="en-US" altLang="en-US" sz="2000" dirty="0">
                <a:latin typeface="Arial" panose="020B0604020202020204" pitchFamily="34" charset="0"/>
              </a:rPr>
              <a:t> </a:t>
            </a:r>
            <a:r>
              <a:rPr lang="en-US" altLang="en-US" sz="2000" dirty="0" err="1">
                <a:latin typeface="Arial" panose="020B0604020202020204" pitchFamily="34" charset="0"/>
              </a:rPr>
              <a:t>thức</a:t>
            </a:r>
            <a:r>
              <a:rPr lang="en-US" altLang="en-US" sz="2000" dirty="0">
                <a:latin typeface="Arial" panose="020B0604020202020204" pitchFamily="34" charset="0"/>
              </a:rPr>
              <a:t> </a:t>
            </a:r>
            <a:r>
              <a:rPr lang="en-US" altLang="en-US" sz="2000" dirty="0" err="1">
                <a:latin typeface="Arial" panose="020B0604020202020204" pitchFamily="34" charset="0"/>
              </a:rPr>
              <a:t>quan</a:t>
            </a:r>
            <a:r>
              <a:rPr lang="en-US" altLang="en-US" sz="2000" dirty="0">
                <a:latin typeface="Arial" panose="020B0604020202020204" pitchFamily="34" charset="0"/>
              </a:rPr>
              <a:t> </a:t>
            </a:r>
            <a:r>
              <a:rPr lang="en-US" altLang="en-US" sz="2000" dirty="0" err="1">
                <a:latin typeface="Arial" panose="020B0604020202020204" pitchFamily="34" charset="0"/>
              </a:rPr>
              <a:t>hệ</a:t>
            </a:r>
            <a:r>
              <a:rPr lang="en-US" altLang="en-US" sz="2000" dirty="0">
                <a:latin typeface="Arial" panose="020B0604020202020204" pitchFamily="34" charset="0"/>
              </a:rPr>
              <a:t> </a:t>
            </a:r>
            <a:r>
              <a:rPr lang="en-US" altLang="en-US" sz="2000" dirty="0" err="1">
                <a:latin typeface="Arial" panose="020B0604020202020204" pitchFamily="34" charset="0"/>
              </a:rPr>
              <a:t>giữa</a:t>
            </a:r>
            <a:r>
              <a:rPr lang="en-US" altLang="en-US" sz="2000" dirty="0">
                <a:latin typeface="Arial" panose="020B0604020202020204" pitchFamily="34" charset="0"/>
              </a:rPr>
              <a:t> 2 </a:t>
            </a:r>
            <a:r>
              <a:rPr lang="en-US" altLang="en-US" sz="2000" dirty="0" err="1">
                <a:latin typeface="Arial" panose="020B0604020202020204" pitchFamily="34" charset="0"/>
              </a:rPr>
              <a:t>biểu</a:t>
            </a:r>
            <a:r>
              <a:rPr lang="en-US" altLang="en-US" sz="2000" dirty="0">
                <a:latin typeface="Arial" panose="020B0604020202020204" pitchFamily="34" charset="0"/>
              </a:rPr>
              <a:t> </a:t>
            </a:r>
            <a:r>
              <a:rPr lang="en-US" altLang="en-US" sz="2000" dirty="0" err="1">
                <a:latin typeface="Arial" panose="020B0604020202020204" pitchFamily="34" charset="0"/>
              </a:rPr>
              <a:t>thức</a:t>
            </a:r>
            <a:r>
              <a:rPr lang="en-US" altLang="en-US" sz="2000" dirty="0">
                <a:latin typeface="Arial" panose="020B0604020202020204" pitchFamily="34" charset="0"/>
              </a:rPr>
              <a:t> </a:t>
            </a:r>
            <a:r>
              <a:rPr lang="en-US" altLang="en-US" sz="2000" dirty="0" err="1">
                <a:latin typeface="Arial" panose="020B0604020202020204" pitchFamily="34" charset="0"/>
              </a:rPr>
              <a:t>sô</a:t>
            </a:r>
            <a:r>
              <a:rPr lang="en-US" altLang="en-US" sz="2000" dirty="0">
                <a:latin typeface="Arial" panose="020B0604020202020204" pitchFamily="34" charset="0"/>
              </a:rPr>
              <a:t>́ </a:t>
            </a:r>
            <a:r>
              <a:rPr lang="en-US" altLang="en-US" sz="2000" dirty="0" err="1">
                <a:latin typeface="Arial" panose="020B0604020202020204" pitchFamily="34" charset="0"/>
              </a:rPr>
              <a:t>học</a:t>
            </a:r>
            <a:r>
              <a:rPr lang="en-US" altLang="en-US" sz="2000" dirty="0">
                <a:latin typeface="Arial" panose="020B0604020202020204" pitchFamily="34" charset="0"/>
              </a:rPr>
              <a:t> </a:t>
            </a:r>
          </a:p>
          <a:p>
            <a:pPr lvl="1">
              <a:buFont typeface="Wingdings" panose="05000000000000000000" pitchFamily="2" charset="2"/>
              <a:buNone/>
            </a:pPr>
            <a:r>
              <a:rPr lang="en-US" altLang="en-US" sz="2000" dirty="0">
                <a:latin typeface="Arial" panose="020B0604020202020204" pitchFamily="34" charset="0"/>
              </a:rPr>
              <a:t>C = (A Θ B), </a:t>
            </a:r>
            <a:r>
              <a:rPr lang="en-US" altLang="en-US" sz="2000" dirty="0" err="1">
                <a:latin typeface="Arial" panose="020B0604020202020204" pitchFamily="34" charset="0"/>
              </a:rPr>
              <a:t>vớI</a:t>
            </a:r>
            <a:r>
              <a:rPr lang="en-US" altLang="en-US" sz="2000" dirty="0">
                <a:latin typeface="Arial" panose="020B0604020202020204" pitchFamily="34" charset="0"/>
              </a:rPr>
              <a:t> Θ là </a:t>
            </a:r>
            <a:r>
              <a:rPr lang="en-US" altLang="en-US" sz="2000" dirty="0" err="1">
                <a:latin typeface="Arial" panose="020B0604020202020204" pitchFamily="34" charset="0"/>
              </a:rPr>
              <a:t>phép</a:t>
            </a:r>
            <a:r>
              <a:rPr lang="en-US" altLang="en-US" sz="2000" dirty="0">
                <a:latin typeface="Arial" panose="020B0604020202020204" pitchFamily="34" charset="0"/>
              </a:rPr>
              <a:t> so </a:t>
            </a:r>
            <a:r>
              <a:rPr lang="en-US" altLang="en-US" sz="2000" dirty="0" err="1">
                <a:latin typeface="Arial" panose="020B0604020202020204" pitchFamily="34" charset="0"/>
              </a:rPr>
              <a:t>sánh</a:t>
            </a:r>
            <a:r>
              <a:rPr lang="en-US" altLang="en-US" sz="2000" dirty="0">
                <a:latin typeface="Arial" panose="020B0604020202020204" pitchFamily="34" charset="0"/>
              </a:rPr>
              <a:t>: &lt;, ≤, =, &gt;, ≥ hay ≠</a:t>
            </a:r>
          </a:p>
          <a:p>
            <a:pPr lvl="1">
              <a:buFont typeface="Wingdings" panose="05000000000000000000" pitchFamily="2" charset="2"/>
              <a:buNone/>
            </a:pPr>
            <a:r>
              <a:rPr lang="en-US" altLang="en-US" sz="2000" dirty="0">
                <a:latin typeface="Arial" panose="020B0604020202020204" pitchFamily="34" charset="0"/>
              </a:rPr>
              <a:t>		 A, B là </a:t>
            </a:r>
            <a:r>
              <a:rPr lang="en-US" altLang="en-US" sz="2000" dirty="0" err="1">
                <a:latin typeface="Arial" panose="020B0604020202020204" pitchFamily="34" charset="0"/>
              </a:rPr>
              <a:t>biểu</a:t>
            </a:r>
            <a:r>
              <a:rPr lang="en-US" altLang="en-US" sz="2000" dirty="0">
                <a:latin typeface="Arial" panose="020B0604020202020204" pitchFamily="34" charset="0"/>
              </a:rPr>
              <a:t> </a:t>
            </a:r>
            <a:r>
              <a:rPr lang="en-US" altLang="en-US" sz="2000" dirty="0" err="1">
                <a:latin typeface="Arial" panose="020B0604020202020204" pitchFamily="34" charset="0"/>
              </a:rPr>
              <a:t>thức</a:t>
            </a:r>
            <a:r>
              <a:rPr lang="en-US" altLang="en-US" sz="2000" dirty="0">
                <a:latin typeface="Arial" panose="020B0604020202020204" pitchFamily="34" charset="0"/>
              </a:rPr>
              <a:t> </a:t>
            </a:r>
            <a:r>
              <a:rPr lang="en-US" altLang="en-US" sz="2000" dirty="0" err="1">
                <a:latin typeface="Arial" panose="020B0604020202020204" pitchFamily="34" charset="0"/>
              </a:rPr>
              <a:t>sô</a:t>
            </a:r>
            <a:r>
              <a:rPr lang="en-US" altLang="en-US" sz="2000" dirty="0">
                <a:latin typeface="Arial" panose="020B0604020202020204" pitchFamily="34" charset="0"/>
              </a:rPr>
              <a:t>́ </a:t>
            </a:r>
            <a:r>
              <a:rPr lang="en-US" altLang="en-US" sz="2000" dirty="0" err="1">
                <a:latin typeface="Arial" panose="020B0604020202020204" pitchFamily="34" charset="0"/>
              </a:rPr>
              <a:t>học</a:t>
            </a:r>
            <a:endParaRPr lang="en-US" altLang="en-US" sz="2000" dirty="0">
              <a:latin typeface="Arial" panose="020B0604020202020204" pitchFamily="34" charset="0"/>
            </a:endParaRPr>
          </a:p>
          <a:p>
            <a:r>
              <a:rPr lang="en-US" altLang="en-US" sz="2000" dirty="0" err="1">
                <a:solidFill>
                  <a:schemeClr val="tx1"/>
                </a:solidFill>
              </a:rPr>
              <a:t>Điều</a:t>
            </a:r>
            <a:r>
              <a:rPr lang="en-US" altLang="en-US" sz="2000" dirty="0">
                <a:solidFill>
                  <a:schemeClr val="tx1"/>
                </a:solidFill>
              </a:rPr>
              <a:t> </a:t>
            </a:r>
            <a:r>
              <a:rPr lang="en-US" altLang="en-US" sz="2000" dirty="0" err="1">
                <a:solidFill>
                  <a:schemeClr val="tx1"/>
                </a:solidFill>
              </a:rPr>
              <a:t>kiện</a:t>
            </a:r>
            <a:r>
              <a:rPr lang="en-US" altLang="en-US" sz="2000" dirty="0">
                <a:solidFill>
                  <a:schemeClr val="tx1"/>
                </a:solidFill>
              </a:rPr>
              <a:t> </a:t>
            </a:r>
            <a:r>
              <a:rPr lang="en-US" altLang="en-US" sz="2000" dirty="0" err="1">
                <a:solidFill>
                  <a:schemeClr val="tx1"/>
                </a:solidFill>
              </a:rPr>
              <a:t>phức</a:t>
            </a:r>
            <a:r>
              <a:rPr lang="en-US" altLang="en-US" sz="2000" dirty="0">
                <a:solidFill>
                  <a:schemeClr val="tx1"/>
                </a:solidFill>
              </a:rPr>
              <a:t> </a:t>
            </a:r>
            <a:r>
              <a:rPr lang="en-US" altLang="en-US" sz="2000" dirty="0" err="1">
                <a:solidFill>
                  <a:schemeClr val="tx1"/>
                </a:solidFill>
              </a:rPr>
              <a:t>hợp</a:t>
            </a:r>
            <a:r>
              <a:rPr lang="en-US" altLang="en-US" sz="2000" dirty="0">
                <a:solidFill>
                  <a:schemeClr val="tx1"/>
                </a:solidFill>
              </a:rPr>
              <a:t> </a:t>
            </a:r>
            <a:r>
              <a:rPr lang="en-US" altLang="en-US" sz="2000" dirty="0" err="1">
                <a:solidFill>
                  <a:schemeClr val="tx1"/>
                </a:solidFill>
              </a:rPr>
              <a:t>cấu</a:t>
            </a:r>
            <a:r>
              <a:rPr lang="en-US" altLang="en-US" sz="2000" dirty="0">
                <a:solidFill>
                  <a:schemeClr val="tx1"/>
                </a:solidFill>
              </a:rPr>
              <a:t> </a:t>
            </a:r>
            <a:r>
              <a:rPr lang="en-US" altLang="en-US" sz="2000" dirty="0" err="1">
                <a:solidFill>
                  <a:schemeClr val="tx1"/>
                </a:solidFill>
              </a:rPr>
              <a:t>thành</a:t>
            </a:r>
            <a:r>
              <a:rPr lang="en-US" altLang="en-US" sz="2000" dirty="0">
                <a:solidFill>
                  <a:schemeClr val="tx1"/>
                </a:solidFill>
              </a:rPr>
              <a:t> </a:t>
            </a:r>
            <a:r>
              <a:rPr lang="en-US" altLang="en-US" sz="2000" dirty="0" err="1">
                <a:solidFill>
                  <a:schemeClr val="tx1"/>
                </a:solidFill>
              </a:rPr>
              <a:t>tư</a:t>
            </a:r>
            <a:r>
              <a:rPr lang="en-US" altLang="en-US" sz="2000" dirty="0">
                <a:solidFill>
                  <a:schemeClr val="tx1"/>
                </a:solidFill>
              </a:rPr>
              <a:t>̀ </a:t>
            </a:r>
            <a:r>
              <a:rPr lang="en-US" altLang="en-US" sz="2000" dirty="0" err="1">
                <a:solidFill>
                  <a:schemeClr val="tx1"/>
                </a:solidFill>
              </a:rPr>
              <a:t>hơn</a:t>
            </a:r>
            <a:r>
              <a:rPr lang="en-US" altLang="en-US" sz="2000" dirty="0">
                <a:solidFill>
                  <a:schemeClr val="tx1"/>
                </a:solidFill>
              </a:rPr>
              <a:t> </a:t>
            </a:r>
            <a:r>
              <a:rPr lang="en-US" altLang="en-US" sz="2000" dirty="0" err="1">
                <a:solidFill>
                  <a:schemeClr val="tx1"/>
                </a:solidFill>
              </a:rPr>
              <a:t>một</a:t>
            </a:r>
            <a:r>
              <a:rPr lang="en-US" altLang="en-US" sz="2000" dirty="0">
                <a:solidFill>
                  <a:schemeClr val="tx1"/>
                </a:solidFill>
              </a:rPr>
              <a:t> </a:t>
            </a:r>
            <a:r>
              <a:rPr lang="en-US" altLang="en-US" sz="2000" dirty="0" err="1">
                <a:solidFill>
                  <a:schemeClr val="tx1"/>
                </a:solidFill>
              </a:rPr>
              <a:t>điều</a:t>
            </a:r>
            <a:r>
              <a:rPr lang="en-US" altLang="en-US" sz="2000" dirty="0">
                <a:solidFill>
                  <a:schemeClr val="tx1"/>
                </a:solidFill>
              </a:rPr>
              <a:t> </a:t>
            </a:r>
            <a:r>
              <a:rPr lang="en-US" altLang="en-US" sz="2000" dirty="0" err="1">
                <a:solidFill>
                  <a:schemeClr val="tx1"/>
                </a:solidFill>
              </a:rPr>
              <a:t>kiện</a:t>
            </a:r>
            <a:r>
              <a:rPr lang="en-US" altLang="en-US" sz="2000" dirty="0">
                <a:solidFill>
                  <a:schemeClr val="tx1"/>
                </a:solidFill>
              </a:rPr>
              <a:t> </a:t>
            </a:r>
            <a:r>
              <a:rPr lang="en-US" altLang="en-US" sz="2000" dirty="0" err="1">
                <a:solidFill>
                  <a:schemeClr val="tx1"/>
                </a:solidFill>
              </a:rPr>
              <a:t>đơn</a:t>
            </a:r>
            <a:r>
              <a:rPr lang="en-US" altLang="en-US" sz="2000" dirty="0">
                <a:solidFill>
                  <a:schemeClr val="tx1"/>
                </a:solidFill>
              </a:rPr>
              <a:t> </a:t>
            </a:r>
            <a:r>
              <a:rPr lang="en-US" altLang="en-US" sz="2000" dirty="0" err="1">
                <a:solidFill>
                  <a:schemeClr val="tx1"/>
                </a:solidFill>
              </a:rPr>
              <a:t>nhơ</a:t>
            </a:r>
            <a:r>
              <a:rPr lang="en-US" altLang="en-US" sz="2000" dirty="0">
                <a:solidFill>
                  <a:schemeClr val="tx1"/>
                </a:solidFill>
              </a:rPr>
              <a:t>̀ </a:t>
            </a:r>
            <a:r>
              <a:rPr lang="en-US" altLang="en-US" sz="2000" dirty="0" err="1">
                <a:solidFill>
                  <a:schemeClr val="tx1"/>
                </a:solidFill>
              </a:rPr>
              <a:t>các</a:t>
            </a:r>
            <a:r>
              <a:rPr lang="en-US" altLang="en-US" sz="2000" dirty="0">
                <a:solidFill>
                  <a:schemeClr val="tx1"/>
                </a:solidFill>
              </a:rPr>
              <a:t> </a:t>
            </a:r>
            <a:r>
              <a:rPr lang="en-US" altLang="en-US" sz="2000" dirty="0" err="1">
                <a:solidFill>
                  <a:schemeClr val="tx1"/>
                </a:solidFill>
              </a:rPr>
              <a:t>toán</a:t>
            </a:r>
            <a:r>
              <a:rPr lang="en-US" altLang="en-US" sz="2000" dirty="0">
                <a:solidFill>
                  <a:schemeClr val="tx1"/>
                </a:solidFill>
              </a:rPr>
              <a:t> </a:t>
            </a:r>
            <a:r>
              <a:rPr lang="en-US" altLang="en-US" sz="2000" dirty="0" err="1">
                <a:solidFill>
                  <a:schemeClr val="tx1"/>
                </a:solidFill>
              </a:rPr>
              <a:t>tư</a:t>
            </a:r>
            <a:r>
              <a:rPr lang="en-US" altLang="en-US" sz="2000" dirty="0">
                <a:solidFill>
                  <a:schemeClr val="tx1"/>
                </a:solidFill>
              </a:rPr>
              <a:t>̉ Bool: </a:t>
            </a:r>
            <a:r>
              <a:rPr lang="en-US" altLang="en-US" sz="2000" dirty="0" err="1">
                <a:solidFill>
                  <a:schemeClr val="tx1"/>
                </a:solidFill>
              </a:rPr>
              <a:t>hoặc</a:t>
            </a:r>
            <a:r>
              <a:rPr lang="en-US" altLang="en-US" sz="2000" dirty="0">
                <a:solidFill>
                  <a:schemeClr val="tx1"/>
                </a:solidFill>
              </a:rPr>
              <a:t> (∪), </a:t>
            </a:r>
            <a:r>
              <a:rPr lang="en-US" altLang="en-US" sz="2000" dirty="0" err="1">
                <a:solidFill>
                  <a:schemeClr val="tx1"/>
                </a:solidFill>
              </a:rPr>
              <a:t>va</a:t>
            </a:r>
            <a:r>
              <a:rPr lang="en-US" altLang="en-US" sz="2000" dirty="0">
                <a:solidFill>
                  <a:schemeClr val="tx1"/>
                </a:solidFill>
              </a:rPr>
              <a:t>̀ (∩), </a:t>
            </a:r>
            <a:r>
              <a:rPr lang="en-US" altLang="en-US" sz="2000" dirty="0" err="1">
                <a:solidFill>
                  <a:schemeClr val="tx1"/>
                </a:solidFill>
              </a:rPr>
              <a:t>phu</a:t>
            </a:r>
            <a:r>
              <a:rPr lang="en-US" altLang="en-US" sz="2000" dirty="0">
                <a:solidFill>
                  <a:schemeClr val="tx1"/>
                </a:solidFill>
              </a:rPr>
              <a:t>̉ </a:t>
            </a:r>
            <a:r>
              <a:rPr lang="en-US" altLang="en-US" sz="2000" dirty="0" err="1">
                <a:solidFill>
                  <a:schemeClr val="tx1"/>
                </a:solidFill>
              </a:rPr>
              <a:t>định</a:t>
            </a:r>
            <a:r>
              <a:rPr lang="en-US" altLang="en-US" sz="2000" dirty="0">
                <a:solidFill>
                  <a:schemeClr val="tx1"/>
                </a:solidFill>
              </a:rPr>
              <a:t> (┘)</a:t>
            </a:r>
          </a:p>
          <a:p>
            <a:pPr lvl="1">
              <a:buFont typeface="Wingdings" panose="05000000000000000000" pitchFamily="2" charset="2"/>
              <a:buNone/>
            </a:pPr>
            <a:r>
              <a:rPr lang="en-US" altLang="en-US" sz="2000" dirty="0">
                <a:latin typeface="Arial" panose="020B0604020202020204" pitchFamily="34" charset="0"/>
              </a:rPr>
              <a:t>D = X</a:t>
            </a:r>
            <a:r>
              <a:rPr lang="en-US" altLang="en-US" sz="2000" baseline="-25000" dirty="0">
                <a:latin typeface="Arial" panose="020B0604020202020204" pitchFamily="34" charset="0"/>
              </a:rPr>
              <a:t>1</a:t>
            </a:r>
            <a:r>
              <a:rPr lang="en-US" altLang="en-US" sz="2000" dirty="0">
                <a:latin typeface="Arial" panose="020B0604020202020204" pitchFamily="34" charset="0"/>
              </a:rPr>
              <a:t> &amp; X</a:t>
            </a:r>
            <a:r>
              <a:rPr lang="en-US" altLang="en-US" sz="2000" baseline="-25000" dirty="0">
                <a:latin typeface="Arial" panose="020B0604020202020204" pitchFamily="34" charset="0"/>
              </a:rPr>
              <a:t>2</a:t>
            </a:r>
            <a:r>
              <a:rPr lang="en-US" altLang="en-US" sz="2000" dirty="0">
                <a:latin typeface="Arial" panose="020B0604020202020204" pitchFamily="34" charset="0"/>
              </a:rPr>
              <a:t> &amp;...</a:t>
            </a:r>
            <a:r>
              <a:rPr lang="en-US" altLang="en-US" sz="2000" dirty="0" err="1">
                <a:latin typeface="Arial" panose="020B0604020202020204" pitchFamily="34" charset="0"/>
              </a:rPr>
              <a:t>X</a:t>
            </a:r>
            <a:r>
              <a:rPr lang="en-US" altLang="en-US" sz="2000" baseline="-25000" dirty="0" err="1">
                <a:latin typeface="Arial" panose="020B0604020202020204" pitchFamily="34" charset="0"/>
              </a:rPr>
              <a:t>n</a:t>
            </a:r>
            <a:r>
              <a:rPr lang="en-US" altLang="en-US" sz="2000" dirty="0">
                <a:latin typeface="Arial" panose="020B0604020202020204" pitchFamily="34" charset="0"/>
              </a:rPr>
              <a:t>, </a:t>
            </a:r>
            <a:r>
              <a:rPr lang="en-US" altLang="en-US" sz="2000" dirty="0" err="1">
                <a:latin typeface="Arial" panose="020B0604020202020204" pitchFamily="34" charset="0"/>
              </a:rPr>
              <a:t>trong</a:t>
            </a:r>
            <a:r>
              <a:rPr lang="en-US" altLang="en-US" sz="2000" dirty="0">
                <a:latin typeface="Arial" panose="020B0604020202020204" pitchFamily="34" charset="0"/>
              </a:rPr>
              <a:t> </a:t>
            </a:r>
            <a:r>
              <a:rPr lang="en-US" altLang="en-US" sz="2000" dirty="0" err="1">
                <a:latin typeface="Arial" panose="020B0604020202020204" pitchFamily="34" charset="0"/>
              </a:rPr>
              <a:t>đo</a:t>
            </a:r>
            <a:r>
              <a:rPr lang="en-US" altLang="en-US" sz="2000" dirty="0">
                <a:latin typeface="Arial" panose="020B0604020202020204" pitchFamily="34" charset="0"/>
              </a:rPr>
              <a:t>́ X</a:t>
            </a:r>
            <a:r>
              <a:rPr lang="en-US" altLang="en-US" sz="2000" baseline="-25000" dirty="0">
                <a:latin typeface="Arial" panose="020B0604020202020204" pitchFamily="34" charset="0"/>
              </a:rPr>
              <a:t>i</a:t>
            </a:r>
            <a:r>
              <a:rPr lang="en-US" altLang="en-US" sz="2000" dirty="0">
                <a:latin typeface="Arial" panose="020B0604020202020204" pitchFamily="34" charset="0"/>
              </a:rPr>
              <a:t> là </a:t>
            </a:r>
            <a:r>
              <a:rPr lang="en-US" altLang="en-US" sz="2000" dirty="0" err="1">
                <a:latin typeface="Arial" panose="020B0604020202020204" pitchFamily="34" charset="0"/>
              </a:rPr>
              <a:t>điều</a:t>
            </a:r>
            <a:r>
              <a:rPr lang="en-US" altLang="en-US" sz="2000" dirty="0">
                <a:latin typeface="Arial" panose="020B0604020202020204" pitchFamily="34" charset="0"/>
              </a:rPr>
              <a:t> </a:t>
            </a:r>
            <a:r>
              <a:rPr lang="en-US" altLang="en-US" sz="2000" dirty="0" err="1">
                <a:latin typeface="Arial" panose="020B0604020202020204" pitchFamily="34" charset="0"/>
              </a:rPr>
              <a:t>kiện</a:t>
            </a:r>
            <a:r>
              <a:rPr lang="en-US" altLang="en-US" sz="2000" dirty="0">
                <a:latin typeface="Arial" panose="020B0604020202020204" pitchFamily="34" charset="0"/>
              </a:rPr>
              <a:t> </a:t>
            </a:r>
            <a:r>
              <a:rPr lang="en-US" altLang="en-US" sz="2000" dirty="0" err="1">
                <a:latin typeface="Arial" panose="020B0604020202020204" pitchFamily="34" charset="0"/>
              </a:rPr>
              <a:t>đơn</a:t>
            </a:r>
            <a:r>
              <a:rPr lang="en-US" altLang="en-US" sz="2000" dirty="0">
                <a:latin typeface="Arial" panose="020B0604020202020204" pitchFamily="34" charset="0"/>
              </a:rPr>
              <a:t>, &amp; là </a:t>
            </a:r>
            <a:r>
              <a:rPr lang="en-US" altLang="en-US" sz="2000" dirty="0" err="1">
                <a:latin typeface="Arial" panose="020B0604020202020204" pitchFamily="34" charset="0"/>
              </a:rPr>
              <a:t>toán</a:t>
            </a:r>
            <a:r>
              <a:rPr lang="en-US" altLang="en-US" sz="2000" dirty="0">
                <a:latin typeface="Arial" panose="020B0604020202020204" pitchFamily="34" charset="0"/>
              </a:rPr>
              <a:t> </a:t>
            </a:r>
            <a:r>
              <a:rPr lang="en-US" altLang="en-US" sz="2000" dirty="0" err="1">
                <a:latin typeface="Arial" panose="020B0604020202020204" pitchFamily="34" charset="0"/>
              </a:rPr>
              <a:t>tư</a:t>
            </a:r>
            <a:r>
              <a:rPr lang="en-US" altLang="en-US" sz="2000" dirty="0">
                <a:latin typeface="Arial" panose="020B0604020202020204" pitchFamily="34" charset="0"/>
              </a:rPr>
              <a:t>̉ bool</a:t>
            </a:r>
          </a:p>
          <a:p>
            <a:pPr>
              <a:buFont typeface="Wingdings" panose="05000000000000000000" pitchFamily="2" charset="2"/>
              <a:buNone/>
            </a:pPr>
            <a:endParaRPr lang="en-US" altLang="en-US" sz="2000" dirty="0">
              <a:solidFill>
                <a:schemeClr val="tx1"/>
              </a:solidFill>
            </a:endParaRPr>
          </a:p>
        </p:txBody>
      </p:sp>
      <p:sp>
        <p:nvSpPr>
          <p:cNvPr id="64516" name="Slide Number Placeholder 3">
            <a:extLst>
              <a:ext uri="{FF2B5EF4-FFF2-40B4-BE49-F238E27FC236}">
                <a16:creationId xmlns:a16="http://schemas.microsoft.com/office/drawing/2014/main" id="{24F5ABD3-F83B-43D9-8D9F-6BBEDB9D5FDF}"/>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294</a:t>
            </a:fld>
            <a:endParaRPr lang="en-CA" altLang="en-US" sz="1000" b="0">
              <a:solidFill>
                <a:schemeClr val="bg1"/>
              </a:solidFill>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D514-C10A-454E-8544-C0726AC7880D}"/>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Chiến lược kiểm thử phân nhánh</a:t>
            </a:r>
          </a:p>
        </p:txBody>
      </p:sp>
      <p:sp>
        <p:nvSpPr>
          <p:cNvPr id="65539" name="Content Placeholder 2">
            <a:extLst>
              <a:ext uri="{FF2B5EF4-FFF2-40B4-BE49-F238E27FC236}">
                <a16:creationId xmlns:a16="http://schemas.microsoft.com/office/drawing/2014/main" id="{7B3E96A5-4ED8-40DB-9082-8BBEFF9E4D8A}"/>
              </a:ext>
            </a:extLst>
          </p:cNvPr>
          <p:cNvSpPr>
            <a:spLocks noGrp="1" noChangeArrowheads="1"/>
          </p:cNvSpPr>
          <p:nvPr>
            <p:ph sz="quarter" idx="10"/>
          </p:nvPr>
        </p:nvSpPr>
        <p:spPr>
          <a:xfrm>
            <a:off x="2445026" y="1285875"/>
            <a:ext cx="8908774" cy="4692650"/>
          </a:xfrm>
        </p:spPr>
        <p:txBody>
          <a:bodyPr/>
          <a:lstStyle/>
          <a:p>
            <a:r>
              <a:rPr lang="en-US" altLang="en-US" sz="2400" dirty="0" err="1">
                <a:solidFill>
                  <a:schemeClr val="tx1"/>
                </a:solidFill>
              </a:rPr>
              <a:t>Kiểm</a:t>
            </a:r>
            <a:r>
              <a:rPr lang="en-US" altLang="en-US" sz="2400" dirty="0">
                <a:solidFill>
                  <a:schemeClr val="tx1"/>
                </a:solidFill>
              </a:rPr>
              <a:t> </a:t>
            </a:r>
            <a:r>
              <a:rPr lang="en-US" altLang="en-US" sz="2400" dirty="0" err="1">
                <a:solidFill>
                  <a:schemeClr val="tx1"/>
                </a:solidFill>
              </a:rPr>
              <a:t>thư</a:t>
            </a:r>
            <a:r>
              <a:rPr lang="en-US" altLang="en-US" sz="2400" dirty="0">
                <a:solidFill>
                  <a:schemeClr val="tx1"/>
                </a:solidFill>
              </a:rPr>
              <a:t>̉ </a:t>
            </a:r>
            <a:r>
              <a:rPr lang="en-US" altLang="en-US" sz="2400" dirty="0" err="1">
                <a:solidFill>
                  <a:schemeClr val="tx1"/>
                </a:solidFill>
              </a:rPr>
              <a:t>từng</a:t>
            </a:r>
            <a:r>
              <a:rPr lang="en-US" altLang="en-US" sz="2400" dirty="0">
                <a:solidFill>
                  <a:schemeClr val="tx1"/>
                </a:solidFill>
              </a:rPr>
              <a:t> </a:t>
            </a:r>
            <a:r>
              <a:rPr lang="en-US" altLang="en-US" sz="2400" dirty="0" err="1">
                <a:solidFill>
                  <a:schemeClr val="tx1"/>
                </a:solidFill>
              </a:rPr>
              <a:t>điều</a:t>
            </a:r>
            <a:r>
              <a:rPr lang="en-US" altLang="en-US" sz="2400" dirty="0">
                <a:solidFill>
                  <a:schemeClr val="tx1"/>
                </a:solidFill>
              </a:rPr>
              <a:t> </a:t>
            </a:r>
            <a:r>
              <a:rPr lang="en-US" altLang="en-US" sz="2400" dirty="0" err="1">
                <a:solidFill>
                  <a:schemeClr val="tx1"/>
                </a:solidFill>
              </a:rPr>
              <a:t>kiện</a:t>
            </a:r>
            <a:r>
              <a:rPr lang="en-US" altLang="en-US" sz="2400" dirty="0">
                <a:solidFill>
                  <a:schemeClr val="tx1"/>
                </a:solidFill>
              </a:rPr>
              <a:t> </a:t>
            </a:r>
            <a:r>
              <a:rPr lang="en-US" altLang="en-US" sz="2400" dirty="0" err="1">
                <a:solidFill>
                  <a:schemeClr val="tx1"/>
                </a:solidFill>
              </a:rPr>
              <a:t>trong</a:t>
            </a:r>
            <a:r>
              <a:rPr lang="en-US" altLang="en-US" sz="2400" dirty="0">
                <a:solidFill>
                  <a:schemeClr val="tx1"/>
                </a:solidFill>
              </a:rPr>
              <a:t> </a:t>
            </a:r>
            <a:r>
              <a:rPr lang="en-US" altLang="en-US" sz="2400" dirty="0" err="1">
                <a:solidFill>
                  <a:schemeClr val="tx1"/>
                </a:solidFill>
              </a:rPr>
              <a:t>chương</a:t>
            </a:r>
            <a:r>
              <a:rPr lang="en-US" altLang="en-US" sz="2400" dirty="0">
                <a:solidFill>
                  <a:schemeClr val="tx1"/>
                </a:solidFill>
              </a:rPr>
              <a:t> </a:t>
            </a:r>
            <a:r>
              <a:rPr lang="en-US" altLang="en-US" sz="2400" dirty="0" err="1">
                <a:solidFill>
                  <a:schemeClr val="tx1"/>
                </a:solidFill>
              </a:rPr>
              <a:t>trình</a:t>
            </a:r>
            <a:r>
              <a:rPr lang="en-US" altLang="en-US" sz="2400" dirty="0">
                <a:solidFill>
                  <a:schemeClr val="tx1"/>
                </a:solidFill>
              </a:rPr>
              <a:t>.</a:t>
            </a:r>
          </a:p>
          <a:p>
            <a:endParaRPr lang="en-US" altLang="en-US" sz="2400" dirty="0">
              <a:solidFill>
                <a:schemeClr val="tx1"/>
              </a:solidFill>
            </a:endParaRPr>
          </a:p>
          <a:p>
            <a:r>
              <a:rPr lang="en-US" altLang="en-US" sz="2400" dirty="0" err="1">
                <a:solidFill>
                  <a:schemeClr val="tx1"/>
                </a:solidFill>
              </a:rPr>
              <a:t>Kiểm</a:t>
            </a:r>
            <a:r>
              <a:rPr lang="en-US" altLang="en-US" sz="2400" dirty="0">
                <a:solidFill>
                  <a:schemeClr val="tx1"/>
                </a:solidFill>
              </a:rPr>
              <a:t> </a:t>
            </a:r>
            <a:r>
              <a:rPr lang="en-US" altLang="en-US" sz="2400" dirty="0" err="1">
                <a:solidFill>
                  <a:schemeClr val="tx1"/>
                </a:solidFill>
              </a:rPr>
              <a:t>thư</a:t>
            </a:r>
            <a:r>
              <a:rPr lang="en-US" altLang="en-US" sz="2400" dirty="0">
                <a:solidFill>
                  <a:schemeClr val="tx1"/>
                </a:solidFill>
              </a:rPr>
              <a:t>̉ </a:t>
            </a:r>
            <a:r>
              <a:rPr lang="en-US" altLang="en-US" sz="2400" dirty="0" err="1">
                <a:solidFill>
                  <a:schemeClr val="tx1"/>
                </a:solidFill>
              </a:rPr>
              <a:t>điều</a:t>
            </a:r>
            <a:r>
              <a:rPr lang="en-US" altLang="en-US" sz="2400" dirty="0">
                <a:solidFill>
                  <a:schemeClr val="tx1"/>
                </a:solidFill>
              </a:rPr>
              <a:t> </a:t>
            </a:r>
            <a:r>
              <a:rPr lang="en-US" altLang="en-US" sz="2400" dirty="0" err="1">
                <a:solidFill>
                  <a:schemeClr val="tx1"/>
                </a:solidFill>
              </a:rPr>
              <a:t>kiện</a:t>
            </a:r>
            <a:r>
              <a:rPr lang="en-US" altLang="en-US" sz="2400" dirty="0">
                <a:solidFill>
                  <a:schemeClr val="tx1"/>
                </a:solidFill>
              </a:rPr>
              <a:t> </a:t>
            </a:r>
            <a:r>
              <a:rPr lang="en-US" altLang="en-US" sz="2400" dirty="0" err="1">
                <a:solidFill>
                  <a:schemeClr val="tx1"/>
                </a:solidFill>
              </a:rPr>
              <a:t>không</a:t>
            </a:r>
            <a:r>
              <a:rPr lang="en-US" altLang="en-US" sz="2400" dirty="0">
                <a:solidFill>
                  <a:schemeClr val="tx1"/>
                </a:solidFill>
              </a:rPr>
              <a:t> chỉ là </a:t>
            </a:r>
            <a:r>
              <a:rPr lang="en-US" altLang="en-US" sz="2400" dirty="0" err="1">
                <a:solidFill>
                  <a:schemeClr val="tx1"/>
                </a:solidFill>
              </a:rPr>
              <a:t>phát</a:t>
            </a:r>
            <a:r>
              <a:rPr lang="en-US" altLang="en-US" sz="2400" dirty="0">
                <a:solidFill>
                  <a:schemeClr val="tx1"/>
                </a:solidFill>
              </a:rPr>
              <a:t> </a:t>
            </a:r>
            <a:r>
              <a:rPr lang="en-US" altLang="en-US" sz="2400" dirty="0" err="1">
                <a:solidFill>
                  <a:schemeClr val="tx1"/>
                </a:solidFill>
              </a:rPr>
              <a:t>hiện</a:t>
            </a:r>
            <a:r>
              <a:rPr lang="en-US" altLang="en-US" sz="2400" dirty="0">
                <a:solidFill>
                  <a:schemeClr val="tx1"/>
                </a:solidFill>
              </a:rPr>
              <a:t> </a:t>
            </a:r>
            <a:r>
              <a:rPr lang="en-US" altLang="en-US" sz="2400" dirty="0" err="1">
                <a:solidFill>
                  <a:schemeClr val="tx1"/>
                </a:solidFill>
              </a:rPr>
              <a:t>sai</a:t>
            </a:r>
            <a:r>
              <a:rPr lang="en-US" altLang="en-US" sz="2400" dirty="0">
                <a:solidFill>
                  <a:schemeClr val="tx1"/>
                </a:solidFill>
              </a:rPr>
              <a:t> </a:t>
            </a:r>
            <a:r>
              <a:rPr lang="en-US" altLang="en-US" sz="2400" dirty="0" err="1">
                <a:solidFill>
                  <a:schemeClr val="tx1"/>
                </a:solidFill>
              </a:rPr>
              <a:t>trong</a:t>
            </a:r>
            <a:r>
              <a:rPr lang="en-US" altLang="en-US" sz="2400" dirty="0">
                <a:solidFill>
                  <a:schemeClr val="tx1"/>
                </a:solidFill>
              </a:rPr>
              <a:t> </a:t>
            </a:r>
            <a:r>
              <a:rPr lang="en-US" altLang="en-US" sz="2400" dirty="0" err="1">
                <a:solidFill>
                  <a:schemeClr val="tx1"/>
                </a:solidFill>
              </a:rPr>
              <a:t>điều</a:t>
            </a:r>
            <a:r>
              <a:rPr lang="en-US" altLang="en-US" sz="2400" dirty="0">
                <a:solidFill>
                  <a:schemeClr val="tx1"/>
                </a:solidFill>
              </a:rPr>
              <a:t> </a:t>
            </a:r>
            <a:r>
              <a:rPr lang="en-US" altLang="en-US" sz="2400" dirty="0" err="1">
                <a:solidFill>
                  <a:schemeClr val="tx1"/>
                </a:solidFill>
              </a:rPr>
              <a:t>kiện</a:t>
            </a:r>
            <a:r>
              <a:rPr lang="en-US" altLang="en-US" sz="2400" dirty="0">
                <a:solidFill>
                  <a:schemeClr val="tx1"/>
                </a:solidFill>
              </a:rPr>
              <a:t> </a:t>
            </a:r>
            <a:r>
              <a:rPr lang="en-US" altLang="en-US" sz="2400" dirty="0" err="1">
                <a:solidFill>
                  <a:schemeClr val="tx1"/>
                </a:solidFill>
              </a:rPr>
              <a:t>đo</a:t>
            </a:r>
            <a:r>
              <a:rPr lang="en-US" altLang="en-US" sz="2400" dirty="0">
                <a:solidFill>
                  <a:schemeClr val="tx1"/>
                </a:solidFill>
              </a:rPr>
              <a:t>́ mà </a:t>
            </a:r>
            <a:r>
              <a:rPr lang="en-US" altLang="en-US" sz="2400" dirty="0" err="1">
                <a:solidFill>
                  <a:schemeClr val="tx1"/>
                </a:solidFill>
              </a:rPr>
              <a:t>còn</a:t>
            </a:r>
            <a:r>
              <a:rPr lang="en-US" altLang="en-US" sz="2400" dirty="0">
                <a:solidFill>
                  <a:schemeClr val="tx1"/>
                </a:solidFill>
              </a:rPr>
              <a:t> là </a:t>
            </a:r>
            <a:r>
              <a:rPr lang="en-US" altLang="en-US" sz="2400" dirty="0" err="1">
                <a:solidFill>
                  <a:schemeClr val="tx1"/>
                </a:solidFill>
              </a:rPr>
              <a:t>phát</a:t>
            </a:r>
            <a:r>
              <a:rPr lang="en-US" altLang="en-US" sz="2400" dirty="0">
                <a:solidFill>
                  <a:schemeClr val="tx1"/>
                </a:solidFill>
              </a:rPr>
              <a:t> </a:t>
            </a:r>
            <a:r>
              <a:rPr lang="en-US" altLang="en-US" sz="2400" dirty="0" err="1">
                <a:solidFill>
                  <a:schemeClr val="tx1"/>
                </a:solidFill>
              </a:rPr>
              <a:t>hiện</a:t>
            </a:r>
            <a:r>
              <a:rPr lang="en-US" altLang="en-US" sz="2400" dirty="0">
                <a:solidFill>
                  <a:schemeClr val="tx1"/>
                </a:solidFill>
              </a:rPr>
              <a:t> </a:t>
            </a:r>
            <a:r>
              <a:rPr lang="en-US" altLang="en-US" sz="2400" dirty="0" err="1">
                <a:solidFill>
                  <a:schemeClr val="tx1"/>
                </a:solidFill>
              </a:rPr>
              <a:t>sai</a:t>
            </a:r>
            <a:r>
              <a:rPr lang="en-US" altLang="en-US" sz="2400" dirty="0">
                <a:solidFill>
                  <a:schemeClr val="tx1"/>
                </a:solidFill>
              </a:rPr>
              <a:t> </a:t>
            </a:r>
            <a:r>
              <a:rPr lang="en-US" altLang="en-US" sz="2400" dirty="0" err="1">
                <a:solidFill>
                  <a:schemeClr val="tx1"/>
                </a:solidFill>
              </a:rPr>
              <a:t>khác</a:t>
            </a:r>
            <a:r>
              <a:rPr lang="en-US" altLang="en-US" sz="2400" dirty="0">
                <a:solidFill>
                  <a:schemeClr val="tx1"/>
                </a:solidFill>
              </a:rPr>
              <a:t> </a:t>
            </a:r>
            <a:r>
              <a:rPr lang="en-US" altLang="en-US" sz="2400" dirty="0" err="1">
                <a:solidFill>
                  <a:schemeClr val="tx1"/>
                </a:solidFill>
              </a:rPr>
              <a:t>của</a:t>
            </a:r>
            <a:r>
              <a:rPr lang="en-US" altLang="en-US" sz="2400" dirty="0">
                <a:solidFill>
                  <a:schemeClr val="tx1"/>
                </a:solidFill>
              </a:rPr>
              <a:t> </a:t>
            </a:r>
            <a:r>
              <a:rPr lang="en-US" altLang="en-US" sz="2400" dirty="0" err="1">
                <a:solidFill>
                  <a:schemeClr val="tx1"/>
                </a:solidFill>
              </a:rPr>
              <a:t>chương</a:t>
            </a:r>
            <a:r>
              <a:rPr lang="en-US" altLang="en-US" sz="2400" dirty="0">
                <a:solidFill>
                  <a:schemeClr val="tx1"/>
                </a:solidFill>
              </a:rPr>
              <a:t> </a:t>
            </a:r>
            <a:r>
              <a:rPr lang="en-US" altLang="en-US" sz="2400" dirty="0" err="1">
                <a:solidFill>
                  <a:schemeClr val="tx1"/>
                </a:solidFill>
              </a:rPr>
              <a:t>trình</a:t>
            </a:r>
            <a:r>
              <a:rPr lang="en-US" altLang="en-US" sz="2400" dirty="0">
                <a:solidFill>
                  <a:schemeClr val="tx1"/>
                </a:solidFill>
              </a:rPr>
              <a:t> </a:t>
            </a:r>
            <a:r>
              <a:rPr lang="en-US" altLang="en-US" sz="2400" dirty="0" err="1">
                <a:solidFill>
                  <a:schemeClr val="tx1"/>
                </a:solidFill>
              </a:rPr>
              <a:t>liên</a:t>
            </a:r>
            <a:r>
              <a:rPr lang="en-US" altLang="en-US" sz="2400" dirty="0">
                <a:solidFill>
                  <a:schemeClr val="tx1"/>
                </a:solidFill>
              </a:rPr>
              <a:t> </a:t>
            </a:r>
            <a:r>
              <a:rPr lang="en-US" altLang="en-US" sz="2400" dirty="0" err="1">
                <a:solidFill>
                  <a:schemeClr val="tx1"/>
                </a:solidFill>
              </a:rPr>
              <a:t>quan</a:t>
            </a:r>
            <a:r>
              <a:rPr lang="en-US" altLang="en-US" sz="2400" dirty="0">
                <a:solidFill>
                  <a:schemeClr val="tx1"/>
                </a:solidFill>
              </a:rPr>
              <a:t>.</a:t>
            </a:r>
          </a:p>
          <a:p>
            <a:endParaRPr lang="en-US" altLang="en-US" sz="2400" dirty="0">
              <a:solidFill>
                <a:schemeClr val="tx1"/>
              </a:solidFill>
            </a:endParaRPr>
          </a:p>
          <a:p>
            <a:r>
              <a:rPr lang="en-US" altLang="en-US" sz="2400" dirty="0" err="1">
                <a:solidFill>
                  <a:schemeClr val="tx1"/>
                </a:solidFill>
              </a:rPr>
              <a:t>Nguyên</a:t>
            </a:r>
            <a:r>
              <a:rPr lang="en-US" altLang="en-US" sz="2400" dirty="0">
                <a:solidFill>
                  <a:schemeClr val="tx1"/>
                </a:solidFill>
              </a:rPr>
              <a:t> </a:t>
            </a:r>
            <a:r>
              <a:rPr lang="en-US" altLang="en-US" sz="2400" dirty="0" err="1">
                <a:solidFill>
                  <a:schemeClr val="tx1"/>
                </a:solidFill>
              </a:rPr>
              <a:t>tắc</a:t>
            </a:r>
            <a:r>
              <a:rPr lang="en-US" altLang="en-US" sz="2400" dirty="0">
                <a:solidFill>
                  <a:schemeClr val="tx1"/>
                </a:solidFill>
              </a:rPr>
              <a:t> </a:t>
            </a:r>
            <a:r>
              <a:rPr lang="en-US" altLang="en-US" sz="2400" dirty="0" err="1">
                <a:solidFill>
                  <a:schemeClr val="tx1"/>
                </a:solidFill>
              </a:rPr>
              <a:t>kiểm</a:t>
            </a:r>
            <a:r>
              <a:rPr lang="en-US" altLang="en-US" sz="2400" dirty="0">
                <a:solidFill>
                  <a:schemeClr val="tx1"/>
                </a:solidFill>
              </a:rPr>
              <a:t> </a:t>
            </a:r>
            <a:r>
              <a:rPr lang="en-US" altLang="en-US" sz="2400" dirty="0" err="1">
                <a:solidFill>
                  <a:schemeClr val="tx1"/>
                </a:solidFill>
              </a:rPr>
              <a:t>thư</a:t>
            </a:r>
            <a:r>
              <a:rPr lang="en-US" altLang="en-US" sz="2400" dirty="0">
                <a:solidFill>
                  <a:schemeClr val="tx1"/>
                </a:solidFill>
              </a:rPr>
              <a:t>̉ </a:t>
            </a:r>
            <a:r>
              <a:rPr lang="en-US" altLang="en-US" sz="2400" dirty="0" err="1">
                <a:solidFill>
                  <a:schemeClr val="tx1"/>
                </a:solidFill>
              </a:rPr>
              <a:t>nhánh</a:t>
            </a:r>
            <a:r>
              <a:rPr lang="en-US" altLang="en-US" sz="2400" dirty="0">
                <a:solidFill>
                  <a:schemeClr val="tx1"/>
                </a:solidFill>
              </a:rPr>
              <a:t>: </a:t>
            </a:r>
            <a:r>
              <a:rPr lang="en-US" altLang="en-US" sz="2400" dirty="0" err="1">
                <a:solidFill>
                  <a:schemeClr val="tx1"/>
                </a:solidFill>
              </a:rPr>
              <a:t>với</a:t>
            </a:r>
            <a:r>
              <a:rPr lang="en-US" altLang="en-US" sz="2400" dirty="0">
                <a:solidFill>
                  <a:schemeClr val="tx1"/>
                </a:solidFill>
              </a:rPr>
              <a:t> </a:t>
            </a:r>
            <a:r>
              <a:rPr lang="en-US" altLang="en-US" sz="2400" dirty="0" err="1">
                <a:solidFill>
                  <a:schemeClr val="tx1"/>
                </a:solidFill>
              </a:rPr>
              <a:t>mỗi</a:t>
            </a:r>
            <a:r>
              <a:rPr lang="en-US" altLang="en-US" sz="2400" dirty="0">
                <a:solidFill>
                  <a:schemeClr val="tx1"/>
                </a:solidFill>
              </a:rPr>
              <a:t> </a:t>
            </a:r>
            <a:r>
              <a:rPr lang="en-US" altLang="en-US" sz="2400" dirty="0" err="1">
                <a:solidFill>
                  <a:schemeClr val="tx1"/>
                </a:solidFill>
              </a:rPr>
              <a:t>điều</a:t>
            </a:r>
            <a:r>
              <a:rPr lang="en-US" altLang="en-US" sz="2400" dirty="0">
                <a:solidFill>
                  <a:schemeClr val="tx1"/>
                </a:solidFill>
              </a:rPr>
              <a:t> </a:t>
            </a:r>
            <a:r>
              <a:rPr lang="en-US" altLang="en-US" sz="2400" dirty="0" err="1">
                <a:solidFill>
                  <a:schemeClr val="tx1"/>
                </a:solidFill>
              </a:rPr>
              <a:t>kiện</a:t>
            </a:r>
            <a:r>
              <a:rPr lang="en-US" altLang="en-US" sz="2400" dirty="0">
                <a:solidFill>
                  <a:schemeClr val="tx1"/>
                </a:solidFill>
              </a:rPr>
              <a:t> </a:t>
            </a:r>
            <a:r>
              <a:rPr lang="en-US" altLang="en-US" sz="2400" dirty="0" err="1">
                <a:solidFill>
                  <a:schemeClr val="tx1"/>
                </a:solidFill>
              </a:rPr>
              <a:t>phức</a:t>
            </a:r>
            <a:r>
              <a:rPr lang="en-US" altLang="en-US" sz="2400" dirty="0">
                <a:solidFill>
                  <a:schemeClr val="tx1"/>
                </a:solidFill>
              </a:rPr>
              <a:t> </a:t>
            </a:r>
            <a:r>
              <a:rPr lang="en-US" altLang="en-US" sz="2400" dirty="0" err="1">
                <a:solidFill>
                  <a:schemeClr val="tx1"/>
                </a:solidFill>
              </a:rPr>
              <a:t>hợp</a:t>
            </a:r>
            <a:r>
              <a:rPr lang="en-US" altLang="en-US" sz="2400" dirty="0">
                <a:solidFill>
                  <a:schemeClr val="tx1"/>
                </a:solidFill>
              </a:rPr>
              <a:t> C, </a:t>
            </a:r>
            <a:r>
              <a:rPr lang="en-US" altLang="en-US" sz="2400" dirty="0" err="1">
                <a:solidFill>
                  <a:schemeClr val="tx1"/>
                </a:solidFill>
              </a:rPr>
              <a:t>thi</a:t>
            </a:r>
            <a:r>
              <a:rPr lang="en-US" altLang="en-US" sz="2400" dirty="0">
                <a:solidFill>
                  <a:schemeClr val="tx1"/>
                </a:solidFill>
              </a:rPr>
              <a:t>̀ </a:t>
            </a:r>
            <a:r>
              <a:rPr lang="en-US" altLang="en-US" sz="2400" dirty="0" err="1">
                <a:solidFill>
                  <a:schemeClr val="tx1"/>
                </a:solidFill>
              </a:rPr>
              <a:t>với</a:t>
            </a:r>
            <a:r>
              <a:rPr lang="en-US" altLang="en-US" sz="2400" dirty="0">
                <a:solidFill>
                  <a:schemeClr val="tx1"/>
                </a:solidFill>
              </a:rPr>
              <a:t> </a:t>
            </a:r>
            <a:r>
              <a:rPr lang="en-US" altLang="en-US" sz="2400" dirty="0" err="1">
                <a:solidFill>
                  <a:schemeClr val="tx1"/>
                </a:solidFill>
              </a:rPr>
              <a:t>mỗi</a:t>
            </a:r>
            <a:r>
              <a:rPr lang="en-US" altLang="en-US" sz="2400" dirty="0">
                <a:solidFill>
                  <a:schemeClr val="tx1"/>
                </a:solidFill>
              </a:rPr>
              <a:t> </a:t>
            </a:r>
            <a:r>
              <a:rPr lang="en-US" altLang="en-US" sz="2400" dirty="0" err="1">
                <a:solidFill>
                  <a:schemeClr val="tx1"/>
                </a:solidFill>
              </a:rPr>
              <a:t>nhánh</a:t>
            </a:r>
            <a:r>
              <a:rPr lang="en-US" altLang="en-US" sz="2400" dirty="0">
                <a:solidFill>
                  <a:schemeClr val="tx1"/>
                </a:solidFill>
              </a:rPr>
              <a:t> “true” </a:t>
            </a:r>
            <a:r>
              <a:rPr lang="en-US" altLang="en-US" sz="2400" dirty="0" err="1">
                <a:solidFill>
                  <a:schemeClr val="tx1"/>
                </a:solidFill>
              </a:rPr>
              <a:t>va</a:t>
            </a:r>
            <a:r>
              <a:rPr lang="en-US" altLang="en-US" sz="2400" dirty="0">
                <a:solidFill>
                  <a:schemeClr val="tx1"/>
                </a:solidFill>
              </a:rPr>
              <a:t>̀ “false” </a:t>
            </a:r>
            <a:r>
              <a:rPr lang="en-US" altLang="en-US" sz="2400" dirty="0" err="1">
                <a:solidFill>
                  <a:schemeClr val="tx1"/>
                </a:solidFill>
              </a:rPr>
              <a:t>của</a:t>
            </a:r>
            <a:r>
              <a:rPr lang="en-US" altLang="en-US" sz="2400" dirty="0">
                <a:solidFill>
                  <a:schemeClr val="tx1"/>
                </a:solidFill>
              </a:rPr>
              <a:t> C, </a:t>
            </a:r>
            <a:r>
              <a:rPr lang="en-US" altLang="en-US" sz="2400" dirty="0" err="1">
                <a:solidFill>
                  <a:schemeClr val="tx1"/>
                </a:solidFill>
              </a:rPr>
              <a:t>mỗi</a:t>
            </a:r>
            <a:r>
              <a:rPr lang="en-US" altLang="en-US" sz="2400" dirty="0">
                <a:solidFill>
                  <a:schemeClr val="tx1"/>
                </a:solidFill>
              </a:rPr>
              <a:t> </a:t>
            </a:r>
            <a:r>
              <a:rPr lang="en-US" altLang="en-US" sz="2400" dirty="0" err="1">
                <a:solidFill>
                  <a:schemeClr val="tx1"/>
                </a:solidFill>
              </a:rPr>
              <a:t>điều</a:t>
            </a:r>
            <a:r>
              <a:rPr lang="en-US" altLang="en-US" sz="2400" dirty="0">
                <a:solidFill>
                  <a:schemeClr val="tx1"/>
                </a:solidFill>
              </a:rPr>
              <a:t> </a:t>
            </a:r>
            <a:r>
              <a:rPr lang="en-US" altLang="en-US" sz="2400" dirty="0" err="1">
                <a:solidFill>
                  <a:schemeClr val="tx1"/>
                </a:solidFill>
              </a:rPr>
              <a:t>kiện</a:t>
            </a:r>
            <a:r>
              <a:rPr lang="en-US" altLang="en-US" sz="2400" dirty="0">
                <a:solidFill>
                  <a:schemeClr val="tx1"/>
                </a:solidFill>
              </a:rPr>
              <a:t> </a:t>
            </a:r>
            <a:r>
              <a:rPr lang="en-US" altLang="en-US" sz="2400" dirty="0" err="1">
                <a:solidFill>
                  <a:schemeClr val="tx1"/>
                </a:solidFill>
              </a:rPr>
              <a:t>đơn</a:t>
            </a:r>
            <a:r>
              <a:rPr lang="en-US" altLang="en-US" sz="2400" dirty="0">
                <a:solidFill>
                  <a:schemeClr val="tx1"/>
                </a:solidFill>
              </a:rPr>
              <a:t> </a:t>
            </a:r>
            <a:r>
              <a:rPr lang="en-US" altLang="en-US" sz="2400" dirty="0" err="1">
                <a:solidFill>
                  <a:schemeClr val="tx1"/>
                </a:solidFill>
              </a:rPr>
              <a:t>trong</a:t>
            </a:r>
            <a:r>
              <a:rPr lang="en-US" altLang="en-US" sz="2400" dirty="0">
                <a:solidFill>
                  <a:schemeClr val="tx1"/>
                </a:solidFill>
              </a:rPr>
              <a:t> C </a:t>
            </a:r>
            <a:r>
              <a:rPr lang="en-US" altLang="en-US" sz="2400" dirty="0" err="1">
                <a:solidFill>
                  <a:schemeClr val="tx1"/>
                </a:solidFill>
              </a:rPr>
              <a:t>phải</a:t>
            </a:r>
            <a:r>
              <a:rPr lang="en-US" altLang="en-US" sz="2400" dirty="0">
                <a:solidFill>
                  <a:schemeClr val="tx1"/>
                </a:solidFill>
              </a:rPr>
              <a:t> </a:t>
            </a:r>
            <a:r>
              <a:rPr lang="en-US" altLang="en-US" sz="2400" dirty="0" err="1">
                <a:solidFill>
                  <a:schemeClr val="tx1"/>
                </a:solidFill>
              </a:rPr>
              <a:t>được</a:t>
            </a:r>
            <a:r>
              <a:rPr lang="en-US" altLang="en-US" sz="2400" dirty="0">
                <a:solidFill>
                  <a:schemeClr val="tx1"/>
                </a:solidFill>
              </a:rPr>
              <a:t> </a:t>
            </a:r>
            <a:r>
              <a:rPr lang="en-US" altLang="en-US" sz="2400" dirty="0" err="1">
                <a:solidFill>
                  <a:schemeClr val="tx1"/>
                </a:solidFill>
              </a:rPr>
              <a:t>kiểm</a:t>
            </a:r>
            <a:r>
              <a:rPr lang="en-US" altLang="en-US" sz="2400" dirty="0">
                <a:solidFill>
                  <a:schemeClr val="tx1"/>
                </a:solidFill>
              </a:rPr>
              <a:t> </a:t>
            </a:r>
            <a:r>
              <a:rPr lang="en-US" altLang="en-US" sz="2400" dirty="0" err="1">
                <a:solidFill>
                  <a:schemeClr val="tx1"/>
                </a:solidFill>
              </a:rPr>
              <a:t>thư</a:t>
            </a:r>
            <a:r>
              <a:rPr lang="en-US" altLang="en-US" sz="2400" dirty="0">
                <a:solidFill>
                  <a:schemeClr val="tx1"/>
                </a:solidFill>
              </a:rPr>
              <a:t>̉ </a:t>
            </a:r>
            <a:r>
              <a:rPr lang="en-US" altLang="en-US" sz="2400" dirty="0" err="1">
                <a:solidFill>
                  <a:schemeClr val="tx1"/>
                </a:solidFill>
              </a:rPr>
              <a:t>ít</a:t>
            </a:r>
            <a:r>
              <a:rPr lang="en-US" altLang="en-US" sz="2400" dirty="0">
                <a:solidFill>
                  <a:schemeClr val="tx1"/>
                </a:solidFill>
              </a:rPr>
              <a:t> </a:t>
            </a:r>
            <a:r>
              <a:rPr lang="en-US" altLang="en-US" sz="2400" dirty="0" err="1">
                <a:solidFill>
                  <a:schemeClr val="tx1"/>
                </a:solidFill>
              </a:rPr>
              <a:t>nhất</a:t>
            </a:r>
            <a:r>
              <a:rPr lang="en-US" altLang="en-US" sz="2400" dirty="0">
                <a:solidFill>
                  <a:schemeClr val="tx1"/>
                </a:solidFill>
              </a:rPr>
              <a:t> </a:t>
            </a:r>
            <a:r>
              <a:rPr lang="en-US" altLang="en-US" sz="2400" dirty="0" err="1">
                <a:solidFill>
                  <a:schemeClr val="tx1"/>
                </a:solidFill>
              </a:rPr>
              <a:t>một</a:t>
            </a:r>
            <a:r>
              <a:rPr lang="en-US" altLang="en-US" sz="2400" dirty="0">
                <a:solidFill>
                  <a:schemeClr val="tx1"/>
                </a:solidFill>
              </a:rPr>
              <a:t> </a:t>
            </a:r>
            <a:r>
              <a:rPr lang="en-US" altLang="en-US" sz="2400" dirty="0" err="1">
                <a:solidFill>
                  <a:schemeClr val="tx1"/>
                </a:solidFill>
              </a:rPr>
              <a:t>lần</a:t>
            </a:r>
            <a:r>
              <a:rPr lang="en-US" altLang="en-US" sz="2400" dirty="0">
                <a:solidFill>
                  <a:schemeClr val="tx1"/>
                </a:solidFill>
              </a:rPr>
              <a:t>.</a:t>
            </a:r>
          </a:p>
        </p:txBody>
      </p:sp>
      <p:sp>
        <p:nvSpPr>
          <p:cNvPr id="65540" name="Slide Number Placeholder 3">
            <a:extLst>
              <a:ext uri="{FF2B5EF4-FFF2-40B4-BE49-F238E27FC236}">
                <a16:creationId xmlns:a16="http://schemas.microsoft.com/office/drawing/2014/main" id="{989FCE90-7F53-4B4F-A7A6-A3F3C0866C64}"/>
              </a:ext>
            </a:extLst>
          </p:cNvPr>
          <p:cNvSpPr>
            <a:spLocks noGrp="1" noChangeArrowheads="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295</a:t>
            </a:fld>
            <a:endParaRPr lang="en-CA" altLang="en-US" sz="1000" b="0">
              <a:solidFill>
                <a:schemeClr val="bg1"/>
              </a:solidFil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6859-F61C-460B-97DE-108C7C1D36DE}"/>
              </a:ext>
            </a:extLst>
          </p:cNvPr>
          <p:cNvSpPr>
            <a:spLocks noGrp="1"/>
          </p:cNvSpPr>
          <p:nvPr>
            <p:ph type="title"/>
          </p:nvPr>
        </p:nvSpPr>
        <p:spPr/>
        <p:txBody>
          <a:bodyPr>
            <a:normAutofit/>
          </a:bodyPr>
          <a:lstStyle/>
          <a:p>
            <a:pPr>
              <a:defRPr/>
            </a:pPr>
            <a:r>
              <a:rPr lang="en-US" altLang="en-US">
                <a:effectLst>
                  <a:outerShdw blurRad="38100" dist="38100" dir="2700000" algn="tl">
                    <a:srgbClr val="C0C0C0"/>
                  </a:outerShdw>
                </a:effectLst>
                <a:latin typeface="Arial" panose="020B0604020202020204" pitchFamily="34" charset="0"/>
              </a:rPr>
              <a:t>Kiểm thử vòng lặp</a:t>
            </a:r>
          </a:p>
        </p:txBody>
      </p:sp>
      <p:sp>
        <p:nvSpPr>
          <p:cNvPr id="68611" name="Content Placeholder 2">
            <a:extLst>
              <a:ext uri="{FF2B5EF4-FFF2-40B4-BE49-F238E27FC236}">
                <a16:creationId xmlns:a16="http://schemas.microsoft.com/office/drawing/2014/main" id="{29B55962-6F78-47B3-8733-0EEBA83268CB}"/>
              </a:ext>
            </a:extLst>
          </p:cNvPr>
          <p:cNvSpPr>
            <a:spLocks noGrp="1" noChangeArrowheads="1"/>
          </p:cNvSpPr>
          <p:nvPr>
            <p:ph sz="quarter" idx="10"/>
          </p:nvPr>
        </p:nvSpPr>
        <p:spPr>
          <a:xfrm>
            <a:off x="2837622" y="1285875"/>
            <a:ext cx="8516178" cy="4692650"/>
          </a:xfrm>
        </p:spPr>
        <p:txBody>
          <a:bodyPr/>
          <a:lstStyle/>
          <a:p>
            <a:pPr>
              <a:lnSpc>
                <a:spcPct val="150000"/>
              </a:lnSpc>
            </a:pPr>
            <a:r>
              <a:rPr lang="en-US" altLang="en-US" sz="2400" dirty="0" err="1">
                <a:solidFill>
                  <a:schemeClr val="tx1"/>
                </a:solidFill>
                <a:latin typeface="Arial" panose="020B0604020202020204" pitchFamily="34" charset="0"/>
                <a:cs typeface="Arial" panose="020B0604020202020204" pitchFamily="34" charset="0"/>
              </a:rPr>
              <a:t>Định</a:t>
            </a:r>
            <a:r>
              <a:rPr lang="en-US" altLang="en-US" sz="2400" dirty="0">
                <a:solidFill>
                  <a:schemeClr val="tx1"/>
                </a:solidFill>
                <a:latin typeface="Arial" panose="020B0604020202020204" pitchFamily="34" charset="0"/>
                <a:cs typeface="Arial" panose="020B0604020202020204" pitchFamily="34" charset="0"/>
              </a:rPr>
              <a:t> </a:t>
            </a:r>
            <a:r>
              <a:rPr lang="en-US" altLang="en-US" sz="2400" dirty="0" err="1">
                <a:solidFill>
                  <a:schemeClr val="tx1"/>
                </a:solidFill>
                <a:latin typeface="Arial" panose="020B0604020202020204" pitchFamily="34" charset="0"/>
                <a:cs typeface="Arial" panose="020B0604020202020204" pitchFamily="34" charset="0"/>
              </a:rPr>
              <a:t>nghĩa</a:t>
            </a:r>
            <a:r>
              <a:rPr lang="en-US" altLang="en-US" sz="2400" dirty="0">
                <a:solidFill>
                  <a:schemeClr val="tx1"/>
                </a:solidFill>
                <a:latin typeface="Arial" panose="020B0604020202020204" pitchFamily="34" charset="0"/>
                <a:cs typeface="Arial" panose="020B0604020202020204" pitchFamily="34" charset="0"/>
              </a:rPr>
              <a:t>:</a:t>
            </a:r>
          </a:p>
          <a:p>
            <a:pPr>
              <a:lnSpc>
                <a:spcPct val="150000"/>
              </a:lnSpc>
            </a:pPr>
            <a:r>
              <a:rPr lang="en-US" altLang="en-US" sz="2000" dirty="0" err="1">
                <a:solidFill>
                  <a:schemeClr val="tx1"/>
                </a:solidFill>
                <a:latin typeface="Arial" panose="020B0604020202020204" pitchFamily="34" charset="0"/>
              </a:rPr>
              <a:t>Tập</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trung</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vào</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hiệu</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lực</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của</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các</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cấu</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trúc</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vòng</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lặp</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đặc</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biệt</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là</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các</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biến</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thể</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vòng</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lặp</a:t>
            </a:r>
            <a:r>
              <a:rPr lang="en-US" altLang="en-US" sz="2000" dirty="0">
                <a:solidFill>
                  <a:schemeClr val="tx1"/>
                </a:solidFill>
                <a:latin typeface="Arial" panose="020B0604020202020204" pitchFamily="34" charset="0"/>
              </a:rPr>
              <a:t>.</a:t>
            </a:r>
          </a:p>
          <a:p>
            <a:pPr>
              <a:lnSpc>
                <a:spcPct val="150000"/>
              </a:lnSpc>
            </a:pPr>
            <a:r>
              <a:rPr lang="en-US" altLang="en-US" sz="2000" dirty="0" err="1">
                <a:solidFill>
                  <a:schemeClr val="tx1"/>
                </a:solidFill>
                <a:latin typeface="Arial" panose="020B0604020202020204" pitchFamily="34" charset="0"/>
              </a:rPr>
              <a:t>Bốn</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kiểu</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vòng</a:t>
            </a:r>
            <a:r>
              <a:rPr lang="en-US" altLang="en-US" sz="2000" dirty="0">
                <a:solidFill>
                  <a:schemeClr val="tx1"/>
                </a:solidFill>
                <a:latin typeface="Arial" panose="020B0604020202020204" pitchFamily="34" charset="0"/>
              </a:rPr>
              <a:t> </a:t>
            </a:r>
            <a:r>
              <a:rPr lang="en-US" altLang="en-US" sz="2000" dirty="0" err="1">
                <a:solidFill>
                  <a:schemeClr val="tx1"/>
                </a:solidFill>
                <a:latin typeface="Arial" panose="020B0604020202020204" pitchFamily="34" charset="0"/>
              </a:rPr>
              <a:t>lặp</a:t>
            </a:r>
            <a:r>
              <a:rPr lang="en-US" altLang="en-US" sz="2000" dirty="0">
                <a:solidFill>
                  <a:schemeClr val="tx1"/>
                </a:solidFill>
                <a:latin typeface="Arial" panose="020B0604020202020204" pitchFamily="34" charset="0"/>
              </a:rPr>
              <a:t>:</a:t>
            </a:r>
          </a:p>
          <a:p>
            <a:pPr lvl="1">
              <a:lnSpc>
                <a:spcPct val="150000"/>
              </a:lnSpc>
            </a:pPr>
            <a:r>
              <a:rPr lang="en-US" altLang="en-US" sz="1800" dirty="0">
                <a:latin typeface="Arial" panose="020B0604020202020204" pitchFamily="34" charset="0"/>
              </a:rPr>
              <a:t>1. </a:t>
            </a:r>
            <a:r>
              <a:rPr lang="en-US" altLang="en-US" sz="1800" b="1" dirty="0">
                <a:latin typeface="Arial" panose="020B0604020202020204" pitchFamily="34" charset="0"/>
              </a:rPr>
              <a:t>Simple loop:</a:t>
            </a:r>
            <a:r>
              <a:rPr lang="en-US" altLang="en-US" sz="1800" dirty="0">
                <a:latin typeface="Arial" panose="020B0604020202020204" pitchFamily="34" charset="0"/>
              </a:rPr>
              <a:t> </a:t>
            </a:r>
            <a:r>
              <a:rPr lang="en-US" altLang="en-US" sz="1800" dirty="0" err="1">
                <a:latin typeface="Arial" panose="020B0604020202020204" pitchFamily="34" charset="0"/>
              </a:rPr>
              <a:t>một</a:t>
            </a:r>
            <a:r>
              <a:rPr lang="en-US" altLang="en-US" sz="1800" dirty="0">
                <a:latin typeface="Arial" panose="020B0604020202020204" pitchFamily="34" charset="0"/>
              </a:rPr>
              <a:t> </a:t>
            </a:r>
            <a:r>
              <a:rPr lang="en-US" altLang="en-US" sz="1800" dirty="0" err="1">
                <a:latin typeface="Arial" panose="020B0604020202020204" pitchFamily="34" charset="0"/>
              </a:rPr>
              <a:t>vòng</a:t>
            </a:r>
            <a:r>
              <a:rPr lang="en-US" altLang="en-US" sz="1800" dirty="0">
                <a:latin typeface="Arial" panose="020B0604020202020204" pitchFamily="34" charset="0"/>
              </a:rPr>
              <a:t> </a:t>
            </a:r>
            <a:r>
              <a:rPr lang="en-US" altLang="en-US" sz="1800" dirty="0" err="1">
                <a:latin typeface="Arial" panose="020B0604020202020204" pitchFamily="34" charset="0"/>
              </a:rPr>
              <a:t>lặp</a:t>
            </a:r>
            <a:r>
              <a:rPr lang="en-US" altLang="en-US" sz="1800" dirty="0">
                <a:latin typeface="Arial" panose="020B0604020202020204" pitchFamily="34" charset="0"/>
              </a:rPr>
              <a:t> </a:t>
            </a:r>
            <a:r>
              <a:rPr lang="en-US" altLang="en-US" sz="1800" dirty="0" err="1">
                <a:latin typeface="Arial" panose="020B0604020202020204" pitchFamily="34" charset="0"/>
              </a:rPr>
              <a:t>đơn</a:t>
            </a:r>
            <a:endParaRPr lang="en-US" altLang="en-US" sz="1800" dirty="0">
              <a:latin typeface="Arial" panose="020B0604020202020204" pitchFamily="34" charset="0"/>
            </a:endParaRPr>
          </a:p>
          <a:p>
            <a:pPr lvl="1">
              <a:lnSpc>
                <a:spcPct val="150000"/>
              </a:lnSpc>
            </a:pPr>
            <a:r>
              <a:rPr lang="en-US" altLang="en-US" sz="1800" dirty="0">
                <a:latin typeface="Arial" panose="020B0604020202020204" pitchFamily="34" charset="0"/>
              </a:rPr>
              <a:t>2. </a:t>
            </a:r>
            <a:r>
              <a:rPr lang="en-US" altLang="en-US" sz="1800" b="1" dirty="0">
                <a:latin typeface="Arial" panose="020B0604020202020204" pitchFamily="34" charset="0"/>
              </a:rPr>
              <a:t>Nested loops:</a:t>
            </a:r>
            <a:r>
              <a:rPr lang="en-US" altLang="en-US" sz="1800" dirty="0">
                <a:latin typeface="Arial" panose="020B0604020202020204" pitchFamily="34" charset="0"/>
              </a:rPr>
              <a:t> </a:t>
            </a:r>
            <a:r>
              <a:rPr lang="en-US" altLang="en-US" sz="1800" dirty="0" err="1">
                <a:latin typeface="Arial" panose="020B0604020202020204" pitchFamily="34" charset="0"/>
              </a:rPr>
              <a:t>một</a:t>
            </a:r>
            <a:r>
              <a:rPr lang="en-US" altLang="en-US" sz="1800" dirty="0">
                <a:latin typeface="Arial" panose="020B0604020202020204" pitchFamily="34" charset="0"/>
              </a:rPr>
              <a:t> </a:t>
            </a:r>
            <a:r>
              <a:rPr lang="en-US" altLang="en-US" sz="1800" dirty="0" err="1">
                <a:latin typeface="Arial" panose="020B0604020202020204" pitchFamily="34" charset="0"/>
              </a:rPr>
              <a:t>vòng</a:t>
            </a:r>
            <a:r>
              <a:rPr lang="en-US" altLang="en-US" sz="1800" dirty="0">
                <a:latin typeface="Arial" panose="020B0604020202020204" pitchFamily="34" charset="0"/>
              </a:rPr>
              <a:t> </a:t>
            </a:r>
            <a:r>
              <a:rPr lang="en-US" altLang="en-US" sz="1800" dirty="0" err="1">
                <a:latin typeface="Arial" panose="020B0604020202020204" pitchFamily="34" charset="0"/>
              </a:rPr>
              <a:t>lặp</a:t>
            </a:r>
            <a:r>
              <a:rPr lang="en-US" altLang="en-US" sz="1800" dirty="0">
                <a:latin typeface="Arial" panose="020B0604020202020204" pitchFamily="34" charset="0"/>
              </a:rPr>
              <a:t> </a:t>
            </a:r>
            <a:r>
              <a:rPr lang="en-US" altLang="en-US" sz="1800" dirty="0" err="1">
                <a:latin typeface="Arial" panose="020B0604020202020204" pitchFamily="34" charset="0"/>
              </a:rPr>
              <a:t>trong</a:t>
            </a:r>
            <a:r>
              <a:rPr lang="en-US" altLang="en-US" sz="1800" dirty="0">
                <a:latin typeface="Arial" panose="020B0604020202020204" pitchFamily="34" charset="0"/>
              </a:rPr>
              <a:t> </a:t>
            </a:r>
            <a:r>
              <a:rPr lang="en-US" altLang="en-US" sz="1800" dirty="0" err="1">
                <a:latin typeface="Arial" panose="020B0604020202020204" pitchFamily="34" charset="0"/>
              </a:rPr>
              <a:t>vòng</a:t>
            </a:r>
            <a:r>
              <a:rPr lang="en-US" altLang="en-US" sz="1800" dirty="0">
                <a:latin typeface="Arial" panose="020B0604020202020204" pitchFamily="34" charset="0"/>
              </a:rPr>
              <a:t> </a:t>
            </a:r>
            <a:r>
              <a:rPr lang="en-US" altLang="en-US" sz="1800" dirty="0" err="1">
                <a:latin typeface="Arial" panose="020B0604020202020204" pitchFamily="34" charset="0"/>
              </a:rPr>
              <a:t>lặp</a:t>
            </a:r>
            <a:r>
              <a:rPr lang="en-US" altLang="en-US" sz="1800" dirty="0">
                <a:latin typeface="Arial" panose="020B0604020202020204" pitchFamily="34" charset="0"/>
              </a:rPr>
              <a:t> </a:t>
            </a:r>
            <a:r>
              <a:rPr lang="en-US" altLang="en-US" sz="1800" dirty="0" err="1">
                <a:latin typeface="Arial" panose="020B0604020202020204" pitchFamily="34" charset="0"/>
              </a:rPr>
              <a:t>khác</a:t>
            </a:r>
            <a:endParaRPr lang="en-US" altLang="en-US" sz="1800" dirty="0">
              <a:latin typeface="Arial" panose="020B0604020202020204" pitchFamily="34" charset="0"/>
            </a:endParaRPr>
          </a:p>
          <a:p>
            <a:pPr lvl="1">
              <a:lnSpc>
                <a:spcPct val="150000"/>
              </a:lnSpc>
            </a:pPr>
            <a:r>
              <a:rPr lang="en-US" altLang="en-US" sz="1800" dirty="0">
                <a:latin typeface="Arial" panose="020B0604020202020204" pitchFamily="34" charset="0"/>
              </a:rPr>
              <a:t>3. </a:t>
            </a:r>
            <a:r>
              <a:rPr lang="en-US" altLang="en-US" sz="1800" b="1" dirty="0">
                <a:latin typeface="Arial" panose="020B0604020202020204" pitchFamily="34" charset="0"/>
              </a:rPr>
              <a:t>Concatenated loops:</a:t>
            </a:r>
            <a:r>
              <a:rPr lang="en-US" altLang="en-US" sz="1800" dirty="0">
                <a:latin typeface="Arial" panose="020B0604020202020204" pitchFamily="34" charset="0"/>
              </a:rPr>
              <a:t> </a:t>
            </a:r>
            <a:r>
              <a:rPr lang="en-US" altLang="en-US" sz="1800" dirty="0" err="1">
                <a:latin typeface="Arial" panose="020B0604020202020204" pitchFamily="34" charset="0"/>
              </a:rPr>
              <a:t>một</a:t>
            </a:r>
            <a:r>
              <a:rPr lang="en-US" altLang="en-US" sz="1800" dirty="0">
                <a:latin typeface="Arial" panose="020B0604020202020204" pitchFamily="34" charset="0"/>
              </a:rPr>
              <a:t> </a:t>
            </a:r>
            <a:r>
              <a:rPr lang="en-US" altLang="en-US" sz="1800" dirty="0" err="1">
                <a:latin typeface="Arial" panose="020B0604020202020204" pitchFamily="34" charset="0"/>
              </a:rPr>
              <a:t>vòng</a:t>
            </a:r>
            <a:r>
              <a:rPr lang="en-US" altLang="en-US" sz="1800" dirty="0">
                <a:latin typeface="Arial" panose="020B0604020202020204" pitchFamily="34" charset="0"/>
              </a:rPr>
              <a:t> </a:t>
            </a:r>
            <a:r>
              <a:rPr lang="en-US" altLang="en-US" sz="1800" dirty="0" err="1">
                <a:latin typeface="Arial" panose="020B0604020202020204" pitchFamily="34" charset="0"/>
              </a:rPr>
              <a:t>lặp</a:t>
            </a:r>
            <a:r>
              <a:rPr lang="en-US" altLang="en-US" sz="1800" dirty="0">
                <a:latin typeface="Arial" panose="020B0604020202020204" pitchFamily="34" charset="0"/>
              </a:rPr>
              <a:t> </a:t>
            </a:r>
            <a:r>
              <a:rPr lang="en-US" altLang="en-US" sz="1800" dirty="0" err="1">
                <a:latin typeface="Arial" panose="020B0604020202020204" pitchFamily="34" charset="0"/>
              </a:rPr>
              <a:t>sau</a:t>
            </a:r>
            <a:r>
              <a:rPr lang="en-US" altLang="en-US" sz="1800" dirty="0">
                <a:latin typeface="Arial" panose="020B0604020202020204" pitchFamily="34" charset="0"/>
              </a:rPr>
              <a:t> </a:t>
            </a:r>
            <a:r>
              <a:rPr lang="en-US" altLang="en-US" sz="1800" dirty="0" err="1">
                <a:latin typeface="Arial" panose="020B0604020202020204" pitchFamily="34" charset="0"/>
              </a:rPr>
              <a:t>vòng</a:t>
            </a:r>
            <a:r>
              <a:rPr lang="en-US" altLang="en-US" sz="1800" dirty="0">
                <a:latin typeface="Arial" panose="020B0604020202020204" pitchFamily="34" charset="0"/>
              </a:rPr>
              <a:t> </a:t>
            </a:r>
            <a:r>
              <a:rPr lang="en-US" altLang="en-US" sz="1800" dirty="0" err="1">
                <a:latin typeface="Arial" panose="020B0604020202020204" pitchFamily="34" charset="0"/>
              </a:rPr>
              <a:t>lặp</a:t>
            </a:r>
            <a:r>
              <a:rPr lang="en-US" altLang="en-US" sz="1800" dirty="0">
                <a:latin typeface="Arial" panose="020B0604020202020204" pitchFamily="34" charset="0"/>
              </a:rPr>
              <a:t> </a:t>
            </a:r>
            <a:r>
              <a:rPr lang="en-US" altLang="en-US" sz="1800" dirty="0" err="1">
                <a:latin typeface="Arial" panose="020B0604020202020204" pitchFamily="34" charset="0"/>
              </a:rPr>
              <a:t>khác</a:t>
            </a:r>
            <a:endParaRPr lang="en-US" altLang="en-US" sz="1800" dirty="0">
              <a:latin typeface="Arial" panose="020B0604020202020204" pitchFamily="34" charset="0"/>
            </a:endParaRPr>
          </a:p>
          <a:p>
            <a:pPr lvl="1">
              <a:lnSpc>
                <a:spcPct val="150000"/>
              </a:lnSpc>
            </a:pPr>
            <a:r>
              <a:rPr lang="en-US" altLang="en-US" sz="1800" dirty="0">
                <a:latin typeface="Arial" panose="020B0604020202020204" pitchFamily="34" charset="0"/>
              </a:rPr>
              <a:t>4. </a:t>
            </a:r>
            <a:r>
              <a:rPr lang="en-US" altLang="en-US" sz="1800" b="1" dirty="0">
                <a:latin typeface="Arial" panose="020B0604020202020204" pitchFamily="34" charset="0"/>
              </a:rPr>
              <a:t>Unstructured loops:</a:t>
            </a:r>
            <a:r>
              <a:rPr lang="en-US" altLang="en-US" sz="1800" dirty="0">
                <a:latin typeface="Arial" panose="020B0604020202020204" pitchFamily="34" charset="0"/>
              </a:rPr>
              <a:t> </a:t>
            </a:r>
            <a:r>
              <a:rPr lang="en-US" altLang="en-US" sz="1800" dirty="0" err="1">
                <a:latin typeface="Arial" panose="020B0604020202020204" pitchFamily="34" charset="0"/>
              </a:rPr>
              <a:t>các</a:t>
            </a:r>
            <a:r>
              <a:rPr lang="en-US" altLang="en-US" sz="1800" dirty="0">
                <a:latin typeface="Arial" panose="020B0604020202020204" pitchFamily="34" charset="0"/>
              </a:rPr>
              <a:t> </a:t>
            </a:r>
            <a:r>
              <a:rPr lang="en-US" altLang="en-US" sz="1800" dirty="0" err="1">
                <a:latin typeface="Arial" panose="020B0604020202020204" pitchFamily="34" charset="0"/>
              </a:rPr>
              <a:t>vòng</a:t>
            </a:r>
            <a:r>
              <a:rPr lang="en-US" altLang="en-US" sz="1800" dirty="0">
                <a:latin typeface="Arial" panose="020B0604020202020204" pitchFamily="34" charset="0"/>
              </a:rPr>
              <a:t> </a:t>
            </a:r>
            <a:r>
              <a:rPr lang="en-US" altLang="en-US" sz="1800" dirty="0" err="1">
                <a:latin typeface="Arial" panose="020B0604020202020204" pitchFamily="34" charset="0"/>
              </a:rPr>
              <a:t>lặp</a:t>
            </a:r>
            <a:r>
              <a:rPr lang="en-US" altLang="en-US" sz="1800" dirty="0">
                <a:latin typeface="Arial" panose="020B0604020202020204" pitchFamily="34" charset="0"/>
              </a:rPr>
              <a:t> </a:t>
            </a:r>
            <a:r>
              <a:rPr lang="en-US" altLang="en-US" sz="1800" dirty="0" err="1">
                <a:latin typeface="Arial" panose="020B0604020202020204" pitchFamily="34" charset="0"/>
              </a:rPr>
              <a:t>được</a:t>
            </a:r>
            <a:r>
              <a:rPr lang="en-US" altLang="en-US" sz="1800" dirty="0">
                <a:latin typeface="Arial" panose="020B0604020202020204" pitchFamily="34" charset="0"/>
              </a:rPr>
              <a:t> </a:t>
            </a:r>
            <a:r>
              <a:rPr lang="en-US" altLang="en-US" sz="1800" dirty="0" err="1">
                <a:latin typeface="Arial" panose="020B0604020202020204" pitchFamily="34" charset="0"/>
              </a:rPr>
              <a:t>nối</a:t>
            </a:r>
            <a:r>
              <a:rPr lang="en-US" altLang="en-US" sz="1800" dirty="0">
                <a:latin typeface="Arial" panose="020B0604020202020204" pitchFamily="34" charset="0"/>
              </a:rPr>
              <a:t> </a:t>
            </a:r>
            <a:r>
              <a:rPr lang="en-US" altLang="en-US" sz="1800" dirty="0" err="1">
                <a:latin typeface="Arial" panose="020B0604020202020204" pitchFamily="34" charset="0"/>
              </a:rPr>
              <a:t>vòng</a:t>
            </a:r>
            <a:r>
              <a:rPr lang="en-US" altLang="en-US" sz="1800" dirty="0">
                <a:latin typeface="Arial" panose="020B0604020202020204" pitchFamily="34" charset="0"/>
              </a:rPr>
              <a:t> </a:t>
            </a:r>
            <a:r>
              <a:rPr lang="en-US" altLang="en-US" sz="1800" dirty="0" err="1">
                <a:latin typeface="Arial" panose="020B0604020202020204" pitchFamily="34" charset="0"/>
              </a:rPr>
              <a:t>và</a:t>
            </a:r>
            <a:r>
              <a:rPr lang="en-US" altLang="en-US" sz="1800" dirty="0">
                <a:latin typeface="Arial" panose="020B0604020202020204" pitchFamily="34" charset="0"/>
              </a:rPr>
              <a:t> </a:t>
            </a:r>
            <a:r>
              <a:rPr lang="en-US" altLang="en-US" sz="1800" dirty="0" err="1">
                <a:latin typeface="Arial" panose="020B0604020202020204" pitchFamily="34" charset="0"/>
              </a:rPr>
              <a:t>lồng</a:t>
            </a:r>
            <a:r>
              <a:rPr lang="en-US" altLang="en-US" sz="1800" dirty="0">
                <a:latin typeface="Arial" panose="020B0604020202020204" pitchFamily="34" charset="0"/>
              </a:rPr>
              <a:t> </a:t>
            </a:r>
            <a:r>
              <a:rPr lang="en-US" altLang="en-US" sz="1800" dirty="0" err="1">
                <a:latin typeface="Arial" panose="020B0604020202020204" pitchFamily="34" charset="0"/>
              </a:rPr>
              <a:t>nhau</a:t>
            </a:r>
            <a:r>
              <a:rPr lang="en-US" altLang="en-US" sz="1800" dirty="0">
                <a:latin typeface="Arial" panose="020B0604020202020204" pitchFamily="34" charset="0"/>
              </a:rPr>
              <a:t> </a:t>
            </a:r>
            <a:r>
              <a:rPr lang="en-US" altLang="en-US" sz="1800" dirty="0" err="1">
                <a:latin typeface="Arial" panose="020B0604020202020204" pitchFamily="34" charset="0"/>
              </a:rPr>
              <a:t>phức</a:t>
            </a:r>
            <a:r>
              <a:rPr lang="en-US" altLang="en-US" sz="1800" dirty="0">
                <a:latin typeface="Arial" panose="020B0604020202020204" pitchFamily="34" charset="0"/>
              </a:rPr>
              <a:t> </a:t>
            </a:r>
            <a:r>
              <a:rPr lang="en-US" altLang="en-US" sz="1800" dirty="0" err="1">
                <a:latin typeface="Arial" panose="020B0604020202020204" pitchFamily="34" charset="0"/>
              </a:rPr>
              <a:t>tạp</a:t>
            </a:r>
            <a:endParaRPr lang="en-US" altLang="en-US" sz="1800" dirty="0">
              <a:latin typeface="Arial" panose="020B0604020202020204" pitchFamily="34" charset="0"/>
            </a:endParaRPr>
          </a:p>
        </p:txBody>
      </p:sp>
      <p:sp>
        <p:nvSpPr>
          <p:cNvPr id="68612" name="Slide Number Placeholder 3">
            <a:extLst>
              <a:ext uri="{FF2B5EF4-FFF2-40B4-BE49-F238E27FC236}">
                <a16:creationId xmlns:a16="http://schemas.microsoft.com/office/drawing/2014/main" id="{8CCC2BA7-8A61-471F-BB1B-B22ACBF3CA62}"/>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296</a:t>
            </a:fld>
            <a:endParaRPr lang="en-CA" altLang="en-US" sz="700" b="0">
              <a:solidFill>
                <a:schemeClr val="bg1"/>
              </a:solidFill>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1D35DC-2B45-4BC5-AE69-23EC24017D02}"/>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Kiểm thử vòng lặp</a:t>
            </a:r>
          </a:p>
        </p:txBody>
      </p:sp>
      <p:sp>
        <p:nvSpPr>
          <p:cNvPr id="69634" name="Slide Number Placeholder 3">
            <a:extLst>
              <a:ext uri="{FF2B5EF4-FFF2-40B4-BE49-F238E27FC236}">
                <a16:creationId xmlns:a16="http://schemas.microsoft.com/office/drawing/2014/main" id="{A415DA46-B223-48FF-AFBF-AC1E4632D751}"/>
              </a:ext>
            </a:extLst>
          </p:cNvPr>
          <p:cNvSpPr>
            <a:spLocks noGrp="1"/>
          </p:cNvSpPr>
          <p:nvPr>
            <p:ph type="sldNum" sz="quarter" idx="11"/>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8F6D7647-3B07-495E-8A7A-355E6D103EAC}" type="slidenum">
              <a:rPr lang="en-CA" altLang="en-US" smtClean="0"/>
              <a:pPr>
                <a:spcBef>
                  <a:spcPct val="0"/>
                </a:spcBef>
                <a:buClrTx/>
                <a:buFontTx/>
                <a:buNone/>
                <a:defRPr/>
              </a:pPr>
              <a:t>297</a:t>
            </a:fld>
            <a:endParaRPr lang="en-CA" altLang="en-US" sz="700" b="0">
              <a:solidFill>
                <a:schemeClr val="bg1"/>
              </a:solidFill>
            </a:endParaRPr>
          </a:p>
        </p:txBody>
      </p:sp>
      <p:grpSp>
        <p:nvGrpSpPr>
          <p:cNvPr id="69635" name="Group 13">
            <a:extLst>
              <a:ext uri="{FF2B5EF4-FFF2-40B4-BE49-F238E27FC236}">
                <a16:creationId xmlns:a16="http://schemas.microsoft.com/office/drawing/2014/main" id="{99B4347B-33AA-4E91-9219-C28655DA3358}"/>
              </a:ext>
            </a:extLst>
          </p:cNvPr>
          <p:cNvGrpSpPr>
            <a:grpSpLocks/>
          </p:cNvGrpSpPr>
          <p:nvPr/>
        </p:nvGrpSpPr>
        <p:grpSpPr bwMode="auto">
          <a:xfrm>
            <a:off x="2828925" y="1817689"/>
            <a:ext cx="795338" cy="1673225"/>
            <a:chOff x="1882069" y="2423227"/>
            <a:chExt cx="1060406" cy="2230308"/>
          </a:xfrm>
        </p:grpSpPr>
        <p:pic>
          <p:nvPicPr>
            <p:cNvPr id="69646" name="Picture 4">
              <a:extLst>
                <a:ext uri="{FF2B5EF4-FFF2-40B4-BE49-F238E27FC236}">
                  <a16:creationId xmlns:a16="http://schemas.microsoft.com/office/drawing/2014/main" id="{A72F42A8-269D-4B3F-A4A8-0604599367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6985" y="2423227"/>
              <a:ext cx="79057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D71B9B57-7681-4C6E-B01C-9998728014E3}"/>
                </a:ext>
              </a:extLst>
            </p:cNvPr>
            <p:cNvSpPr txBox="1">
              <a:spLocks noChangeArrowheads="1"/>
            </p:cNvSpPr>
            <p:nvPr/>
          </p:nvSpPr>
          <p:spPr bwMode="auto">
            <a:xfrm>
              <a:off x="1882069" y="3955241"/>
              <a:ext cx="1060406" cy="698294"/>
            </a:xfrm>
            <a:prstGeom prst="rect">
              <a:avLst/>
            </a:prstGeom>
            <a:noFill/>
            <a:ln w="9525">
              <a:solidFill>
                <a:schemeClr val="tx1"/>
              </a:solidFill>
              <a:miter lim="800000"/>
              <a:headEnd/>
              <a:tailEnd/>
            </a:ln>
            <a:effectLst>
              <a:outerShdw blurRad="50800" dist="38100" dir="2700000" algn="tl" rotWithShape="0">
                <a:srgbClr val="808080">
                  <a:alpha val="39998"/>
                </a:srgbClr>
              </a:outerShdw>
            </a:effectLst>
          </p:spPr>
          <p:txBody>
            <a:bodyPr>
              <a:spAutoFit/>
            </a:bodyPr>
            <a:lstStyle/>
            <a:p>
              <a:pPr algn="ctr" eaLnBrk="1" hangingPunct="1">
                <a:defRPr/>
              </a:pPr>
              <a:r>
                <a:rPr lang="en-US" sz="1400" b="1" dirty="0">
                  <a:latin typeface="Arial" panose="020B0604020202020204" pitchFamily="34" charset="0"/>
                  <a:cs typeface="Arial" panose="020B0604020202020204" pitchFamily="34" charset="0"/>
                </a:rPr>
                <a:t>Simple Loop</a:t>
              </a:r>
            </a:p>
          </p:txBody>
        </p:sp>
      </p:grpSp>
      <p:grpSp>
        <p:nvGrpSpPr>
          <p:cNvPr id="69636" name="Group 14">
            <a:extLst>
              <a:ext uri="{FF2B5EF4-FFF2-40B4-BE49-F238E27FC236}">
                <a16:creationId xmlns:a16="http://schemas.microsoft.com/office/drawing/2014/main" id="{F03C29F6-24C1-4E72-AE79-0BEA574AC8EC}"/>
              </a:ext>
            </a:extLst>
          </p:cNvPr>
          <p:cNvGrpSpPr>
            <a:grpSpLocks/>
          </p:cNvGrpSpPr>
          <p:nvPr/>
        </p:nvGrpSpPr>
        <p:grpSpPr bwMode="auto">
          <a:xfrm>
            <a:off x="4424364" y="1820864"/>
            <a:ext cx="909637" cy="2173287"/>
            <a:chOff x="4009479" y="2426810"/>
            <a:chExt cx="1211717" cy="2897067"/>
          </a:xfrm>
        </p:grpSpPr>
        <p:pic>
          <p:nvPicPr>
            <p:cNvPr id="69644" name="Picture 5">
              <a:extLst>
                <a:ext uri="{FF2B5EF4-FFF2-40B4-BE49-F238E27FC236}">
                  <a16:creationId xmlns:a16="http://schemas.microsoft.com/office/drawing/2014/main" id="{D72F9C36-3869-4A89-B1F6-D7BCCF6AFD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9479" y="2426810"/>
              <a:ext cx="93345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B9B8D581-A752-4531-80F4-E8B3AA480659}"/>
                </a:ext>
              </a:extLst>
            </p:cNvPr>
            <p:cNvSpPr txBox="1">
              <a:spLocks noChangeArrowheads="1"/>
            </p:cNvSpPr>
            <p:nvPr/>
          </p:nvSpPr>
          <p:spPr bwMode="auto">
            <a:xfrm>
              <a:off x="4009479" y="4625533"/>
              <a:ext cx="1211717" cy="698344"/>
            </a:xfrm>
            <a:prstGeom prst="rect">
              <a:avLst/>
            </a:prstGeom>
            <a:noFill/>
            <a:ln w="9525">
              <a:solidFill>
                <a:schemeClr val="tx1"/>
              </a:solidFill>
              <a:miter lim="800000"/>
              <a:headEnd/>
              <a:tailEnd/>
            </a:ln>
            <a:effectLst>
              <a:outerShdw blurRad="50800" dist="38100" dir="2700000" algn="tl" rotWithShape="0">
                <a:srgbClr val="808080">
                  <a:alpha val="39998"/>
                </a:srgbClr>
              </a:outerShdw>
            </a:effectLst>
          </p:spPr>
          <p:txBody>
            <a:bodyPr>
              <a:spAutoFit/>
            </a:bodyPr>
            <a:lstStyle/>
            <a:p>
              <a:pPr algn="ctr" eaLnBrk="1" hangingPunct="1">
                <a:defRPr/>
              </a:pPr>
              <a:r>
                <a:rPr lang="en-US" sz="1400" b="1" dirty="0">
                  <a:latin typeface="Arial" panose="020B0604020202020204" pitchFamily="34" charset="0"/>
                  <a:cs typeface="Arial" panose="020B0604020202020204" pitchFamily="34" charset="0"/>
                </a:rPr>
                <a:t>Nested Loops</a:t>
              </a:r>
            </a:p>
          </p:txBody>
        </p:sp>
      </p:grpSp>
      <p:grpSp>
        <p:nvGrpSpPr>
          <p:cNvPr id="69637" name="Group 15">
            <a:extLst>
              <a:ext uri="{FF2B5EF4-FFF2-40B4-BE49-F238E27FC236}">
                <a16:creationId xmlns:a16="http://schemas.microsoft.com/office/drawing/2014/main" id="{DF7EF609-E9E6-4AC7-8CFD-D7729BCF2299}"/>
              </a:ext>
            </a:extLst>
          </p:cNvPr>
          <p:cNvGrpSpPr>
            <a:grpSpLocks/>
          </p:cNvGrpSpPr>
          <p:nvPr/>
        </p:nvGrpSpPr>
        <p:grpSpPr bwMode="auto">
          <a:xfrm>
            <a:off x="5737226" y="1817689"/>
            <a:ext cx="1501775" cy="2719387"/>
            <a:chOff x="5759084" y="2423227"/>
            <a:chExt cx="1714502" cy="3625220"/>
          </a:xfrm>
        </p:grpSpPr>
        <p:pic>
          <p:nvPicPr>
            <p:cNvPr id="69642" name="Picture 6">
              <a:extLst>
                <a:ext uri="{FF2B5EF4-FFF2-40B4-BE49-F238E27FC236}">
                  <a16:creationId xmlns:a16="http://schemas.microsoft.com/office/drawing/2014/main" id="{5F4B3A30-C558-4B49-AA2F-1D537C2503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44848" y="2423227"/>
              <a:ext cx="9429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F2139D45-80D7-469C-8DBE-D75E74483C09}"/>
                </a:ext>
              </a:extLst>
            </p:cNvPr>
            <p:cNvSpPr txBox="1">
              <a:spLocks noChangeArrowheads="1"/>
            </p:cNvSpPr>
            <p:nvPr/>
          </p:nvSpPr>
          <p:spPr bwMode="auto">
            <a:xfrm>
              <a:off x="5759084" y="5350068"/>
              <a:ext cx="1714502" cy="698379"/>
            </a:xfrm>
            <a:prstGeom prst="rect">
              <a:avLst/>
            </a:prstGeom>
            <a:noFill/>
            <a:ln w="9525">
              <a:solidFill>
                <a:schemeClr val="tx1"/>
              </a:solidFill>
              <a:miter lim="800000"/>
              <a:headEnd/>
              <a:tailEnd/>
            </a:ln>
            <a:effectLst>
              <a:outerShdw blurRad="50800" dist="38100" dir="2700000" algn="tl" rotWithShape="0">
                <a:srgbClr val="808080">
                  <a:alpha val="39998"/>
                </a:srgbClr>
              </a:outerShdw>
            </a:effectLst>
          </p:spPr>
          <p:txBody>
            <a:bodyPr>
              <a:spAutoFit/>
            </a:bodyPr>
            <a:lstStyle/>
            <a:p>
              <a:pPr algn="ctr" eaLnBrk="1" hangingPunct="1">
                <a:defRPr/>
              </a:pPr>
              <a:r>
                <a:rPr lang="en-US" sz="1400" b="1" dirty="0">
                  <a:latin typeface="Arial" panose="020B0604020202020204" pitchFamily="34" charset="0"/>
                  <a:cs typeface="Arial" panose="020B0604020202020204" pitchFamily="34" charset="0"/>
                </a:rPr>
                <a:t>Concatenated Loops</a:t>
              </a:r>
            </a:p>
          </p:txBody>
        </p:sp>
      </p:grpSp>
      <p:grpSp>
        <p:nvGrpSpPr>
          <p:cNvPr id="69638" name="Group 16">
            <a:extLst>
              <a:ext uri="{FF2B5EF4-FFF2-40B4-BE49-F238E27FC236}">
                <a16:creationId xmlns:a16="http://schemas.microsoft.com/office/drawing/2014/main" id="{6E7731D2-2B71-490E-8BD9-83E799ACA8F2}"/>
              </a:ext>
            </a:extLst>
          </p:cNvPr>
          <p:cNvGrpSpPr>
            <a:grpSpLocks/>
          </p:cNvGrpSpPr>
          <p:nvPr/>
        </p:nvGrpSpPr>
        <p:grpSpPr bwMode="auto">
          <a:xfrm>
            <a:off x="7521576" y="1817688"/>
            <a:ext cx="2130425" cy="2722364"/>
            <a:chOff x="7918946" y="2423227"/>
            <a:chExt cx="2379891" cy="3628018"/>
          </a:xfrm>
        </p:grpSpPr>
        <p:pic>
          <p:nvPicPr>
            <p:cNvPr id="69640" name="Picture 8">
              <a:extLst>
                <a:ext uri="{FF2B5EF4-FFF2-40B4-BE49-F238E27FC236}">
                  <a16:creationId xmlns:a16="http://schemas.microsoft.com/office/drawing/2014/main" id="{6684A31D-6BC9-4404-87C3-22D22D933B9B}"/>
                </a:ext>
              </a:extLst>
            </p:cNvPr>
            <p:cNvPicPr>
              <a:picLocks noChangeAspect="1"/>
            </p:cNvPicPr>
            <p:nvPr/>
          </p:nvPicPr>
          <p:blipFill>
            <a:blip r:embed="rId5">
              <a:extLst>
                <a:ext uri="{28A0092B-C50C-407E-A947-70E740481C1C}">
                  <a14:useLocalDpi xmlns:a14="http://schemas.microsoft.com/office/drawing/2010/main" val="0"/>
                </a:ext>
              </a:extLst>
            </a:blip>
            <a:srcRect b="923"/>
            <a:stretch>
              <a:fillRect/>
            </a:stretch>
          </p:blipFill>
          <p:spPr bwMode="auto">
            <a:xfrm>
              <a:off x="8289741" y="2423227"/>
              <a:ext cx="1638300" cy="321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3A60B2DB-C20E-422A-8426-562BEE01ABDC}"/>
                </a:ext>
              </a:extLst>
            </p:cNvPr>
            <p:cNvSpPr txBox="1">
              <a:spLocks noChangeArrowheads="1"/>
            </p:cNvSpPr>
            <p:nvPr/>
          </p:nvSpPr>
          <p:spPr bwMode="auto">
            <a:xfrm>
              <a:off x="7918946" y="5641079"/>
              <a:ext cx="2379891" cy="410166"/>
            </a:xfrm>
            <a:prstGeom prst="rect">
              <a:avLst/>
            </a:prstGeom>
            <a:noFill/>
            <a:ln w="9525">
              <a:solidFill>
                <a:schemeClr val="tx1"/>
              </a:solidFill>
              <a:miter lim="800000"/>
              <a:headEnd/>
              <a:tailEnd/>
            </a:ln>
            <a:effectLst>
              <a:outerShdw blurRad="50800" dist="38100" dir="2700000" algn="tl" rotWithShape="0">
                <a:srgbClr val="808080">
                  <a:alpha val="39998"/>
                </a:srgbClr>
              </a:outerShdw>
            </a:effectLst>
          </p:spPr>
          <p:txBody>
            <a:bodyPr>
              <a:spAutoFit/>
            </a:bodyPr>
            <a:lstStyle/>
            <a:p>
              <a:pPr algn="ctr" eaLnBrk="1" hangingPunct="1">
                <a:defRPr/>
              </a:pPr>
              <a:r>
                <a:rPr lang="en-US" sz="1400" b="1" dirty="0">
                  <a:latin typeface="Arial" panose="020B0604020202020204" pitchFamily="34" charset="0"/>
                  <a:cs typeface="Arial" panose="020B0604020202020204" pitchFamily="34" charset="0"/>
                </a:rPr>
                <a:t>Unstructured Loops</a:t>
              </a:r>
            </a:p>
          </p:txBody>
        </p:sp>
      </p:gr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CB1B-6399-42C1-A49F-23DA55B9D99F}"/>
              </a:ext>
            </a:extLst>
          </p:cNvPr>
          <p:cNvSpPr>
            <a:spLocks noGrp="1"/>
          </p:cNvSpPr>
          <p:nvPr>
            <p:ph type="title"/>
          </p:nvPr>
        </p:nvSpPr>
        <p:spPr/>
        <p:txBody>
          <a:bodyPr>
            <a:normAutofit/>
          </a:bodyPr>
          <a:lstStyle/>
          <a:p>
            <a:pPr>
              <a:defRPr/>
            </a:pPr>
            <a:r>
              <a:rPr lang="en-US" altLang="en-US">
                <a:effectLst>
                  <a:outerShdw blurRad="38100" dist="38100" dir="2700000" algn="tl">
                    <a:srgbClr val="C0C0C0"/>
                  </a:outerShdw>
                </a:effectLst>
                <a:latin typeface="Arial" panose="020B0604020202020204" pitchFamily="34" charset="0"/>
              </a:rPr>
              <a:t>Kiểm thử các vòng lặp đơn</a:t>
            </a:r>
          </a:p>
        </p:txBody>
      </p:sp>
      <p:sp>
        <p:nvSpPr>
          <p:cNvPr id="70659" name="Content Placeholder 11">
            <a:extLst>
              <a:ext uri="{FF2B5EF4-FFF2-40B4-BE49-F238E27FC236}">
                <a16:creationId xmlns:a16="http://schemas.microsoft.com/office/drawing/2014/main" id="{4A1CDB5E-9903-4213-A28D-BFB7E4F4F785}"/>
              </a:ext>
            </a:extLst>
          </p:cNvPr>
          <p:cNvSpPr>
            <a:spLocks noGrp="1" noChangeArrowheads="1"/>
          </p:cNvSpPr>
          <p:nvPr>
            <p:ph sz="quarter" idx="10"/>
          </p:nvPr>
        </p:nvSpPr>
        <p:spPr>
          <a:xfrm>
            <a:off x="3399463" y="1285875"/>
            <a:ext cx="8157537" cy="4692650"/>
          </a:xfrm>
        </p:spPr>
        <p:txBody>
          <a:bodyPr>
            <a:normAutofit/>
          </a:bodyPr>
          <a:lstStyle/>
          <a:p>
            <a:pPr algn="just"/>
            <a:r>
              <a:rPr lang="en-US" altLang="en-US" sz="2500" dirty="0" err="1">
                <a:solidFill>
                  <a:schemeClr val="tx1"/>
                </a:solidFill>
                <a:latin typeface="Arial" panose="020B0604020202020204" pitchFamily="34" charset="0"/>
                <a:cs typeface="Arial" panose="020B0604020202020204" pitchFamily="34" charset="0"/>
              </a:rPr>
              <a:t>Với</a:t>
            </a:r>
            <a:r>
              <a:rPr lang="en-US" altLang="en-US" sz="2500" dirty="0">
                <a:solidFill>
                  <a:schemeClr val="tx1"/>
                </a:solidFill>
                <a:latin typeface="Arial" panose="020B0604020202020204" pitchFamily="34" charset="0"/>
                <a:cs typeface="Arial" panose="020B0604020202020204" pitchFamily="34" charset="0"/>
              </a:rPr>
              <a:t> </a:t>
            </a:r>
            <a:r>
              <a:rPr lang="vi-VN" altLang="en-US" sz="2500" dirty="0">
                <a:solidFill>
                  <a:schemeClr val="tx1"/>
                </a:solidFill>
                <a:latin typeface="Arial" panose="020B0604020202020204" pitchFamily="34" charset="0"/>
                <a:cs typeface="Arial" panose="020B0604020202020204" pitchFamily="34" charset="0"/>
              </a:rPr>
              <a:t>n là số </a:t>
            </a:r>
            <a:r>
              <a:rPr lang="en-US" altLang="en-US" sz="2500" dirty="0" err="1">
                <a:solidFill>
                  <a:schemeClr val="tx1"/>
                </a:solidFill>
                <a:latin typeface="Arial" panose="020B0604020202020204" pitchFamily="34" charset="0"/>
                <a:cs typeface="Arial" panose="020B0604020202020204" pitchFamily="34" charset="0"/>
              </a:rPr>
              <a:t>vòng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lặp</a:t>
            </a:r>
            <a:r>
              <a:rPr lang="en-US" altLang="en-US" sz="2500" dirty="0">
                <a:solidFill>
                  <a:schemeClr val="tx1"/>
                </a:solidFill>
                <a:latin typeface="Arial" panose="020B0604020202020204" pitchFamily="34" charset="0"/>
                <a:cs typeface="Arial" panose="020B0604020202020204" pitchFamily="34" charset="0"/>
              </a:rPr>
              <a:t> </a:t>
            </a:r>
            <a:r>
              <a:rPr lang="vi-VN" altLang="en-US" sz="2500" dirty="0">
                <a:solidFill>
                  <a:schemeClr val="tx1"/>
                </a:solidFill>
                <a:latin typeface="Arial" panose="020B0604020202020204" pitchFamily="34" charset="0"/>
                <a:cs typeface="Arial" panose="020B0604020202020204" pitchFamily="34" charset="0"/>
              </a:rPr>
              <a:t>tối đa cho phép</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các</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trường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hợp</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kiểm</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tra</a:t>
            </a:r>
            <a:r>
              <a:rPr lang="en-US" altLang="en-US" sz="2500" dirty="0">
                <a:solidFill>
                  <a:schemeClr val="tx1"/>
                </a:solidFill>
                <a:latin typeface="Arial" panose="020B0604020202020204" pitchFamily="34" charset="0"/>
                <a:cs typeface="Arial" panose="020B0604020202020204" pitchFamily="34" charset="0"/>
              </a:rPr>
              <a:t> bao </a:t>
            </a:r>
            <a:r>
              <a:rPr lang="en-US" altLang="en-US" sz="2500" dirty="0" err="1">
                <a:solidFill>
                  <a:schemeClr val="tx1"/>
                </a:solidFill>
                <a:latin typeface="Arial" panose="020B0604020202020204" pitchFamily="34" charset="0"/>
                <a:cs typeface="Arial" panose="020B0604020202020204" pitchFamily="34" charset="0"/>
              </a:rPr>
              <a:t>gồm</a:t>
            </a:r>
            <a:r>
              <a:rPr lang="en-US" altLang="en-US" sz="2500" dirty="0">
                <a:solidFill>
                  <a:schemeClr val="tx1"/>
                </a:solidFill>
                <a:latin typeface="Arial" panose="020B0604020202020204" pitchFamily="34" charset="0"/>
                <a:cs typeface="Arial" panose="020B0604020202020204" pitchFamily="34" charset="0"/>
              </a:rPr>
              <a:t>:</a:t>
            </a:r>
          </a:p>
          <a:p>
            <a:pPr algn="just">
              <a:lnSpc>
                <a:spcPct val="80000"/>
              </a:lnSpc>
              <a:buFont typeface="Verdana" panose="020B0604030504040204" pitchFamily="34" charset="0"/>
              <a:buAutoNum type="arabicPeriod"/>
            </a:pP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hoàn</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toàn</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bỏ</a:t>
            </a:r>
            <a:r>
              <a:rPr lang="en-US" altLang="en-US" sz="2500" dirty="0">
                <a:solidFill>
                  <a:schemeClr val="tx1"/>
                </a:solidFill>
                <a:latin typeface="Arial" panose="020B0604020202020204" pitchFamily="34" charset="0"/>
                <a:cs typeface="Arial" panose="020B0604020202020204" pitchFamily="34" charset="0"/>
              </a:rPr>
              <a:t> qua </a:t>
            </a:r>
            <a:r>
              <a:rPr lang="en-US" altLang="en-US" sz="2500" dirty="0" err="1">
                <a:solidFill>
                  <a:schemeClr val="tx1"/>
                </a:solidFill>
                <a:latin typeface="Arial" panose="020B0604020202020204" pitchFamily="34" charset="0"/>
                <a:cs typeface="Arial" panose="020B0604020202020204" pitchFamily="34" charset="0"/>
              </a:rPr>
              <a:t>vòng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lặp</a:t>
            </a:r>
            <a:endParaRPr lang="en-US" altLang="en-US" sz="2500" dirty="0">
              <a:solidFill>
                <a:schemeClr val="tx1"/>
              </a:solidFill>
              <a:latin typeface="Arial" panose="020B0604020202020204" pitchFamily="34" charset="0"/>
              <a:cs typeface="Arial" panose="020B0604020202020204" pitchFamily="34" charset="0"/>
            </a:endParaRPr>
          </a:p>
          <a:p>
            <a:pPr algn="just">
              <a:lnSpc>
                <a:spcPct val="80000"/>
              </a:lnSpc>
              <a:buFont typeface="Verdana" panose="020B0604030504040204" pitchFamily="34" charset="0"/>
              <a:buAutoNum type="arabicPeriod"/>
            </a:pPr>
            <a:r>
              <a:rPr lang="en-US" altLang="en-US" sz="2500" dirty="0">
                <a:solidFill>
                  <a:schemeClr val="tx1"/>
                </a:solidFill>
                <a:latin typeface="Arial" panose="020B0604020202020204" pitchFamily="34" charset="0"/>
                <a:cs typeface="Arial" panose="020B0604020202020204" pitchFamily="34" charset="0"/>
              </a:rPr>
              <a:t> qua </a:t>
            </a:r>
            <a:r>
              <a:rPr lang="en-US" altLang="en-US" sz="2500" dirty="0" err="1">
                <a:solidFill>
                  <a:schemeClr val="tx1"/>
                </a:solidFill>
                <a:latin typeface="Arial" panose="020B0604020202020204" pitchFamily="34" charset="0"/>
                <a:cs typeface="Arial" panose="020B0604020202020204" pitchFamily="34" charset="0"/>
              </a:rPr>
              <a:t>một</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vòng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lặp</a:t>
            </a:r>
            <a:endParaRPr lang="en-US" altLang="en-US" sz="2500" dirty="0">
              <a:solidFill>
                <a:schemeClr val="tx1"/>
              </a:solidFill>
              <a:latin typeface="Arial" panose="020B0604020202020204" pitchFamily="34" charset="0"/>
              <a:cs typeface="Arial" panose="020B0604020202020204" pitchFamily="34" charset="0"/>
            </a:endParaRPr>
          </a:p>
          <a:p>
            <a:pPr algn="just">
              <a:lnSpc>
                <a:spcPct val="80000"/>
              </a:lnSpc>
              <a:buFont typeface="Verdana" panose="020B0604030504040204" pitchFamily="34" charset="0"/>
              <a:buAutoNum type="arabicPeriod"/>
            </a:pPr>
            <a:r>
              <a:rPr lang="en-US" altLang="en-US" sz="2500" dirty="0">
                <a:solidFill>
                  <a:schemeClr val="tx1"/>
                </a:solidFill>
                <a:latin typeface="Arial" panose="020B0604020202020204" pitchFamily="34" charset="0"/>
                <a:cs typeface="Arial" panose="020B0604020202020204" pitchFamily="34" charset="0"/>
              </a:rPr>
              <a:t> qua </a:t>
            </a:r>
            <a:r>
              <a:rPr lang="en-US" altLang="en-US" sz="2500" dirty="0" err="1">
                <a:solidFill>
                  <a:schemeClr val="tx1"/>
                </a:solidFill>
                <a:latin typeface="Arial" panose="020B0604020202020204" pitchFamily="34" charset="0"/>
                <a:cs typeface="Arial" panose="020B0604020202020204" pitchFamily="34" charset="0"/>
              </a:rPr>
              <a:t>hai</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vòng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lặp</a:t>
            </a:r>
            <a:endParaRPr lang="en-US" altLang="en-US" sz="2500" dirty="0">
              <a:solidFill>
                <a:schemeClr val="tx1"/>
              </a:solidFill>
              <a:latin typeface="Arial" panose="020B0604020202020204" pitchFamily="34" charset="0"/>
              <a:cs typeface="Arial" panose="020B0604020202020204" pitchFamily="34" charset="0"/>
            </a:endParaRPr>
          </a:p>
          <a:p>
            <a:pPr algn="just">
              <a:lnSpc>
                <a:spcPct val="80000"/>
              </a:lnSpc>
              <a:buFont typeface="Verdana" panose="020B0604030504040204" pitchFamily="34" charset="0"/>
              <a:buAutoNum type="arabicPeriod"/>
            </a:pPr>
            <a:r>
              <a:rPr lang="en-US" altLang="en-US" sz="2500" dirty="0">
                <a:solidFill>
                  <a:schemeClr val="tx1"/>
                </a:solidFill>
                <a:latin typeface="Arial" panose="020B0604020202020204" pitchFamily="34" charset="0"/>
                <a:cs typeface="Arial" panose="020B0604020202020204" pitchFamily="34" charset="0"/>
              </a:rPr>
              <a:t> qua m </a:t>
            </a:r>
            <a:r>
              <a:rPr lang="en-US" altLang="en-US" sz="2500" dirty="0" err="1">
                <a:solidFill>
                  <a:schemeClr val="tx1"/>
                </a:solidFill>
                <a:latin typeface="Arial" panose="020B0604020202020204" pitchFamily="34" charset="0"/>
                <a:cs typeface="Arial" panose="020B0604020202020204" pitchFamily="34" charset="0"/>
              </a:rPr>
              <a:t>vòng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lặp</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với</a:t>
            </a:r>
            <a:r>
              <a:rPr lang="en-US" altLang="en-US" sz="2500" dirty="0">
                <a:solidFill>
                  <a:schemeClr val="tx1"/>
                </a:solidFill>
                <a:latin typeface="Arial" panose="020B0604020202020204" pitchFamily="34" charset="0"/>
                <a:cs typeface="Arial" panose="020B0604020202020204" pitchFamily="34" charset="0"/>
              </a:rPr>
              <a:t>  m &lt; n</a:t>
            </a:r>
          </a:p>
          <a:p>
            <a:pPr algn="just">
              <a:lnSpc>
                <a:spcPct val="80000"/>
              </a:lnSpc>
              <a:buFont typeface="Verdana" panose="020B0604030504040204" pitchFamily="34" charset="0"/>
              <a:buAutoNum type="arabicPeriod"/>
            </a:pPr>
            <a:r>
              <a:rPr lang="en-US" altLang="en-US" sz="2500" dirty="0">
                <a:solidFill>
                  <a:schemeClr val="tx1"/>
                </a:solidFill>
                <a:latin typeface="Arial" panose="020B0604020202020204" pitchFamily="34" charset="0"/>
                <a:cs typeface="Arial" panose="020B0604020202020204" pitchFamily="34" charset="0"/>
              </a:rPr>
              <a:t> qua (n-1), n, </a:t>
            </a:r>
            <a:r>
              <a:rPr lang="en-US" altLang="en-US" sz="2500" dirty="0" err="1">
                <a:solidFill>
                  <a:schemeClr val="tx1"/>
                </a:solidFill>
                <a:latin typeface="Arial" panose="020B0604020202020204" pitchFamily="34" charset="0"/>
                <a:cs typeface="Arial" panose="020B0604020202020204" pitchFamily="34" charset="0"/>
              </a:rPr>
              <a:t>và</a:t>
            </a:r>
            <a:r>
              <a:rPr lang="en-US" altLang="en-US" sz="2500" dirty="0">
                <a:solidFill>
                  <a:schemeClr val="tx1"/>
                </a:solidFill>
                <a:latin typeface="Arial" panose="020B0604020202020204" pitchFamily="34" charset="0"/>
                <a:cs typeface="Arial" panose="020B0604020202020204" pitchFamily="34" charset="0"/>
              </a:rPr>
              <a:t> (n+1) </a:t>
            </a:r>
            <a:r>
              <a:rPr lang="en-US" altLang="en-US" sz="2500" dirty="0" err="1">
                <a:solidFill>
                  <a:schemeClr val="tx1"/>
                </a:solidFill>
                <a:latin typeface="Arial" panose="020B0604020202020204" pitchFamily="34" charset="0"/>
                <a:cs typeface="Arial" panose="020B0604020202020204" pitchFamily="34" charset="0"/>
              </a:rPr>
              <a:t>vòng</a:t>
            </a:r>
            <a:r>
              <a:rPr lang="en-US" altLang="en-US" sz="2500" dirty="0">
                <a:solidFill>
                  <a:schemeClr val="tx1"/>
                </a:solidFill>
                <a:latin typeface="Arial" panose="020B0604020202020204" pitchFamily="34" charset="0"/>
                <a:cs typeface="Arial" panose="020B0604020202020204" pitchFamily="34" charset="0"/>
              </a:rPr>
              <a:t> </a:t>
            </a:r>
            <a:r>
              <a:rPr lang="en-US" altLang="en-US" sz="2500" dirty="0" err="1">
                <a:solidFill>
                  <a:schemeClr val="tx1"/>
                </a:solidFill>
                <a:latin typeface="Arial" panose="020B0604020202020204" pitchFamily="34" charset="0"/>
                <a:cs typeface="Arial" panose="020B0604020202020204" pitchFamily="34" charset="0"/>
              </a:rPr>
              <a:t>lặp</a:t>
            </a:r>
            <a:endParaRPr lang="en-US" altLang="en-US" sz="2500" dirty="0">
              <a:solidFill>
                <a:schemeClr val="tx1"/>
              </a:solidFill>
              <a:latin typeface="Arial" panose="020B0604020202020204" pitchFamily="34" charset="0"/>
              <a:cs typeface="Arial" panose="020B0604020202020204" pitchFamily="34" charset="0"/>
            </a:endParaRPr>
          </a:p>
        </p:txBody>
      </p:sp>
      <p:sp>
        <p:nvSpPr>
          <p:cNvPr id="70660" name="Slide Number Placeholder 3">
            <a:extLst>
              <a:ext uri="{FF2B5EF4-FFF2-40B4-BE49-F238E27FC236}">
                <a16:creationId xmlns:a16="http://schemas.microsoft.com/office/drawing/2014/main" id="{6BBCC5C4-A0E9-4221-AB83-6B5FE278E610}"/>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298</a:t>
            </a:fld>
            <a:endParaRPr lang="en-CA" altLang="en-US" sz="700" b="0">
              <a:solidFill>
                <a:schemeClr val="bg1"/>
              </a:solidFill>
            </a:endParaRPr>
          </a:p>
        </p:txBody>
      </p:sp>
      <p:pic>
        <p:nvPicPr>
          <p:cNvPr id="70661" name="Picture 10">
            <a:extLst>
              <a:ext uri="{FF2B5EF4-FFF2-40B4-BE49-F238E27FC236}">
                <a16:creationId xmlns:a16="http://schemas.microsoft.com/office/drawing/2014/main" id="{069235A8-D479-4D70-AA9A-F7EB2BA87F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9596" y="2670590"/>
            <a:ext cx="1277938"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E8E584-FC6A-4AAA-9323-648EAB769337}"/>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Kiểm thử vòng lặp lồng nhau</a:t>
            </a:r>
          </a:p>
        </p:txBody>
      </p:sp>
      <p:sp>
        <p:nvSpPr>
          <p:cNvPr id="71682" name="Content Placeholder 11">
            <a:extLst>
              <a:ext uri="{FF2B5EF4-FFF2-40B4-BE49-F238E27FC236}">
                <a16:creationId xmlns:a16="http://schemas.microsoft.com/office/drawing/2014/main" id="{5F7CED61-3F6F-4E88-9E9D-6A154A175C14}"/>
              </a:ext>
            </a:extLst>
          </p:cNvPr>
          <p:cNvSpPr>
            <a:spLocks noGrp="1" noChangeArrowheads="1"/>
          </p:cNvSpPr>
          <p:nvPr>
            <p:ph sz="quarter" idx="10"/>
          </p:nvPr>
        </p:nvSpPr>
        <p:spPr>
          <a:xfrm>
            <a:off x="2743200" y="1285875"/>
            <a:ext cx="7658100" cy="4692650"/>
          </a:xfrm>
        </p:spPr>
        <p:txBody>
          <a:bodyPr>
            <a:normAutofit/>
          </a:bodyPr>
          <a:lstStyle/>
          <a:p>
            <a:pPr algn="just">
              <a:buFont typeface="Verdana" panose="020B0604030504040204" pitchFamily="34" charset="0"/>
              <a:buAutoNum type="arabicPeriod"/>
            </a:pPr>
            <a:r>
              <a:rPr lang="en-US" altLang="en-US" sz="2400" dirty="0" err="1">
                <a:latin typeface="Arial" panose="020B0604020202020204" pitchFamily="34" charset="0"/>
                <a:cs typeface="Arial" panose="020B0604020202020204" pitchFamily="34" charset="0"/>
              </a:rPr>
              <a:t>Bắt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đầu</a:t>
            </a:r>
            <a:r>
              <a:rPr lang="en-US" altLang="en-US" sz="2400" dirty="0">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vòng</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lặp</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trong</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cùng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Đặt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tất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cả</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vòng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ngoài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với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giá</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trị</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tham</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số</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tối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thiểu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cho</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sự</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lặp</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lại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của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chúng</a:t>
            </a:r>
            <a:r>
              <a:rPr lang="en-US" altLang="en-US" sz="2400" dirty="0">
                <a:latin typeface="Arial" panose="020B0604020202020204" pitchFamily="34" charset="0"/>
                <a:cs typeface="Arial" panose="020B0604020202020204" pitchFamily="34" charset="0"/>
              </a:rPr>
              <a:t>.</a:t>
            </a:r>
          </a:p>
          <a:p>
            <a:pPr algn="just">
              <a:buFont typeface="Verdana" panose="020B0604030504040204" pitchFamily="34" charset="0"/>
              <a:buAutoNum type="arabicPeriod"/>
            </a:pPr>
            <a:r>
              <a:rPr lang="en-US" altLang="en-US" sz="2400" dirty="0" err="1">
                <a:latin typeface="Arial" panose="020B0604020202020204" pitchFamily="34" charset="0"/>
                <a:cs typeface="Arial" panose="020B0604020202020204" pitchFamily="34" charset="0"/>
              </a:rPr>
              <a:t>Kiểm</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giá</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trị</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tối</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thiểu</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điển</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hình</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tối</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đa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cho</a:t>
            </a:r>
            <a:r>
              <a:rPr lang="en-US" altLang="en-US" sz="2400" dirty="0">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vòng</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lặp</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trong</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cùng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trong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khi</a:t>
            </a:r>
            <a:r>
              <a:rPr lang="en-US" altLang="en-US" sz="2400" dirty="0">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giữ</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các</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vòng</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lặp</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ngoài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tại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giá</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trị</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tối</a:t>
            </a:r>
            <a:r>
              <a:rPr lang="en-US" altLang="en-US" sz="2400" dirty="0">
                <a:solidFill>
                  <a:srgbClr val="0000FF"/>
                </a:solidFill>
                <a:latin typeface="Arial" panose="020B0604020202020204" pitchFamily="34" charset="0"/>
                <a:cs typeface="Arial" panose="020B0604020202020204" pitchFamily="34" charset="0"/>
              </a:rPr>
              <a:t> </a:t>
            </a:r>
            <a:r>
              <a:rPr lang="en-US" altLang="en-US" sz="2400" dirty="0" err="1">
                <a:solidFill>
                  <a:srgbClr val="0000FF"/>
                </a:solidFill>
                <a:latin typeface="Arial" panose="020B0604020202020204" pitchFamily="34" charset="0"/>
                <a:cs typeface="Arial" panose="020B0604020202020204" pitchFamily="34" charset="0"/>
              </a:rPr>
              <a:t>thiểu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của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chúng</a:t>
            </a:r>
            <a:r>
              <a:rPr lang="en-US" altLang="en-US" sz="2400" dirty="0">
                <a:latin typeface="Arial" panose="020B0604020202020204" pitchFamily="34" charset="0"/>
                <a:cs typeface="Arial" panose="020B0604020202020204" pitchFamily="34" charset="0"/>
              </a:rPr>
              <a:t>.</a:t>
            </a:r>
          </a:p>
          <a:p>
            <a:pPr algn="just">
              <a:buFont typeface="Verdana" panose="020B0604030504040204" pitchFamily="34" charset="0"/>
              <a:buAutoNum type="arabicPeriod"/>
            </a:pPr>
            <a:r>
              <a:rPr lang="vi-VN" altLang="en-US" sz="2400" dirty="0">
                <a:latin typeface="Arial" panose="020B0604020202020204" pitchFamily="34" charset="0"/>
                <a:cs typeface="Arial" panose="020B0604020202020204" pitchFamily="34" charset="0"/>
              </a:rPr>
              <a:t>Di chuyển </a:t>
            </a:r>
            <a:r>
              <a:rPr lang="vi-VN" altLang="en-US" sz="2400" dirty="0">
                <a:solidFill>
                  <a:srgbClr val="0000FF"/>
                </a:solidFill>
                <a:latin typeface="Arial" panose="020B0604020202020204" pitchFamily="34" charset="0"/>
                <a:cs typeface="Arial" panose="020B0604020202020204" pitchFamily="34" charset="0"/>
              </a:rPr>
              <a:t>ra khỏi một vòng lặp</a:t>
            </a:r>
            <a:r>
              <a:rPr lang="vi-VN" altLang="en-US" sz="2400" dirty="0">
                <a:latin typeface="Arial" panose="020B0604020202020204" pitchFamily="34" charset="0"/>
                <a:cs typeface="Arial" panose="020B0604020202020204" pitchFamily="34" charset="0"/>
              </a:rPr>
              <a:t> và thiết lập nó như trong bước 2, giữ tất cả các </a:t>
            </a:r>
            <a:r>
              <a:rPr lang="vi-VN" altLang="en-US" sz="2400" dirty="0">
                <a:solidFill>
                  <a:srgbClr val="0000FF"/>
                </a:solidFill>
                <a:latin typeface="Arial" panose="020B0604020202020204" pitchFamily="34" charset="0"/>
                <a:cs typeface="Arial" panose="020B0604020202020204" pitchFamily="34" charset="0"/>
              </a:rPr>
              <a:t>vòng </a:t>
            </a:r>
            <a:r>
              <a:rPr lang="en-US" altLang="en-US" sz="2400" dirty="0" err="1">
                <a:solidFill>
                  <a:srgbClr val="0000FF"/>
                </a:solidFill>
                <a:latin typeface="Arial" panose="020B0604020202020204" pitchFamily="34" charset="0"/>
                <a:cs typeface="Arial" panose="020B0604020202020204" pitchFamily="34" charset="0"/>
              </a:rPr>
              <a:t>lặp</a:t>
            </a:r>
            <a:r>
              <a:rPr lang="en-US" altLang="en-US" sz="2400" dirty="0">
                <a:solidFill>
                  <a:srgbClr val="0000FF"/>
                </a:solidFill>
                <a:latin typeface="Arial" panose="020B0604020202020204" pitchFamily="34" charset="0"/>
                <a:cs typeface="Arial" panose="020B0604020202020204" pitchFamily="34" charset="0"/>
              </a:rPr>
              <a:t> </a:t>
            </a:r>
            <a:r>
              <a:rPr lang="vi-VN" altLang="en-US" sz="2400" dirty="0">
                <a:solidFill>
                  <a:srgbClr val="0000FF"/>
                </a:solidFill>
                <a:latin typeface="Arial" panose="020B0604020202020204" pitchFamily="34" charset="0"/>
                <a:cs typeface="Arial" panose="020B0604020202020204" pitchFamily="34" charset="0"/>
              </a:rPr>
              <a:t>bên trong những giá trị tiêu biểu</a:t>
            </a:r>
            <a:r>
              <a:rPr lang="vi-VN" altLang="en-US" sz="2400" dirty="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r>
              <a:rPr lang="vi-VN" altLang="en-US" sz="2400" dirty="0">
                <a:latin typeface="Arial" panose="020B0604020202020204" pitchFamily="34" charset="0"/>
                <a:cs typeface="Arial" panose="020B0604020202020204" pitchFamily="34" charset="0"/>
              </a:rPr>
              <a:t>Tiếp tục bước này cho đến khi </a:t>
            </a:r>
            <a:r>
              <a:rPr lang="vi-VN" altLang="en-US" sz="2400" dirty="0">
                <a:solidFill>
                  <a:srgbClr val="0000FF"/>
                </a:solidFill>
                <a:latin typeface="Arial" panose="020B0604020202020204" pitchFamily="34" charset="0"/>
                <a:cs typeface="Arial" panose="020B0604020202020204" pitchFamily="34" charset="0"/>
              </a:rPr>
              <a:t>vòng lặp ngoài cùng</a:t>
            </a:r>
            <a:r>
              <a:rPr lang="vi-VN" altLang="en-US" sz="2400" dirty="0">
                <a:latin typeface="Arial" panose="020B0604020202020204" pitchFamily="34" charset="0"/>
                <a:cs typeface="Arial" panose="020B0604020202020204" pitchFamily="34" charset="0"/>
              </a:rPr>
              <a:t> đã </a:t>
            </a:r>
            <a:r>
              <a:rPr lang="vi-VN" altLang="en-US" sz="2400" dirty="0">
                <a:solidFill>
                  <a:srgbClr val="0000FF"/>
                </a:solidFill>
                <a:latin typeface="Arial" panose="020B0604020202020204" pitchFamily="34" charset="0"/>
                <a:cs typeface="Arial" panose="020B0604020202020204" pitchFamily="34" charset="0"/>
              </a:rPr>
              <a:t>được thử nghiệm</a:t>
            </a:r>
            <a:r>
              <a:rPr lang="vi-VN" altLang="en-US" sz="2400" dirty="0">
                <a:latin typeface="Arial" panose="020B0604020202020204" pitchFamily="34" charset="0"/>
                <a:cs typeface="Arial" panose="020B0604020202020204" pitchFamily="34" charset="0"/>
              </a:rPr>
              <a:t>.</a:t>
            </a:r>
            <a:endParaRPr lang="en-US" altLang="en-US" sz="2400" dirty="0">
              <a:latin typeface="Arial" panose="020B0604020202020204" pitchFamily="34" charset="0"/>
              <a:cs typeface="Arial" panose="020B0604020202020204" pitchFamily="34" charset="0"/>
            </a:endParaRPr>
          </a:p>
        </p:txBody>
      </p:sp>
      <p:sp>
        <p:nvSpPr>
          <p:cNvPr id="71683" name="Slide Number Placeholder 3">
            <a:extLst>
              <a:ext uri="{FF2B5EF4-FFF2-40B4-BE49-F238E27FC236}">
                <a16:creationId xmlns:a16="http://schemas.microsoft.com/office/drawing/2014/main" id="{A55CA7AD-9C67-4BE9-95DA-D2224F168854}"/>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299</a:t>
            </a:fld>
            <a:endParaRPr lang="en-CA" altLang="en-US" sz="700" b="0">
              <a:solidFill>
                <a:schemeClr val="bg1"/>
              </a:solidFill>
            </a:endParaRPr>
          </a:p>
        </p:txBody>
      </p:sp>
      <p:grpSp>
        <p:nvGrpSpPr>
          <p:cNvPr id="71684" name="Group 5">
            <a:extLst>
              <a:ext uri="{FF2B5EF4-FFF2-40B4-BE49-F238E27FC236}">
                <a16:creationId xmlns:a16="http://schemas.microsoft.com/office/drawing/2014/main" id="{DCA536A6-07B5-481D-96A8-44B087BC9EFD}"/>
              </a:ext>
            </a:extLst>
          </p:cNvPr>
          <p:cNvGrpSpPr>
            <a:grpSpLocks/>
          </p:cNvGrpSpPr>
          <p:nvPr/>
        </p:nvGrpSpPr>
        <p:grpSpPr bwMode="auto">
          <a:xfrm>
            <a:off x="10875168" y="2314093"/>
            <a:ext cx="957263" cy="2422525"/>
            <a:chOff x="4009479" y="2426810"/>
            <a:chExt cx="933450" cy="3000760"/>
          </a:xfrm>
        </p:grpSpPr>
        <p:pic>
          <p:nvPicPr>
            <p:cNvPr id="71686" name="Picture 6">
              <a:extLst>
                <a:ext uri="{FF2B5EF4-FFF2-40B4-BE49-F238E27FC236}">
                  <a16:creationId xmlns:a16="http://schemas.microsoft.com/office/drawing/2014/main" id="{A29AC026-7602-4093-ACB9-B626C99B34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9479" y="2426810"/>
              <a:ext cx="742574"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271C5A98-382E-4F88-A18D-30717E2B3D87}"/>
                </a:ext>
              </a:extLst>
            </p:cNvPr>
            <p:cNvSpPr txBox="1">
              <a:spLocks noChangeArrowheads="1"/>
            </p:cNvSpPr>
            <p:nvPr/>
          </p:nvSpPr>
          <p:spPr bwMode="auto">
            <a:xfrm>
              <a:off x="4009479" y="4627236"/>
              <a:ext cx="933450" cy="800334"/>
            </a:xfrm>
            <a:prstGeom prst="rect">
              <a:avLst/>
            </a:prstGeom>
            <a:noFill/>
            <a:ln w="9525">
              <a:solidFill>
                <a:schemeClr val="tx1"/>
              </a:solidFill>
              <a:miter lim="800000"/>
              <a:headEnd/>
              <a:tailEnd/>
            </a:ln>
            <a:effectLst>
              <a:outerShdw blurRad="50800" dist="38100" dir="2700000" algn="tl" rotWithShape="0">
                <a:srgbClr val="808080">
                  <a:alpha val="39998"/>
                </a:srgbClr>
              </a:outerShdw>
            </a:effectLst>
          </p:spPr>
          <p:txBody>
            <a:bodyPr>
              <a:spAutoFit/>
            </a:bodyPr>
            <a:lstStyle/>
            <a:p>
              <a:pPr algn="ctr" eaLnBrk="1" hangingPunct="1">
                <a:defRPr/>
              </a:pPr>
              <a:r>
                <a:rPr lang="en-US" b="1" dirty="0">
                  <a:latin typeface="Arial" panose="020B0604020202020204" pitchFamily="34" charset="0"/>
                  <a:cs typeface="Arial" panose="020B0604020202020204" pitchFamily="34" charset="0"/>
                </a:rPr>
                <a:t>Nested Loops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871196" y="1769904"/>
            <a:ext cx="8321382" cy="2181139"/>
          </a:xfrm>
        </p:spPr>
        <p:txBody>
          <a:bodyPr anchor="b">
            <a:normAutofit/>
          </a:bodyPr>
          <a:lstStyle/>
          <a:p>
            <a:r>
              <a:rPr lang="en-US" dirty="0" err="1"/>
              <a:t>Chương</a:t>
            </a:r>
            <a:r>
              <a:rPr lang="en-US" dirty="0"/>
              <a:t> 1: </a:t>
            </a:r>
            <a:r>
              <a:rPr lang="en-US" dirty="0" err="1"/>
              <a:t>Tổng</a:t>
            </a:r>
            <a:r>
              <a:rPr lang="en-US" dirty="0"/>
              <a:t> </a:t>
            </a:r>
            <a:r>
              <a:rPr lang="en-US" dirty="0" err="1"/>
              <a:t>quan</a:t>
            </a:r>
            <a:r>
              <a:rPr lang="en-US" dirty="0"/>
              <a:t> </a:t>
            </a:r>
            <a:r>
              <a:rPr lang="en-US" dirty="0" err="1"/>
              <a:t>về</a:t>
            </a:r>
            <a:r>
              <a:rPr lang="en-US" dirty="0"/>
              <a:t> </a:t>
            </a:r>
            <a:r>
              <a:rPr lang="en-US" dirty="0" err="1"/>
              <a:t>đảm</a:t>
            </a:r>
            <a:r>
              <a:rPr lang="en-US" dirty="0"/>
              <a:t> </a:t>
            </a:r>
            <a:r>
              <a:rPr lang="en-US" dirty="0" err="1"/>
              <a:t>bảo</a:t>
            </a:r>
            <a:r>
              <a:rPr lang="en-US" dirty="0"/>
              <a:t> </a:t>
            </a:r>
            <a:r>
              <a:rPr lang="en-US" dirty="0" err="1"/>
              <a:t>chất</a:t>
            </a:r>
            <a:r>
              <a:rPr lang="en-US" dirty="0"/>
              <a:t> </a:t>
            </a:r>
            <a:r>
              <a:rPr lang="en-US" dirty="0" err="1"/>
              <a:t>lượng</a:t>
            </a:r>
            <a:r>
              <a:rPr lang="en-US" dirty="0"/>
              <a:t> </a:t>
            </a:r>
            <a:r>
              <a:rPr lang="en-US" dirty="0" err="1"/>
              <a:t>phần</a:t>
            </a:r>
            <a:r>
              <a:rPr lang="en-US" dirty="0"/>
              <a:t> </a:t>
            </a:r>
            <a:r>
              <a:rPr lang="en-US" dirty="0" err="1"/>
              <a:t>mềm</a:t>
            </a:r>
            <a:endParaRPr lang="aa-ET" dirty="0"/>
          </a:p>
        </p:txBody>
      </p:sp>
    </p:spTree>
    <p:extLst>
      <p:ext uri="{BB962C8B-B14F-4D97-AF65-F5344CB8AC3E}">
        <p14:creationId xmlns:p14="http://schemas.microsoft.com/office/powerpoint/2010/main" val="3436852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spc="-5" dirty="0"/>
              <a:t>1.2</a:t>
            </a:r>
            <a:r>
              <a:rPr spc="-80" dirty="0"/>
              <a:t> </a:t>
            </a:r>
            <a:r>
              <a:rPr lang="vi-VN" sz="3200" dirty="0"/>
              <a:t>Các </a:t>
            </a:r>
            <a:r>
              <a:rPr lang="vi-VN" sz="3200" spc="-5" dirty="0"/>
              <a:t>yếu tố ảnh </a:t>
            </a:r>
            <a:r>
              <a:rPr lang="vi-VN" sz="3200" spc="-165" dirty="0"/>
              <a:t>hưởng </a:t>
            </a:r>
            <a:r>
              <a:rPr lang="vi-VN" sz="3200" spc="-5" dirty="0"/>
              <a:t>đến chất</a:t>
            </a:r>
            <a:r>
              <a:rPr lang="vi-VN" sz="3200" spc="275" dirty="0"/>
              <a:t> </a:t>
            </a:r>
            <a:r>
              <a:rPr lang="vi-VN" sz="3200" spc="-5" dirty="0"/>
              <a:t>lượng</a:t>
            </a:r>
            <a:endParaRPr spc="-20" dirty="0"/>
          </a:p>
        </p:txBody>
      </p:sp>
      <p:sp>
        <p:nvSpPr>
          <p:cNvPr id="3" name="object 3"/>
          <p:cNvSpPr txBox="1"/>
          <p:nvPr/>
        </p:nvSpPr>
        <p:spPr>
          <a:xfrm>
            <a:off x="3058822" y="1639886"/>
            <a:ext cx="7774305" cy="3508653"/>
          </a:xfrm>
          <a:prstGeom prst="rect">
            <a:avLst/>
          </a:prstGeom>
        </p:spPr>
        <p:txBody>
          <a:bodyPr vert="horz" wrap="square" lIns="0" tIns="12700" rIns="0" bIns="0" rtlCol="0">
            <a:spAutoFit/>
          </a:bodyPr>
          <a:lstStyle/>
          <a:p>
            <a:pPr marL="355600" marR="306070" indent="-342900">
              <a:spcBef>
                <a:spcPts val="100"/>
              </a:spcBef>
              <a:buChar char="•"/>
              <a:tabLst>
                <a:tab pos="354965" algn="l"/>
                <a:tab pos="355600" algn="l"/>
              </a:tabLst>
            </a:pPr>
            <a:r>
              <a:rPr sz="2200" dirty="0">
                <a:latin typeface="Arial"/>
                <a:cs typeface="Arial"/>
              </a:rPr>
              <a:t>Khoảng cách </a:t>
            </a:r>
            <a:r>
              <a:rPr sz="2200" spc="-5" dirty="0">
                <a:latin typeface="Arial"/>
                <a:cs typeface="Arial"/>
              </a:rPr>
              <a:t>giữa </a:t>
            </a:r>
            <a:r>
              <a:rPr sz="2200" dirty="0">
                <a:latin typeface="Arial"/>
                <a:cs typeface="Arial"/>
              </a:rPr>
              <a:t>yêu cầu </a:t>
            </a:r>
            <a:r>
              <a:rPr sz="2200" spc="-5" dirty="0">
                <a:latin typeface="Arial"/>
                <a:cs typeface="Arial"/>
              </a:rPr>
              <a:t>người dùng</a:t>
            </a:r>
            <a:r>
              <a:rPr sz="2200" spc="-160" dirty="0">
                <a:latin typeface="Arial"/>
                <a:cs typeface="Arial"/>
              </a:rPr>
              <a:t> </a:t>
            </a:r>
            <a:r>
              <a:rPr sz="2200" dirty="0">
                <a:latin typeface="Arial"/>
                <a:cs typeface="Arial"/>
              </a:rPr>
              <a:t>và  </a:t>
            </a:r>
            <a:r>
              <a:rPr sz="2200" spc="-5" dirty="0">
                <a:latin typeface="Arial"/>
                <a:cs typeface="Arial"/>
              </a:rPr>
              <a:t>bản đặc </a:t>
            </a:r>
            <a:r>
              <a:rPr sz="2200" spc="-10" dirty="0">
                <a:latin typeface="Arial"/>
                <a:cs typeface="Arial"/>
              </a:rPr>
              <a:t>tả </a:t>
            </a:r>
            <a:r>
              <a:rPr sz="2200" dirty="0">
                <a:latin typeface="Arial"/>
                <a:cs typeface="Arial"/>
              </a:rPr>
              <a:t>yêu cầu </a:t>
            </a:r>
            <a:r>
              <a:rPr sz="2200" spc="-5" dirty="0">
                <a:latin typeface="Arial"/>
                <a:cs typeface="Arial"/>
              </a:rPr>
              <a:t>hệ</a:t>
            </a:r>
            <a:r>
              <a:rPr sz="2200" spc="-25" dirty="0">
                <a:latin typeface="Arial"/>
                <a:cs typeface="Arial"/>
              </a:rPr>
              <a:t> </a:t>
            </a:r>
            <a:r>
              <a:rPr sz="2200" spc="-10" dirty="0">
                <a:latin typeface="Arial"/>
                <a:cs typeface="Arial"/>
              </a:rPr>
              <a:t>thống:</a:t>
            </a:r>
            <a:endParaRPr sz="2200" dirty="0">
              <a:latin typeface="Arial"/>
              <a:cs typeface="Arial"/>
            </a:endParaRPr>
          </a:p>
          <a:p>
            <a:pPr marL="756285" lvl="1" indent="-287020">
              <a:spcBef>
                <a:spcPts val="680"/>
              </a:spcBef>
              <a:buChar char="–"/>
              <a:tabLst>
                <a:tab pos="756920" algn="l"/>
              </a:tabLst>
            </a:pPr>
            <a:r>
              <a:rPr sz="2200" spc="-5" dirty="0">
                <a:latin typeface="Arial"/>
                <a:cs typeface="Arial"/>
              </a:rPr>
              <a:t>Không hiểu rõ </a:t>
            </a:r>
            <a:r>
              <a:rPr sz="2200" dirty="0">
                <a:latin typeface="Arial"/>
                <a:cs typeface="Arial"/>
              </a:rPr>
              <a:t>yêu </a:t>
            </a:r>
            <a:r>
              <a:rPr sz="2200" spc="-5" dirty="0">
                <a:latin typeface="Arial"/>
                <a:cs typeface="Arial"/>
              </a:rPr>
              <a:t>cầu của người</a:t>
            </a:r>
            <a:r>
              <a:rPr sz="2200" spc="45" dirty="0">
                <a:latin typeface="Arial"/>
                <a:cs typeface="Arial"/>
              </a:rPr>
              <a:t> </a:t>
            </a:r>
            <a:r>
              <a:rPr sz="2200" spc="-5" dirty="0">
                <a:latin typeface="Arial"/>
                <a:cs typeface="Arial"/>
              </a:rPr>
              <a:t>dùng</a:t>
            </a:r>
            <a:endParaRPr sz="2200" dirty="0">
              <a:latin typeface="Arial"/>
              <a:cs typeface="Arial"/>
            </a:endParaRPr>
          </a:p>
          <a:p>
            <a:pPr marL="756285" lvl="1" indent="-287020">
              <a:spcBef>
                <a:spcPts val="670"/>
              </a:spcBef>
              <a:buChar char="–"/>
              <a:tabLst>
                <a:tab pos="756920" algn="l"/>
              </a:tabLst>
            </a:pPr>
            <a:r>
              <a:rPr sz="2200" spc="-5" dirty="0">
                <a:latin typeface="Arial"/>
                <a:cs typeface="Arial"/>
              </a:rPr>
              <a:t>Bỏ qua yêu</a:t>
            </a:r>
            <a:r>
              <a:rPr sz="2200" spc="5" dirty="0">
                <a:latin typeface="Arial"/>
                <a:cs typeface="Arial"/>
              </a:rPr>
              <a:t> </a:t>
            </a:r>
            <a:r>
              <a:rPr sz="2200" spc="-5" dirty="0">
                <a:latin typeface="Arial"/>
                <a:cs typeface="Arial"/>
              </a:rPr>
              <a:t>cầu</a:t>
            </a:r>
            <a:endParaRPr sz="2200" dirty="0">
              <a:latin typeface="Arial"/>
              <a:cs typeface="Arial"/>
            </a:endParaRPr>
          </a:p>
          <a:p>
            <a:pPr marL="756285" lvl="1" indent="-287020">
              <a:spcBef>
                <a:spcPts val="675"/>
              </a:spcBef>
              <a:buChar char="–"/>
              <a:tabLst>
                <a:tab pos="756920" algn="l"/>
              </a:tabLst>
            </a:pPr>
            <a:r>
              <a:rPr sz="2200" spc="-5" dirty="0">
                <a:latin typeface="Arial"/>
                <a:cs typeface="Arial"/>
              </a:rPr>
              <a:t>Thiếu yêu</a:t>
            </a:r>
            <a:r>
              <a:rPr sz="2200" spc="15" dirty="0">
                <a:latin typeface="Arial"/>
                <a:cs typeface="Arial"/>
              </a:rPr>
              <a:t> </a:t>
            </a:r>
            <a:r>
              <a:rPr sz="2200" spc="-5" dirty="0">
                <a:latin typeface="Arial"/>
                <a:cs typeface="Arial"/>
              </a:rPr>
              <a:t>cầu</a:t>
            </a:r>
            <a:endParaRPr sz="2200" dirty="0">
              <a:latin typeface="Arial"/>
              <a:cs typeface="Arial"/>
            </a:endParaRPr>
          </a:p>
          <a:p>
            <a:pPr marL="756285" marR="5080" lvl="1" indent="-287020">
              <a:spcBef>
                <a:spcPts val="675"/>
              </a:spcBef>
              <a:buChar char="–"/>
              <a:tabLst>
                <a:tab pos="756920" algn="l"/>
              </a:tabLst>
            </a:pPr>
            <a:r>
              <a:rPr sz="2200" spc="-5" dirty="0">
                <a:latin typeface="Arial"/>
                <a:cs typeface="Arial"/>
              </a:rPr>
              <a:t>Không đồng bộ </a:t>
            </a:r>
            <a:r>
              <a:rPr sz="2200" dirty="0">
                <a:latin typeface="Arial"/>
                <a:cs typeface="Arial"/>
              </a:rPr>
              <a:t>về </a:t>
            </a:r>
            <a:r>
              <a:rPr sz="2200" spc="-5" dirty="0">
                <a:latin typeface="Arial"/>
                <a:cs typeface="Arial"/>
              </a:rPr>
              <a:t>các phiên bản của tài </a:t>
            </a:r>
            <a:r>
              <a:rPr sz="2200" spc="-10" dirty="0">
                <a:latin typeface="Arial"/>
                <a:cs typeface="Arial"/>
              </a:rPr>
              <a:t>liệu  </a:t>
            </a:r>
            <a:r>
              <a:rPr sz="2200" spc="-5" dirty="0">
                <a:latin typeface="Arial"/>
                <a:cs typeface="Arial"/>
              </a:rPr>
              <a:t>yêu cầu người dùng </a:t>
            </a:r>
            <a:r>
              <a:rPr sz="2200" dirty="0">
                <a:latin typeface="Arial"/>
                <a:cs typeface="Arial"/>
              </a:rPr>
              <a:t>và </a:t>
            </a:r>
            <a:r>
              <a:rPr sz="2200" spc="-5" dirty="0">
                <a:latin typeface="Arial"/>
                <a:cs typeface="Arial"/>
              </a:rPr>
              <a:t>tài liệu đặc</a:t>
            </a:r>
            <a:r>
              <a:rPr sz="2200" spc="65" dirty="0">
                <a:latin typeface="Arial"/>
                <a:cs typeface="Arial"/>
              </a:rPr>
              <a:t> </a:t>
            </a:r>
            <a:r>
              <a:rPr sz="2200" spc="-5" dirty="0">
                <a:latin typeface="Arial"/>
                <a:cs typeface="Arial"/>
              </a:rPr>
              <a:t>tả</a:t>
            </a:r>
            <a:endParaRPr sz="2200" dirty="0">
              <a:latin typeface="Arial"/>
              <a:cs typeface="Arial"/>
            </a:endParaRPr>
          </a:p>
          <a:p>
            <a:pPr marL="756285" marR="401955" lvl="1" indent="-287020">
              <a:spcBef>
                <a:spcPts val="670"/>
              </a:spcBef>
              <a:buChar char="–"/>
              <a:tabLst>
                <a:tab pos="756920" algn="l"/>
              </a:tabLst>
            </a:pPr>
            <a:r>
              <a:rPr sz="2200" spc="-5" dirty="0">
                <a:latin typeface="Arial"/>
                <a:cs typeface="Arial"/>
              </a:rPr>
              <a:t>Bản đặc tả có thêm những yêu cầu không  xuất phát từ người</a:t>
            </a:r>
            <a:r>
              <a:rPr sz="2200" spc="15" dirty="0">
                <a:latin typeface="Arial"/>
                <a:cs typeface="Arial"/>
              </a:rPr>
              <a:t> </a:t>
            </a:r>
            <a:r>
              <a:rPr sz="2200" spc="-5" dirty="0">
                <a:latin typeface="Arial"/>
                <a:cs typeface="Arial"/>
              </a:rPr>
              <a:t>dùng</a:t>
            </a:r>
            <a:endParaRPr sz="2200" dirty="0">
              <a:latin typeface="Arial"/>
              <a:cs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FD469-A17E-4071-AA7F-EA24323C7D30}"/>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Kiểm thử vòng lặp ghép nối</a:t>
            </a:r>
          </a:p>
        </p:txBody>
      </p:sp>
      <p:sp>
        <p:nvSpPr>
          <p:cNvPr id="72706" name="Content Placeholder 2">
            <a:extLst>
              <a:ext uri="{FF2B5EF4-FFF2-40B4-BE49-F238E27FC236}">
                <a16:creationId xmlns:a16="http://schemas.microsoft.com/office/drawing/2014/main" id="{F84F4C78-4674-4A21-A380-EA1FBFB970FA}"/>
              </a:ext>
            </a:extLst>
          </p:cNvPr>
          <p:cNvSpPr>
            <a:spLocks noGrp="1" noChangeArrowheads="1"/>
          </p:cNvSpPr>
          <p:nvPr>
            <p:ph sz="quarter" idx="10"/>
          </p:nvPr>
        </p:nvSpPr>
        <p:spPr>
          <a:xfrm>
            <a:off x="3105978" y="1285875"/>
            <a:ext cx="6162261" cy="4692650"/>
          </a:xfrm>
        </p:spPr>
        <p:txBody>
          <a:bodyPr/>
          <a:lstStyle/>
          <a:p>
            <a:pPr algn="just"/>
            <a:r>
              <a:rPr lang="vi-VN" altLang="en-US" dirty="0">
                <a:latin typeface="Arial" panose="020B0604020202020204" pitchFamily="34" charset="0"/>
                <a:cs typeface="Arial" panose="020B0604020202020204" pitchFamily="34" charset="0"/>
              </a:rPr>
              <a:t>Nếu mỗi vòng lặp là </a:t>
            </a:r>
            <a:r>
              <a:rPr lang="vi-VN" altLang="en-US" dirty="0">
                <a:solidFill>
                  <a:srgbClr val="0000FF"/>
                </a:solidFill>
                <a:latin typeface="Arial" panose="020B0604020202020204" pitchFamily="34" charset="0"/>
                <a:cs typeface="Arial" panose="020B0604020202020204" pitchFamily="34" charset="0"/>
              </a:rPr>
              <a:t>độc lập với </a:t>
            </a:r>
            <a:r>
              <a:rPr lang="en-US" altLang="en-US" dirty="0" err="1">
                <a:solidFill>
                  <a:srgbClr val="0000FF"/>
                </a:solidFill>
                <a:latin typeface="Arial" panose="020B0604020202020204" pitchFamily="34" charset="0"/>
                <a:cs typeface="Arial" panose="020B0604020202020204" pitchFamily="34" charset="0"/>
              </a:rPr>
              <a:t>các</a:t>
            </a:r>
            <a:r>
              <a:rPr lang="en-US" altLang="en-US" dirty="0">
                <a:solidFill>
                  <a:srgbClr val="0000FF"/>
                </a:solidFill>
                <a:latin typeface="Arial" panose="020B0604020202020204" pitchFamily="34" charset="0"/>
                <a:cs typeface="Arial" panose="020B0604020202020204" pitchFamily="34" charset="0"/>
              </a:rPr>
              <a:t> </a:t>
            </a:r>
            <a:r>
              <a:rPr lang="en-US" altLang="en-US" dirty="0" err="1">
                <a:solidFill>
                  <a:srgbClr val="0000FF"/>
                </a:solidFill>
                <a:latin typeface="Arial" panose="020B0604020202020204" pitchFamily="34" charset="0"/>
                <a:cs typeface="Arial" panose="020B0604020202020204" pitchFamily="34" charset="0"/>
              </a:rPr>
              <a:t>vòng</a:t>
            </a:r>
            <a:r>
              <a:rPr lang="en-US" altLang="en-US" dirty="0">
                <a:solidFill>
                  <a:srgbClr val="0000FF"/>
                </a:solidFill>
                <a:latin typeface="Arial" panose="020B0604020202020204" pitchFamily="34" charset="0"/>
                <a:cs typeface="Arial" panose="020B0604020202020204" pitchFamily="34" charset="0"/>
              </a:rPr>
              <a:t> </a:t>
            </a:r>
            <a:r>
              <a:rPr lang="en-US" altLang="en-US" dirty="0" err="1">
                <a:solidFill>
                  <a:srgbClr val="0000FF"/>
                </a:solidFill>
                <a:latin typeface="Arial" panose="020B0604020202020204" pitchFamily="34" charset="0"/>
                <a:cs typeface="Arial" panose="020B0604020202020204" pitchFamily="34" charset="0"/>
              </a:rPr>
              <a:t>lặp</a:t>
            </a:r>
            <a:r>
              <a:rPr lang="en-US" alt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khác </a:t>
            </a:r>
            <a:r>
              <a:rPr lang="en-US" altLang="en-US" dirty="0" err="1">
                <a:latin typeface="Arial" panose="020B0604020202020204" pitchFamily="34" charset="0"/>
                <a:cs typeface="Arial" panose="020B0604020202020204" pitchFamily="34" charset="0"/>
              </a:rPr>
              <a:t>thì</a:t>
            </a:r>
            <a:r>
              <a:rPr lang="en-US" alt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kiểm tra </a:t>
            </a:r>
            <a:r>
              <a:rPr lang="en-US" altLang="en-US" dirty="0" err="1">
                <a:latin typeface="Arial" panose="020B0604020202020204" pitchFamily="34" charset="0"/>
                <a:cs typeface="Arial" panose="020B0604020202020204" pitchFamily="34" charset="0"/>
              </a:rPr>
              <a:t>chúng</a:t>
            </a:r>
            <a:r>
              <a:rPr lang="en-US" altLang="en-US" dirty="0">
                <a:latin typeface="Arial" panose="020B0604020202020204" pitchFamily="34" charset="0"/>
                <a:cs typeface="Arial" panose="020B0604020202020204" pitchFamily="34" charset="0"/>
              </a:rPr>
              <a:t> </a:t>
            </a:r>
            <a:r>
              <a:rPr lang="en-US" altLang="en-US" dirty="0" err="1">
                <a:solidFill>
                  <a:srgbClr val="0000FF"/>
                </a:solidFill>
                <a:latin typeface="Arial" panose="020B0604020202020204" pitchFamily="34" charset="0"/>
                <a:cs typeface="Arial" panose="020B0604020202020204" pitchFamily="34" charset="0"/>
              </a:rPr>
              <a:t>như</a:t>
            </a:r>
            <a:r>
              <a:rPr lang="en-US" altLang="en-US" dirty="0">
                <a:solidFill>
                  <a:srgbClr val="0000FF"/>
                </a:solidFill>
                <a:latin typeface="Arial" panose="020B0604020202020204" pitchFamily="34" charset="0"/>
                <a:cs typeface="Arial" panose="020B0604020202020204" pitchFamily="34" charset="0"/>
              </a:rPr>
              <a:t> </a:t>
            </a:r>
            <a:r>
              <a:rPr lang="vi-VN" altLang="en-US" dirty="0">
                <a:solidFill>
                  <a:srgbClr val="0000FF"/>
                </a:solidFill>
                <a:latin typeface="Arial" panose="020B0604020202020204" pitchFamily="34" charset="0"/>
                <a:cs typeface="Arial" panose="020B0604020202020204" pitchFamily="34" charset="0"/>
              </a:rPr>
              <a:t>các vòng lặp đơn giản</a:t>
            </a:r>
            <a:r>
              <a:rPr lang="vi-VN"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a:p>
            <a:pPr algn="just"/>
            <a:r>
              <a:rPr lang="vi-VN" altLang="en-US" dirty="0">
                <a:latin typeface="Arial" panose="020B0604020202020204" pitchFamily="34" charset="0"/>
                <a:cs typeface="Arial" panose="020B0604020202020204" pitchFamily="34" charset="0"/>
              </a:rPr>
              <a:t>Nếu hai vòng </a:t>
            </a:r>
            <a:r>
              <a:rPr lang="vi-VN" altLang="en-US" dirty="0">
                <a:solidFill>
                  <a:srgbClr val="0000FF"/>
                </a:solidFill>
                <a:latin typeface="Arial" panose="020B0604020202020204" pitchFamily="34" charset="0"/>
                <a:cs typeface="Arial" panose="020B0604020202020204" pitchFamily="34" charset="0"/>
              </a:rPr>
              <a:t>được nối </a:t>
            </a:r>
            <a:r>
              <a:rPr lang="en-US" altLang="en-US" dirty="0" err="1">
                <a:solidFill>
                  <a:srgbClr val="0000FF"/>
                </a:solidFill>
                <a:latin typeface="Arial" panose="020B0604020202020204" pitchFamily="34" charset="0"/>
                <a:cs typeface="Arial" panose="020B0604020202020204" pitchFamily="34" charset="0"/>
              </a:rPr>
              <a:t>tiếp</a:t>
            </a:r>
            <a:r>
              <a:rPr lang="en-US" altLang="en-US" dirty="0">
                <a:latin typeface="Arial" panose="020B0604020202020204" pitchFamily="34" charset="0"/>
                <a:cs typeface="Arial" panose="020B0604020202020204" pitchFamily="34" charset="0"/>
              </a:rPr>
              <a:t>,</a:t>
            </a:r>
            <a:r>
              <a:rPr lang="vi-VN"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vòng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lặp</a:t>
            </a:r>
            <a:r>
              <a:rPr lang="en-US" alt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1 được </a:t>
            </a:r>
            <a:r>
              <a:rPr lang="en-US" altLang="en-US" dirty="0" err="1">
                <a:latin typeface="Arial" panose="020B0604020202020204" pitchFamily="34" charset="0"/>
                <a:cs typeface="Arial" panose="020B0604020202020204" pitchFamily="34" charset="0"/>
              </a:rPr>
              <a:t>dùng</a:t>
            </a:r>
            <a:r>
              <a:rPr lang="en-US" alt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như là </a:t>
            </a:r>
            <a:r>
              <a:rPr lang="vi-VN" altLang="en-US" dirty="0">
                <a:solidFill>
                  <a:srgbClr val="0000FF"/>
                </a:solidFill>
                <a:latin typeface="Arial" panose="020B0604020202020204" pitchFamily="34" charset="0"/>
                <a:cs typeface="Arial" panose="020B0604020202020204" pitchFamily="34" charset="0"/>
              </a:rPr>
              <a:t>giá trị ban đầu</a:t>
            </a:r>
            <a:r>
              <a:rPr lang="vi-VN" altLang="en-US" dirty="0">
                <a:latin typeface="Arial" panose="020B0604020202020204" pitchFamily="34" charset="0"/>
                <a:cs typeface="Arial" panose="020B0604020202020204" pitchFamily="34" charset="0"/>
              </a:rPr>
              <a:t> cho vòng lặp 2 </a:t>
            </a:r>
            <a:r>
              <a:rPr lang="en-US" altLang="en-US" dirty="0" err="1">
                <a:latin typeface="Arial" panose="020B0604020202020204" pitchFamily="34" charset="0"/>
                <a:cs typeface="Arial" panose="020B0604020202020204" pitchFamily="34" charset="0"/>
              </a:rPr>
              <a:t>thì</a:t>
            </a:r>
            <a:r>
              <a:rPr lang="en-US" alt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kiểm tra </a:t>
            </a:r>
            <a:r>
              <a:rPr lang="en-US" altLang="en-US" dirty="0" err="1">
                <a:latin typeface="Arial" panose="020B0604020202020204" pitchFamily="34" charset="0"/>
                <a:cs typeface="Arial" panose="020B0604020202020204" pitchFamily="34" charset="0"/>
              </a:rPr>
              <a:t>chúng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như</a:t>
            </a:r>
            <a:r>
              <a:rPr lang="en-US" alt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các </a:t>
            </a:r>
            <a:r>
              <a:rPr lang="vi-VN" altLang="en-US" dirty="0">
                <a:solidFill>
                  <a:srgbClr val="0000FF"/>
                </a:solidFill>
                <a:latin typeface="Arial" panose="020B0604020202020204" pitchFamily="34" charset="0"/>
                <a:cs typeface="Arial" panose="020B0604020202020204" pitchFamily="34" charset="0"/>
              </a:rPr>
              <a:t>vòng lặp lồng nhau</a:t>
            </a:r>
            <a:r>
              <a:rPr lang="vi-VN"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p:txBody>
      </p:sp>
      <p:sp>
        <p:nvSpPr>
          <p:cNvPr id="72707" name="Slide Number Placeholder 3">
            <a:extLst>
              <a:ext uri="{FF2B5EF4-FFF2-40B4-BE49-F238E27FC236}">
                <a16:creationId xmlns:a16="http://schemas.microsoft.com/office/drawing/2014/main" id="{07865287-84AC-41AC-B62E-F2A385BCF7BF}"/>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300</a:t>
            </a:fld>
            <a:endParaRPr lang="en-CA" altLang="en-US" sz="700" b="0">
              <a:solidFill>
                <a:schemeClr val="bg1"/>
              </a:solidFill>
            </a:endParaRPr>
          </a:p>
        </p:txBody>
      </p:sp>
      <p:grpSp>
        <p:nvGrpSpPr>
          <p:cNvPr id="72708" name="Group 6">
            <a:extLst>
              <a:ext uri="{FF2B5EF4-FFF2-40B4-BE49-F238E27FC236}">
                <a16:creationId xmlns:a16="http://schemas.microsoft.com/office/drawing/2014/main" id="{80C8F493-9D8B-40E3-A301-344E0C1A8512}"/>
              </a:ext>
            </a:extLst>
          </p:cNvPr>
          <p:cNvGrpSpPr>
            <a:grpSpLocks/>
          </p:cNvGrpSpPr>
          <p:nvPr/>
        </p:nvGrpSpPr>
        <p:grpSpPr bwMode="auto">
          <a:xfrm>
            <a:off x="9842847" y="1771031"/>
            <a:ext cx="1751149" cy="2843431"/>
            <a:chOff x="5759084" y="2423227"/>
            <a:chExt cx="2334868" cy="3789567"/>
          </a:xfrm>
        </p:grpSpPr>
        <p:pic>
          <p:nvPicPr>
            <p:cNvPr id="72710" name="Picture 7">
              <a:extLst>
                <a:ext uri="{FF2B5EF4-FFF2-40B4-BE49-F238E27FC236}">
                  <a16:creationId xmlns:a16="http://schemas.microsoft.com/office/drawing/2014/main" id="{D3D2C941-DFDA-4FC1-92A9-40A351FCB7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4848" y="2423227"/>
              <a:ext cx="9429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1CD18E2C-AE64-4F2B-846C-AD6CC35C4665}"/>
                </a:ext>
              </a:extLst>
            </p:cNvPr>
            <p:cNvSpPr txBox="1">
              <a:spLocks noChangeArrowheads="1"/>
            </p:cNvSpPr>
            <p:nvPr/>
          </p:nvSpPr>
          <p:spPr bwMode="auto">
            <a:xfrm>
              <a:off x="5759084" y="5351400"/>
              <a:ext cx="2334868" cy="861394"/>
            </a:xfrm>
            <a:prstGeom prst="rect">
              <a:avLst/>
            </a:prstGeom>
            <a:noFill/>
            <a:ln w="9525">
              <a:solidFill>
                <a:schemeClr val="tx1"/>
              </a:solidFill>
              <a:miter lim="800000"/>
              <a:headEnd/>
              <a:tailEnd/>
            </a:ln>
            <a:effectLst>
              <a:outerShdw blurRad="50800" dist="38100" dir="2700000" algn="tl" rotWithShape="0">
                <a:srgbClr val="808080">
                  <a:alpha val="39998"/>
                </a:srgbClr>
              </a:outerShdw>
            </a:effectLst>
          </p:spPr>
          <p:txBody>
            <a:bodyPr wrap="square">
              <a:spAutoFit/>
            </a:bodyPr>
            <a:lstStyle/>
            <a:p>
              <a:pPr algn="ctr" eaLnBrk="1" hangingPunct="1">
                <a:defRPr/>
              </a:pPr>
              <a:r>
                <a:rPr lang="en-US" b="1" dirty="0">
                  <a:latin typeface="Arial" panose="020B0604020202020204" pitchFamily="34" charset="0"/>
                  <a:cs typeface="Arial" panose="020B0604020202020204" pitchFamily="34" charset="0"/>
                </a:rPr>
                <a:t>Concatenated Loops</a:t>
              </a:r>
            </a:p>
          </p:txBody>
        </p:sp>
      </p:gr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048A-925D-48BF-81F2-EBE20769F18F}"/>
              </a:ext>
            </a:extLst>
          </p:cNvPr>
          <p:cNvSpPr>
            <a:spLocks noGrp="1"/>
          </p:cNvSpPr>
          <p:nvPr>
            <p:ph type="title"/>
          </p:nvPr>
        </p:nvSpPr>
        <p:spPr/>
        <p:txBody>
          <a:bodyPr/>
          <a:lstStyle/>
          <a:p>
            <a:pPr>
              <a:defRPr/>
            </a:pPr>
            <a:r>
              <a:rPr lang="en-US" altLang="en-US" dirty="0" err="1">
                <a:effectLst>
                  <a:outerShdw blurRad="38100" dist="38100" dir="2700000" algn="tl">
                    <a:srgbClr val="C0C0C0"/>
                  </a:outerShdw>
                </a:effectLst>
                <a:latin typeface="Arial" panose="020B0604020202020204" pitchFamily="34" charset="0"/>
              </a:rPr>
              <a:t>Kiểm</a:t>
            </a:r>
            <a:r>
              <a:rPr lang="en-US" altLang="en-US" dirty="0">
                <a:effectLst>
                  <a:outerShdw blurRad="38100" dist="38100" dir="2700000" algn="tl">
                    <a:srgbClr val="C0C0C0"/>
                  </a:outerShdw>
                </a:effectLst>
                <a:latin typeface="Arial" panose="020B0604020202020204" pitchFamily="34" charset="0"/>
              </a:rPr>
              <a:t> </a:t>
            </a:r>
            <a:r>
              <a:rPr lang="en-US" altLang="en-US" dirty="0" err="1">
                <a:effectLst>
                  <a:outerShdw blurRad="38100" dist="38100" dir="2700000" algn="tl">
                    <a:srgbClr val="C0C0C0"/>
                  </a:outerShdw>
                </a:effectLst>
                <a:latin typeface="Arial" panose="020B0604020202020204" pitchFamily="34" charset="0"/>
              </a:rPr>
              <a:t>thử</a:t>
            </a:r>
            <a:r>
              <a:rPr lang="en-US" altLang="en-US" dirty="0">
                <a:effectLst>
                  <a:outerShdw blurRad="38100" dist="38100" dir="2700000" algn="tl">
                    <a:srgbClr val="C0C0C0"/>
                  </a:outerShdw>
                </a:effectLst>
                <a:latin typeface="Arial" panose="020B0604020202020204" pitchFamily="34" charset="0"/>
              </a:rPr>
              <a:t> </a:t>
            </a:r>
            <a:r>
              <a:rPr lang="en-US" altLang="en-US" dirty="0" err="1">
                <a:effectLst>
                  <a:outerShdw blurRad="38100" dist="38100" dir="2700000" algn="tl">
                    <a:srgbClr val="C0C0C0"/>
                  </a:outerShdw>
                </a:effectLst>
                <a:latin typeface="Arial" panose="020B0604020202020204" pitchFamily="34" charset="0"/>
              </a:rPr>
              <a:t>luồng</a:t>
            </a:r>
            <a:r>
              <a:rPr lang="en-US" altLang="en-US" dirty="0">
                <a:effectLst>
                  <a:outerShdw blurRad="38100" dist="38100" dir="2700000" algn="tl">
                    <a:srgbClr val="C0C0C0"/>
                  </a:outerShdw>
                </a:effectLst>
                <a:latin typeface="Arial" panose="020B0604020202020204" pitchFamily="34" charset="0"/>
              </a:rPr>
              <a:t> </a:t>
            </a:r>
            <a:r>
              <a:rPr lang="en-US" altLang="en-US" dirty="0" err="1">
                <a:effectLst>
                  <a:outerShdw blurRad="38100" dist="38100" dir="2700000" algn="tl">
                    <a:srgbClr val="C0C0C0"/>
                  </a:outerShdw>
                </a:effectLst>
                <a:latin typeface="Arial" panose="020B0604020202020204" pitchFamily="34" charset="0"/>
              </a:rPr>
              <a:t>dữ</a:t>
            </a:r>
            <a:r>
              <a:rPr lang="en-US" altLang="en-US" dirty="0">
                <a:effectLst>
                  <a:outerShdw blurRad="38100" dist="38100" dir="2700000" algn="tl">
                    <a:srgbClr val="C0C0C0"/>
                  </a:outerShdw>
                </a:effectLst>
                <a:latin typeface="Arial" panose="020B0604020202020204" pitchFamily="34" charset="0"/>
              </a:rPr>
              <a:t> </a:t>
            </a:r>
            <a:r>
              <a:rPr lang="en-US" altLang="en-US" dirty="0" err="1">
                <a:effectLst>
                  <a:outerShdw blurRad="38100" dist="38100" dir="2700000" algn="tl">
                    <a:srgbClr val="C0C0C0"/>
                  </a:outerShdw>
                </a:effectLst>
                <a:latin typeface="Arial" panose="020B0604020202020204" pitchFamily="34" charset="0"/>
              </a:rPr>
              <a:t>liệu</a:t>
            </a:r>
            <a:r>
              <a:rPr lang="en-US" altLang="en-US" dirty="0">
                <a:effectLst>
                  <a:outerShdw blurRad="38100" dist="38100" dir="2700000" algn="tl">
                    <a:srgbClr val="C0C0C0"/>
                  </a:outerShdw>
                </a:effectLst>
                <a:latin typeface="Arial" panose="020B0604020202020204" pitchFamily="34" charset="0"/>
              </a:rPr>
              <a:t> - </a:t>
            </a:r>
            <a:r>
              <a:rPr lang="en-US" altLang="en-US" dirty="0" err="1">
                <a:effectLst>
                  <a:outerShdw blurRad="38100" dist="38100" dir="2700000" algn="tl">
                    <a:srgbClr val="C0C0C0"/>
                  </a:outerShdw>
                </a:effectLst>
                <a:latin typeface="Arial" panose="020B0604020202020204" pitchFamily="34" charset="0"/>
              </a:rPr>
              <a:t>Tiêu</a:t>
            </a:r>
            <a:r>
              <a:rPr lang="en-US" altLang="en-US" dirty="0">
                <a:effectLst>
                  <a:outerShdw blurRad="38100" dist="38100" dir="2700000" algn="tl">
                    <a:srgbClr val="C0C0C0"/>
                  </a:outerShdw>
                </a:effectLst>
                <a:latin typeface="Arial" panose="020B0604020202020204" pitchFamily="34" charset="0"/>
              </a:rPr>
              <a:t> </a:t>
            </a:r>
            <a:r>
              <a:rPr lang="en-US" altLang="en-US" dirty="0" err="1">
                <a:effectLst>
                  <a:outerShdw blurRad="38100" dist="38100" dir="2700000" algn="tl">
                    <a:srgbClr val="C0C0C0"/>
                  </a:outerShdw>
                </a:effectLst>
                <a:latin typeface="Arial" panose="020B0604020202020204" pitchFamily="34" charset="0"/>
              </a:rPr>
              <a:t>chuẩn</a:t>
            </a:r>
            <a:r>
              <a:rPr lang="en-US" altLang="en-US" dirty="0">
                <a:effectLst>
                  <a:outerShdw blurRad="38100" dist="38100" dir="2700000" algn="tl">
                    <a:srgbClr val="C0C0C0"/>
                  </a:outerShdw>
                </a:effectLst>
                <a:latin typeface="Arial" panose="020B0604020202020204" pitchFamily="34" charset="0"/>
              </a:rPr>
              <a:t> bao </a:t>
            </a:r>
            <a:r>
              <a:rPr lang="en-US" altLang="en-US" dirty="0" err="1">
                <a:effectLst>
                  <a:outerShdw blurRad="38100" dist="38100" dir="2700000" algn="tl">
                    <a:srgbClr val="C0C0C0"/>
                  </a:outerShdw>
                </a:effectLst>
                <a:latin typeface="Arial" panose="020B0604020202020204" pitchFamily="34" charset="0"/>
              </a:rPr>
              <a:t>phủ</a:t>
            </a:r>
            <a:endParaRPr lang="en-US" altLang="en-US" dirty="0">
              <a:effectLst>
                <a:outerShdw blurRad="38100" dist="38100" dir="2700000" algn="tl">
                  <a:srgbClr val="C0C0C0"/>
                </a:outerShdw>
              </a:effectLst>
              <a:latin typeface="Arial" panose="020B0604020202020204" pitchFamily="34" charset="0"/>
            </a:endParaRPr>
          </a:p>
        </p:txBody>
      </p:sp>
      <p:sp>
        <p:nvSpPr>
          <p:cNvPr id="75778" name="Content Placeholder 2">
            <a:extLst>
              <a:ext uri="{FF2B5EF4-FFF2-40B4-BE49-F238E27FC236}">
                <a16:creationId xmlns:a16="http://schemas.microsoft.com/office/drawing/2014/main" id="{30290E11-84EC-45AF-95B0-AF48C4B62211}"/>
              </a:ext>
            </a:extLst>
          </p:cNvPr>
          <p:cNvSpPr>
            <a:spLocks noGrp="1" noChangeArrowheads="1"/>
          </p:cNvSpPr>
          <p:nvPr>
            <p:ph sz="quarter" idx="10"/>
          </p:nvPr>
        </p:nvSpPr>
        <p:spPr>
          <a:xfrm>
            <a:off x="3354456" y="1285875"/>
            <a:ext cx="7999343" cy="4692650"/>
          </a:xfrm>
        </p:spPr>
        <p:txBody>
          <a:bodyPr/>
          <a:lstStyle/>
          <a:p>
            <a:r>
              <a:rPr lang="en-US" altLang="en-US" sz="2200" dirty="0" err="1">
                <a:latin typeface="Arial" panose="020B0604020202020204" pitchFamily="34" charset="0"/>
                <a:cs typeface="Arial" panose="020B0604020202020204" pitchFamily="34" charset="0"/>
              </a:rPr>
              <a:t>Đôi</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khi</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còn</a:t>
            </a:r>
            <a:r>
              <a:rPr lang="vi-VN" altLang="en-US" sz="2200" dirty="0">
                <a:latin typeface="Arial" panose="020B0604020202020204" pitchFamily="34" charset="0"/>
                <a:cs typeface="Arial" panose="020B0604020202020204" pitchFamily="34" charset="0"/>
              </a:rPr>
              <a:t> được gọi là</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tiêu</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chuẩn</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kiểm</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thử</a:t>
            </a:r>
            <a:r>
              <a:rPr lang="vi-VN" altLang="en-US" sz="2200" dirty="0">
                <a:latin typeface="Arial" panose="020B0604020202020204" pitchFamily="34" charset="0"/>
                <a:cs typeface="Arial" panose="020B0604020202020204" pitchFamily="34" charset="0"/>
              </a:rPr>
              <a:t> phần mềm hoặc </a:t>
            </a:r>
            <a:r>
              <a:rPr lang="en-US" altLang="en-US" sz="2200" dirty="0" err="1">
                <a:latin typeface="Arial" panose="020B0604020202020204" pitchFamily="34" charset="0"/>
                <a:cs typeface="Arial" panose="020B0604020202020204" pitchFamily="34" charset="0"/>
              </a:rPr>
              <a:t>tiêu</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chuẩn</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kiểm</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thử</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dữ</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liệu</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đầy</a:t>
            </a:r>
            <a:r>
              <a:rPr lang="en-US" altLang="en-US" sz="2200" dirty="0">
                <a:latin typeface="Arial" panose="020B0604020202020204" pitchFamily="34" charset="0"/>
                <a:cs typeface="Arial" panose="020B0604020202020204" pitchFamily="34" charset="0"/>
              </a:rPr>
              <a:t> </a:t>
            </a:r>
            <a:r>
              <a:rPr lang="en-US" altLang="en-US" sz="2200" dirty="0" err="1">
                <a:latin typeface="Arial" panose="020B0604020202020204" pitchFamily="34" charset="0"/>
                <a:cs typeface="Arial" panose="020B0604020202020204" pitchFamily="34" charset="0"/>
              </a:rPr>
              <a:t>đủ</a:t>
            </a:r>
            <a:r>
              <a:rPr lang="vi-VN" altLang="en-US" sz="2200" dirty="0">
                <a:latin typeface="Arial" panose="020B0604020202020204" pitchFamily="34" charset="0"/>
                <a:cs typeface="Arial" panose="020B0604020202020204" pitchFamily="34" charset="0"/>
              </a:rPr>
              <a:t> có thể được sử dụng như</a:t>
            </a:r>
            <a:r>
              <a:rPr lang="en-US" altLang="en-US" sz="2200" dirty="0">
                <a:latin typeface="Arial" panose="020B0604020202020204" pitchFamily="34" charset="0"/>
                <a:cs typeface="Arial" panose="020B0604020202020204" pitchFamily="34" charset="0"/>
              </a:rPr>
              <a:t>:</a:t>
            </a:r>
          </a:p>
          <a:p>
            <a:pPr lvl="1"/>
            <a:r>
              <a:rPr lang="en-US" altLang="en-US" sz="2000" dirty="0" err="1">
                <a:latin typeface="Arial" panose="020B0604020202020204" pitchFamily="34" charset="0"/>
                <a:cs typeface="Arial" panose="020B0604020202020204" pitchFamily="34" charset="0"/>
              </a:rPr>
              <a:t>Quy</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tắc</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dừng</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để</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xác</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định</a:t>
            </a:r>
            <a:r>
              <a:rPr lang="vi-VN"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tính</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đầy</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đủ</a:t>
            </a:r>
            <a:r>
              <a:rPr lang="en-US" altLang="en-US" sz="2000" b="1" dirty="0">
                <a:latin typeface="Arial" panose="020B0604020202020204" pitchFamily="34" charset="0"/>
              </a:rPr>
              <a:t>.</a:t>
            </a:r>
          </a:p>
          <a:p>
            <a:pPr lvl="1"/>
            <a:r>
              <a:rPr lang="en-US" altLang="en-US" sz="2000" dirty="0">
                <a:latin typeface="Arial" panose="020B0604020202020204" pitchFamily="34" charset="0"/>
                <a:cs typeface="Arial" panose="020B0604020202020204" pitchFamily="34" charset="0"/>
              </a:rPr>
              <a:t>K</a:t>
            </a:r>
            <a:r>
              <a:rPr lang="vi-VN" altLang="en-US" sz="2000" dirty="0">
                <a:latin typeface="Arial" panose="020B0604020202020204" pitchFamily="34" charset="0"/>
                <a:cs typeface="Arial" panose="020B0604020202020204" pitchFamily="34" charset="0"/>
              </a:rPr>
              <a:t>iểm tra </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đo</a:t>
            </a:r>
            <a:r>
              <a:rPr lang="en-US" altLang="en-US" sz="2000" dirty="0">
                <a:latin typeface="Arial" panose="020B0604020202020204" pitchFamily="34" charset="0"/>
                <a:cs typeface="Arial" panose="020B0604020202020204" pitchFamily="34" charset="0"/>
              </a:rPr>
              <a:t> </a:t>
            </a:r>
            <a:r>
              <a:rPr lang="vi-VN" altLang="en-US" sz="2000" dirty="0">
                <a:latin typeface="Arial" panose="020B0604020202020204" pitchFamily="34" charset="0"/>
                <a:cs typeface="Arial" panose="020B0604020202020204" pitchFamily="34" charset="0"/>
              </a:rPr>
              <a:t>chất lượng khi  mức độ an toàn có liên quan với mỗi tập kiểm tra.</a:t>
            </a:r>
            <a:endParaRPr lang="en-US" altLang="en-US" sz="2000" dirty="0">
              <a:latin typeface="Arial" panose="020B0604020202020204" pitchFamily="34" charset="0"/>
              <a:cs typeface="Arial" panose="020B0604020202020204" pitchFamily="34" charset="0"/>
            </a:endParaRPr>
          </a:p>
          <a:p>
            <a:pPr lvl="1"/>
            <a:r>
              <a:rPr lang="vi-VN" altLang="en-US" sz="2000" dirty="0">
                <a:latin typeface="Arial" panose="020B0604020202020204" pitchFamily="34" charset="0"/>
                <a:cs typeface="Arial" panose="020B0604020202020204" pitchFamily="34" charset="0"/>
              </a:rPr>
              <a:t>Lựa chọn dữ liệu </a:t>
            </a:r>
            <a:r>
              <a:rPr lang="en-US" altLang="en-US" sz="2000" dirty="0" err="1">
                <a:latin typeface="Arial" panose="020B0604020202020204" pitchFamily="34" charset="0"/>
                <a:cs typeface="Arial" panose="020B0604020202020204" pitchFamily="34" charset="0"/>
              </a:rPr>
              <a:t>kiểm</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thử</a:t>
            </a:r>
            <a:r>
              <a:rPr lang="vi-VN" altLang="en-US" sz="2000" dirty="0">
                <a:latin typeface="Arial" panose="020B0604020202020204" pitchFamily="34" charset="0"/>
                <a:cs typeface="Arial" panose="020B0604020202020204" pitchFamily="34" charset="0"/>
              </a:rPr>
              <a:t>. Bộ kiểm tra được coi là tương đương nếu đáp ứng các tiêu chí tương tự.</a:t>
            </a:r>
            <a:endParaRPr lang="en-US" altLang="en-US" sz="2000" b="1" dirty="0">
              <a:latin typeface="Arial" panose="020B0604020202020204" pitchFamily="34" charset="0"/>
            </a:endParaRPr>
          </a:p>
          <a:p>
            <a:pPr lvl="1">
              <a:buClr>
                <a:schemeClr val="hlink"/>
              </a:buClr>
              <a:buFont typeface="Wingdings" panose="05000000000000000000" pitchFamily="2" charset="2"/>
              <a:buChar char="v"/>
            </a:pPr>
            <a:r>
              <a:rPr lang="en-US" altLang="en-US" sz="2200" b="1" dirty="0" err="1">
                <a:latin typeface="Arial" panose="020B0604020202020204" pitchFamily="34" charset="0"/>
                <a:cs typeface="Arial" panose="020B0604020202020204" pitchFamily="34" charset="0"/>
              </a:rPr>
              <a:t>Tiêu</a:t>
            </a:r>
            <a:r>
              <a:rPr lang="en-US" altLang="en-US" sz="2200" b="1" dirty="0">
                <a:latin typeface="Arial" panose="020B0604020202020204" pitchFamily="34" charset="0"/>
                <a:cs typeface="Arial" panose="020B0604020202020204" pitchFamily="34" charset="0"/>
              </a:rPr>
              <a:t> </a:t>
            </a:r>
            <a:r>
              <a:rPr lang="en-US" altLang="en-US" sz="2200" b="1" dirty="0" err="1">
                <a:latin typeface="Arial" panose="020B0604020202020204" pitchFamily="34" charset="0"/>
                <a:cs typeface="Arial" panose="020B0604020202020204" pitchFamily="34" charset="0"/>
              </a:rPr>
              <a:t>chuẩn</a:t>
            </a:r>
            <a:r>
              <a:rPr lang="en-US" altLang="en-US" sz="2200" b="1" dirty="0">
                <a:latin typeface="Arial" panose="020B0604020202020204" pitchFamily="34" charset="0"/>
                <a:cs typeface="Arial" panose="020B0604020202020204" pitchFamily="34" charset="0"/>
              </a:rPr>
              <a:t> </a:t>
            </a:r>
            <a:r>
              <a:rPr lang="en-US" altLang="en-US" sz="2200" b="1" dirty="0" err="1">
                <a:latin typeface="Arial" panose="020B0604020202020204" pitchFamily="34" charset="0"/>
                <a:cs typeface="Arial" panose="020B0604020202020204" pitchFamily="34" charset="0"/>
              </a:rPr>
              <a:t>kiểm</a:t>
            </a:r>
            <a:r>
              <a:rPr lang="en-US" altLang="en-US" sz="2200" b="1" dirty="0">
                <a:latin typeface="Arial" panose="020B0604020202020204" pitchFamily="34" charset="0"/>
                <a:cs typeface="Arial" panose="020B0604020202020204" pitchFamily="34" charset="0"/>
              </a:rPr>
              <a:t> </a:t>
            </a:r>
            <a:r>
              <a:rPr lang="en-US" altLang="en-US" sz="2200" b="1" dirty="0" err="1">
                <a:latin typeface="Arial" panose="020B0604020202020204" pitchFamily="34" charset="0"/>
                <a:cs typeface="Arial" panose="020B0604020202020204" pitchFamily="34" charset="0"/>
              </a:rPr>
              <a:t>thử</a:t>
            </a:r>
            <a:r>
              <a:rPr lang="en-US" altLang="en-US" sz="2200" b="1" dirty="0">
                <a:latin typeface="Arial" panose="020B0604020202020204" pitchFamily="34" charset="0"/>
                <a:cs typeface="Arial" panose="020B0604020202020204" pitchFamily="34" charset="0"/>
              </a:rPr>
              <a:t> </a:t>
            </a:r>
            <a:r>
              <a:rPr lang="en-US" altLang="en-US" sz="2200" b="1" dirty="0" err="1">
                <a:latin typeface="Arial" panose="020B0604020202020204" pitchFamily="34" charset="0"/>
                <a:cs typeface="Arial" panose="020B0604020202020204" pitchFamily="34" charset="0"/>
              </a:rPr>
              <a:t>hộp</a:t>
            </a:r>
            <a:r>
              <a:rPr lang="en-US" altLang="en-US" sz="2200" b="1" dirty="0">
                <a:latin typeface="Arial" panose="020B0604020202020204" pitchFamily="34" charset="0"/>
                <a:cs typeface="Arial" panose="020B0604020202020204" pitchFamily="34" charset="0"/>
              </a:rPr>
              <a:t> </a:t>
            </a:r>
            <a:r>
              <a:rPr lang="en-US" altLang="en-US" sz="2200" b="1" dirty="0" err="1">
                <a:latin typeface="Arial" panose="020B0604020202020204" pitchFamily="34" charset="0"/>
                <a:cs typeface="Arial" panose="020B0604020202020204" pitchFamily="34" charset="0"/>
              </a:rPr>
              <a:t>trắng</a:t>
            </a:r>
            <a:endParaRPr lang="en-US" altLang="en-US" sz="2200" b="1" dirty="0">
              <a:latin typeface="Arial" panose="020B0604020202020204" pitchFamily="34" charset="0"/>
            </a:endParaRPr>
          </a:p>
          <a:p>
            <a:pPr lvl="1">
              <a:buFont typeface="Arial" panose="020B0604020202020204" pitchFamily="34" charset="0"/>
              <a:buChar char="•"/>
            </a:pPr>
            <a:r>
              <a:rPr lang="vi-VN" altLang="en-US" sz="2000" dirty="0">
                <a:latin typeface="Arial" panose="020B0604020202020204" pitchFamily="34" charset="0"/>
                <a:cs typeface="Arial" panose="020B0604020202020204" pitchFamily="34" charset="0"/>
              </a:rPr>
              <a:t>Tiêu chuẩn có xem xét đến cấu trúc bên trong của chương trình có thể được chia</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thành</a:t>
            </a:r>
            <a:r>
              <a:rPr lang="vi-VN" altLang="en-US" sz="2000" dirty="0">
                <a:latin typeface="Arial" panose="020B0604020202020204" pitchFamily="34" charset="0"/>
                <a:cs typeface="Arial" panose="020B0604020202020204" pitchFamily="34" charset="0"/>
              </a:rPr>
              <a:t>.</a:t>
            </a:r>
            <a:endParaRPr lang="en-US" altLang="en-US" sz="2000" dirty="0">
              <a:latin typeface="Arial" panose="020B0604020202020204" pitchFamily="34" charset="0"/>
              <a:cs typeface="Arial" panose="020B0604020202020204" pitchFamily="34" charset="0"/>
            </a:endParaRPr>
          </a:p>
          <a:p>
            <a:pPr lvl="1">
              <a:buFont typeface="Wingdings" panose="05000000000000000000" pitchFamily="2" charset="2"/>
              <a:buNone/>
            </a:pPr>
            <a:r>
              <a:rPr lang="en-US" altLang="en-US" sz="2000" b="1" dirty="0">
                <a:latin typeface="Arial" panose="020B0604020202020204" pitchFamily="34" charset="0"/>
                <a:cs typeface="Arial" panose="020B0604020202020204" pitchFamily="34" charset="0"/>
              </a:rPr>
              <a:t>	</a:t>
            </a:r>
            <a:r>
              <a:rPr lang="en-US" altLang="en-US" sz="2000" b="1" dirty="0">
                <a:latin typeface="Arial" panose="020B0604020202020204" pitchFamily="34" charset="0"/>
              </a:rPr>
              <a:t>1. </a:t>
            </a:r>
            <a:r>
              <a:rPr lang="en-US" altLang="en-US" sz="2000" b="1" dirty="0" err="1">
                <a:latin typeface="Arial" panose="020B0604020202020204" pitchFamily="34" charset="0"/>
              </a:rPr>
              <a:t>Tiêu</a:t>
            </a:r>
            <a:r>
              <a:rPr lang="en-US" altLang="en-US" sz="2000" b="1" dirty="0">
                <a:latin typeface="Arial" panose="020B0604020202020204" pitchFamily="34" charset="0"/>
              </a:rPr>
              <a:t> </a:t>
            </a:r>
            <a:r>
              <a:rPr lang="en-US" altLang="en-US" sz="2000" b="1" dirty="0" err="1">
                <a:latin typeface="Arial" panose="020B0604020202020204" pitchFamily="34" charset="0"/>
              </a:rPr>
              <a:t>chuẩn</a:t>
            </a:r>
            <a:r>
              <a:rPr lang="en-US" altLang="en-US" sz="2000" b="1" dirty="0">
                <a:latin typeface="Arial" panose="020B0604020202020204" pitchFamily="34" charset="0"/>
              </a:rPr>
              <a:t> </a:t>
            </a:r>
            <a:r>
              <a:rPr lang="en-US" altLang="en-US" sz="2000" b="1" dirty="0" err="1">
                <a:latin typeface="Arial" panose="020B0604020202020204" pitchFamily="34" charset="0"/>
              </a:rPr>
              <a:t>luồng</a:t>
            </a:r>
            <a:r>
              <a:rPr lang="en-US" altLang="en-US" sz="2000" b="1" dirty="0">
                <a:latin typeface="Arial" panose="020B0604020202020204" pitchFamily="34" charset="0"/>
              </a:rPr>
              <a:t> </a:t>
            </a:r>
            <a:r>
              <a:rPr lang="en-US" altLang="en-US" sz="2000" b="1" dirty="0" err="1">
                <a:latin typeface="Arial" panose="020B0604020202020204" pitchFamily="34" charset="0"/>
              </a:rPr>
              <a:t>điều</a:t>
            </a:r>
            <a:r>
              <a:rPr lang="en-US" altLang="en-US" sz="2000" b="1" dirty="0">
                <a:latin typeface="Arial" panose="020B0604020202020204" pitchFamily="34" charset="0"/>
              </a:rPr>
              <a:t> </a:t>
            </a:r>
            <a:r>
              <a:rPr lang="en-US" altLang="en-US" sz="2000" b="1" dirty="0" err="1">
                <a:latin typeface="Arial" panose="020B0604020202020204" pitchFamily="34" charset="0"/>
              </a:rPr>
              <a:t>khiển</a:t>
            </a:r>
            <a:r>
              <a:rPr lang="en-US" altLang="en-US" sz="2000" b="1" dirty="0">
                <a:latin typeface="Arial" panose="020B0604020202020204" pitchFamily="34" charset="0"/>
              </a:rPr>
              <a:t>.</a:t>
            </a:r>
          </a:p>
          <a:p>
            <a:pPr lvl="1">
              <a:buFont typeface="Wingdings" panose="05000000000000000000" pitchFamily="2" charset="2"/>
              <a:buNone/>
            </a:pPr>
            <a:r>
              <a:rPr lang="en-US" altLang="en-US" sz="2000" b="1" dirty="0">
                <a:latin typeface="Arial" panose="020B0604020202020204" pitchFamily="34" charset="0"/>
              </a:rPr>
              <a:t>	2. </a:t>
            </a:r>
            <a:r>
              <a:rPr lang="en-US" altLang="en-US" sz="2000" b="1" dirty="0" err="1">
                <a:latin typeface="Arial" panose="020B0604020202020204" pitchFamily="34" charset="0"/>
              </a:rPr>
              <a:t>Tiêu</a:t>
            </a:r>
            <a:r>
              <a:rPr lang="en-US" altLang="en-US" sz="2000" b="1" dirty="0">
                <a:latin typeface="Arial" panose="020B0604020202020204" pitchFamily="34" charset="0"/>
              </a:rPr>
              <a:t> </a:t>
            </a:r>
            <a:r>
              <a:rPr lang="en-US" altLang="en-US" sz="2000" b="1" dirty="0" err="1">
                <a:latin typeface="Arial" panose="020B0604020202020204" pitchFamily="34" charset="0"/>
              </a:rPr>
              <a:t>chuẩn</a:t>
            </a:r>
            <a:r>
              <a:rPr lang="en-US" altLang="en-US" sz="2000" b="1" dirty="0">
                <a:latin typeface="Arial" panose="020B0604020202020204" pitchFamily="34" charset="0"/>
              </a:rPr>
              <a:t> </a:t>
            </a:r>
            <a:r>
              <a:rPr lang="en-US" altLang="en-US" sz="2000" b="1" dirty="0" err="1">
                <a:latin typeface="Arial" panose="020B0604020202020204" pitchFamily="34" charset="0"/>
              </a:rPr>
              <a:t>luồng</a:t>
            </a:r>
            <a:r>
              <a:rPr lang="en-US" altLang="en-US" sz="2000" b="1" dirty="0">
                <a:latin typeface="Arial" panose="020B0604020202020204" pitchFamily="34" charset="0"/>
              </a:rPr>
              <a:t> </a:t>
            </a:r>
            <a:r>
              <a:rPr lang="en-US" altLang="en-US" sz="2000" b="1" dirty="0" err="1">
                <a:latin typeface="Arial" panose="020B0604020202020204" pitchFamily="34" charset="0"/>
              </a:rPr>
              <a:t>dữ</a:t>
            </a:r>
            <a:r>
              <a:rPr lang="en-US" altLang="en-US" sz="2000" b="1" dirty="0">
                <a:latin typeface="Arial" panose="020B0604020202020204" pitchFamily="34" charset="0"/>
              </a:rPr>
              <a:t> </a:t>
            </a:r>
            <a:r>
              <a:rPr lang="en-US" altLang="en-US" sz="2000" b="1" dirty="0" err="1">
                <a:latin typeface="Arial" panose="020B0604020202020204" pitchFamily="34" charset="0"/>
              </a:rPr>
              <a:t>liệu</a:t>
            </a:r>
            <a:r>
              <a:rPr lang="en-US" altLang="en-US" sz="2000" b="1" dirty="0">
                <a:latin typeface="Arial" panose="020B0604020202020204" pitchFamily="34" charset="0"/>
              </a:rPr>
              <a:t>.</a:t>
            </a:r>
          </a:p>
        </p:txBody>
      </p:sp>
      <p:sp>
        <p:nvSpPr>
          <p:cNvPr id="75779" name="Slide Number Placeholder 3">
            <a:extLst>
              <a:ext uri="{FF2B5EF4-FFF2-40B4-BE49-F238E27FC236}">
                <a16:creationId xmlns:a16="http://schemas.microsoft.com/office/drawing/2014/main" id="{48A3F381-597F-4E73-977E-65709040406B}"/>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301</a:t>
            </a:fld>
            <a:endParaRPr lang="en-CA" altLang="en-US" sz="1000" b="0">
              <a:solidFill>
                <a:schemeClr val="bg1"/>
              </a:solidFill>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BE46E0-B828-49D2-BFA2-9D12126EBEB9}"/>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Tiêu chuẩn luồng điều khiển</a:t>
            </a:r>
          </a:p>
        </p:txBody>
      </p:sp>
      <p:sp>
        <p:nvSpPr>
          <p:cNvPr id="77826" name="Content Placeholder 2">
            <a:extLst>
              <a:ext uri="{FF2B5EF4-FFF2-40B4-BE49-F238E27FC236}">
                <a16:creationId xmlns:a16="http://schemas.microsoft.com/office/drawing/2014/main" id="{6055291A-52FD-4A25-90A4-38AF7775B8C6}"/>
              </a:ext>
            </a:extLst>
          </p:cNvPr>
          <p:cNvSpPr>
            <a:spLocks noGrp="1" noChangeArrowheads="1"/>
          </p:cNvSpPr>
          <p:nvPr>
            <p:ph sz="quarter" idx="10"/>
          </p:nvPr>
        </p:nvSpPr>
        <p:spPr>
          <a:xfrm>
            <a:off x="2932042" y="1285875"/>
            <a:ext cx="8421757" cy="4692650"/>
          </a:xfrm>
        </p:spPr>
        <p:txBody>
          <a:bodyPr/>
          <a:lstStyle/>
          <a:p>
            <a:r>
              <a:rPr lang="en-US" altLang="en-US" dirty="0" err="1"/>
              <a:t>Tiêu</a:t>
            </a:r>
            <a:r>
              <a:rPr lang="en-US" altLang="en-US" dirty="0"/>
              <a:t> </a:t>
            </a:r>
            <a:r>
              <a:rPr lang="en-US" altLang="en-US" dirty="0" err="1"/>
              <a:t>chuẩn</a:t>
            </a:r>
            <a:r>
              <a:rPr lang="en-US" altLang="en-US" dirty="0"/>
              <a:t> </a:t>
            </a:r>
            <a:r>
              <a:rPr lang="en-US" altLang="en-US" dirty="0" err="1"/>
              <a:t>luồng</a:t>
            </a:r>
            <a:r>
              <a:rPr lang="en-US" altLang="en-US" dirty="0"/>
              <a:t> </a:t>
            </a:r>
            <a:r>
              <a:rPr lang="en-US" altLang="en-US" dirty="0" err="1"/>
              <a:t>điều</a:t>
            </a:r>
            <a:r>
              <a:rPr lang="en-US" altLang="en-US" dirty="0"/>
              <a:t> </a:t>
            </a:r>
            <a:r>
              <a:rPr lang="en-US" altLang="en-US" dirty="0" err="1"/>
              <a:t>khiển</a:t>
            </a:r>
            <a:endParaRPr lang="en-US" altLang="en-US" dirty="0"/>
          </a:p>
          <a:p>
            <a:pPr lvl="1"/>
            <a:r>
              <a:rPr lang="en-US" altLang="en-US" sz="2500" dirty="0" err="1">
                <a:latin typeface="Arial" panose="020B0604020202020204" pitchFamily="34" charset="0"/>
              </a:rPr>
              <a:t>Kiểm</a:t>
            </a:r>
            <a:r>
              <a:rPr lang="en-US" altLang="en-US" sz="2500" dirty="0">
                <a:latin typeface="Arial" panose="020B0604020202020204" pitchFamily="34" charset="0"/>
              </a:rPr>
              <a:t> </a:t>
            </a:r>
            <a:r>
              <a:rPr lang="en-US" altLang="en-US" sz="2500" dirty="0" err="1">
                <a:latin typeface="Arial" panose="020B0604020202020204" pitchFamily="34" charset="0"/>
              </a:rPr>
              <a:t>tra</a:t>
            </a:r>
            <a:r>
              <a:rPr lang="en-US" altLang="en-US" sz="2500" dirty="0">
                <a:latin typeface="Arial" panose="020B0604020202020204" pitchFamily="34" charset="0"/>
              </a:rPr>
              <a:t> </a:t>
            </a:r>
            <a:r>
              <a:rPr lang="en-US" altLang="en-US" sz="2500" dirty="0" err="1">
                <a:latin typeface="Arial" panose="020B0604020202020204" pitchFamily="34" charset="0"/>
              </a:rPr>
              <a:t>các</a:t>
            </a:r>
            <a:r>
              <a:rPr lang="en-US" altLang="en-US" sz="2500" dirty="0">
                <a:latin typeface="Arial" panose="020B0604020202020204" pitchFamily="34" charset="0"/>
              </a:rPr>
              <a:t> </a:t>
            </a:r>
            <a:r>
              <a:rPr lang="en-US" altLang="en-US" sz="2500" dirty="0" err="1">
                <a:latin typeface="Arial" panose="020B0604020202020204" pitchFamily="34" charset="0"/>
              </a:rPr>
              <a:t>biểu</a:t>
            </a:r>
            <a:r>
              <a:rPr lang="en-US" altLang="en-US" sz="2500" dirty="0">
                <a:latin typeface="Arial" panose="020B0604020202020204" pitchFamily="34" charset="0"/>
              </a:rPr>
              <a:t> </a:t>
            </a:r>
            <a:r>
              <a:rPr lang="en-US" altLang="en-US" sz="2500" dirty="0" err="1">
                <a:latin typeface="Arial" panose="020B0604020202020204" pitchFamily="34" charset="0"/>
              </a:rPr>
              <a:t>thức</a:t>
            </a:r>
            <a:r>
              <a:rPr lang="en-US" altLang="en-US" sz="2500" dirty="0">
                <a:latin typeface="Arial" panose="020B0604020202020204" pitchFamily="34" charset="0"/>
              </a:rPr>
              <a:t> logic </a:t>
            </a:r>
            <a:r>
              <a:rPr lang="en-US" altLang="en-US" sz="2500" dirty="0" err="1">
                <a:latin typeface="Arial" panose="020B0604020202020204" pitchFamily="34" charset="0"/>
              </a:rPr>
              <a:t>trong</a:t>
            </a:r>
            <a:r>
              <a:rPr lang="en-US" altLang="en-US" sz="2500" dirty="0">
                <a:latin typeface="Arial" panose="020B0604020202020204" pitchFamily="34" charset="0"/>
              </a:rPr>
              <a:t> </a:t>
            </a:r>
            <a:r>
              <a:rPr lang="en-US" altLang="en-US" sz="2500" dirty="0" err="1">
                <a:latin typeface="Arial" panose="020B0604020202020204" pitchFamily="34" charset="0"/>
              </a:rPr>
              <a:t>đó</a:t>
            </a:r>
            <a:r>
              <a:rPr lang="en-US" altLang="en-US" sz="2500" dirty="0">
                <a:latin typeface="Arial" panose="020B0604020202020204" pitchFamily="34" charset="0"/>
              </a:rPr>
              <a:t> </a:t>
            </a:r>
            <a:r>
              <a:rPr lang="en-US" altLang="en-US" sz="2500" dirty="0" err="1">
                <a:latin typeface="Arial" panose="020B0604020202020204" pitchFamily="34" charset="0"/>
              </a:rPr>
              <a:t>xác</a:t>
            </a:r>
            <a:r>
              <a:rPr lang="en-US" altLang="en-US" sz="2500" dirty="0">
                <a:latin typeface="Arial" panose="020B0604020202020204" pitchFamily="34" charset="0"/>
              </a:rPr>
              <a:t> </a:t>
            </a:r>
            <a:r>
              <a:rPr lang="en-US" altLang="en-US" sz="2500" dirty="0" err="1">
                <a:latin typeface="Arial" panose="020B0604020202020204" pitchFamily="34" charset="0"/>
              </a:rPr>
              <a:t>định</a:t>
            </a:r>
            <a:r>
              <a:rPr lang="en-US" altLang="en-US" sz="2500" dirty="0">
                <a:latin typeface="Arial" panose="020B0604020202020204" pitchFamily="34" charset="0"/>
              </a:rPr>
              <a:t> </a:t>
            </a:r>
            <a:r>
              <a:rPr lang="en-US" altLang="en-US" sz="2500" dirty="0" err="1">
                <a:latin typeface="Arial" panose="020B0604020202020204" pitchFamily="34" charset="0"/>
              </a:rPr>
              <a:t>các</a:t>
            </a:r>
            <a:r>
              <a:rPr lang="en-US" altLang="en-US" sz="2500" dirty="0">
                <a:latin typeface="Arial" panose="020B0604020202020204" pitchFamily="34" charset="0"/>
              </a:rPr>
              <a:t> </a:t>
            </a:r>
            <a:r>
              <a:rPr lang="en-US" altLang="en-US" sz="2500" dirty="0" err="1">
                <a:latin typeface="Arial" panose="020B0604020202020204" pitchFamily="34" charset="0"/>
              </a:rPr>
              <a:t>nhánh</a:t>
            </a:r>
            <a:r>
              <a:rPr lang="en-US" altLang="en-US" sz="2500" dirty="0">
                <a:latin typeface="Arial" panose="020B0604020202020204" pitchFamily="34" charset="0"/>
              </a:rPr>
              <a:t> </a:t>
            </a:r>
            <a:r>
              <a:rPr lang="en-US" altLang="en-US" sz="2500" dirty="0" err="1">
                <a:latin typeface="Arial" panose="020B0604020202020204" pitchFamily="34" charset="0"/>
              </a:rPr>
              <a:t>và</a:t>
            </a:r>
            <a:r>
              <a:rPr lang="en-US" altLang="en-US" sz="2500" dirty="0">
                <a:latin typeface="Arial" panose="020B0604020202020204" pitchFamily="34" charset="0"/>
              </a:rPr>
              <a:t> </a:t>
            </a:r>
            <a:r>
              <a:rPr lang="en-US" altLang="en-US" sz="2500" dirty="0" err="1">
                <a:latin typeface="Arial" panose="020B0604020202020204" pitchFamily="34" charset="0"/>
              </a:rPr>
              <a:t>cấu</a:t>
            </a:r>
            <a:r>
              <a:rPr lang="en-US" altLang="en-US" sz="2500" dirty="0">
                <a:latin typeface="Arial" panose="020B0604020202020204" pitchFamily="34" charset="0"/>
              </a:rPr>
              <a:t> </a:t>
            </a:r>
            <a:r>
              <a:rPr lang="en-US" altLang="en-US" sz="2500" dirty="0" err="1">
                <a:latin typeface="Arial" panose="020B0604020202020204" pitchFamily="34" charset="0"/>
              </a:rPr>
              <a:t>trúc</a:t>
            </a:r>
            <a:r>
              <a:rPr lang="en-US" altLang="en-US" sz="2500" dirty="0">
                <a:latin typeface="Arial" panose="020B0604020202020204" pitchFamily="34" charset="0"/>
              </a:rPr>
              <a:t> </a:t>
            </a:r>
            <a:r>
              <a:rPr lang="en-US" altLang="en-US" sz="2500" dirty="0" err="1">
                <a:latin typeface="Arial" panose="020B0604020202020204" pitchFamily="34" charset="0"/>
              </a:rPr>
              <a:t>vòng</a:t>
            </a:r>
            <a:r>
              <a:rPr lang="en-US" altLang="en-US" sz="2500" dirty="0">
                <a:latin typeface="Arial" panose="020B0604020202020204" pitchFamily="34" charset="0"/>
              </a:rPr>
              <a:t> </a:t>
            </a:r>
            <a:r>
              <a:rPr lang="en-US" altLang="en-US" sz="2500" dirty="0" err="1">
                <a:latin typeface="Arial" panose="020B0604020202020204" pitchFamily="34" charset="0"/>
              </a:rPr>
              <a:t>lặp</a:t>
            </a:r>
            <a:r>
              <a:rPr lang="en-US" altLang="en-US" sz="2500" dirty="0">
                <a:latin typeface="Arial" panose="020B0604020202020204" pitchFamily="34" charset="0"/>
              </a:rPr>
              <a:t> </a:t>
            </a:r>
            <a:r>
              <a:rPr lang="en-US" altLang="en-US" sz="2500" dirty="0" err="1">
                <a:latin typeface="Arial" panose="020B0604020202020204" pitchFamily="34" charset="0"/>
              </a:rPr>
              <a:t>của</a:t>
            </a:r>
            <a:r>
              <a:rPr lang="en-US" altLang="en-US" sz="2500" dirty="0">
                <a:latin typeface="Arial" panose="020B0604020202020204" pitchFamily="34" charset="0"/>
              </a:rPr>
              <a:t> </a:t>
            </a:r>
            <a:r>
              <a:rPr lang="en-US" altLang="en-US" sz="2500" dirty="0" err="1">
                <a:latin typeface="Arial" panose="020B0604020202020204" pitchFamily="34" charset="0"/>
              </a:rPr>
              <a:t>chương</a:t>
            </a:r>
            <a:r>
              <a:rPr lang="en-US" altLang="en-US" sz="2500" dirty="0">
                <a:latin typeface="Arial" panose="020B0604020202020204" pitchFamily="34" charset="0"/>
              </a:rPr>
              <a:t> </a:t>
            </a:r>
            <a:r>
              <a:rPr lang="en-US" altLang="en-US" sz="2500" dirty="0" err="1">
                <a:latin typeface="Arial" panose="020B0604020202020204" pitchFamily="34" charset="0"/>
              </a:rPr>
              <a:t>trình</a:t>
            </a:r>
            <a:r>
              <a:rPr lang="en-US" altLang="en-US" sz="2500" dirty="0">
                <a:latin typeface="Arial" panose="020B0604020202020204" pitchFamily="34" charset="0"/>
              </a:rPr>
              <a:t>.</a:t>
            </a:r>
          </a:p>
          <a:p>
            <a:pPr lvl="1"/>
            <a:r>
              <a:rPr lang="en-US" altLang="en-US" sz="2500" dirty="0" err="1">
                <a:latin typeface="Arial" panose="020B0604020202020204" pitchFamily="34" charset="0"/>
              </a:rPr>
              <a:t>Được</a:t>
            </a:r>
            <a:r>
              <a:rPr lang="en-US" altLang="en-US" sz="2500" dirty="0">
                <a:latin typeface="Arial" panose="020B0604020202020204" pitchFamily="34" charset="0"/>
              </a:rPr>
              <a:t> </a:t>
            </a:r>
            <a:r>
              <a:rPr lang="en-US" altLang="en-US" sz="2500" dirty="0" err="1">
                <a:latin typeface="Arial" panose="020B0604020202020204" pitchFamily="34" charset="0"/>
              </a:rPr>
              <a:t>sử</a:t>
            </a:r>
            <a:r>
              <a:rPr lang="en-US" altLang="en-US" sz="2500" dirty="0">
                <a:latin typeface="Arial" panose="020B0604020202020204" pitchFamily="34" charset="0"/>
              </a:rPr>
              <a:t> </a:t>
            </a:r>
            <a:r>
              <a:rPr lang="en-US" altLang="en-US" sz="2500" dirty="0" err="1">
                <a:latin typeface="Arial" panose="020B0604020202020204" pitchFamily="34" charset="0"/>
              </a:rPr>
              <a:t>dụng</a:t>
            </a:r>
            <a:r>
              <a:rPr lang="en-US" altLang="en-US" sz="2500" dirty="0">
                <a:latin typeface="Arial" panose="020B0604020202020204" pitchFamily="34" charset="0"/>
              </a:rPr>
              <a:t> </a:t>
            </a:r>
            <a:r>
              <a:rPr lang="en-US" altLang="en-US" sz="2500" dirty="0" err="1">
                <a:latin typeface="Arial" panose="020B0604020202020204" pitchFamily="34" charset="0"/>
              </a:rPr>
              <a:t>chủ</a:t>
            </a:r>
            <a:r>
              <a:rPr lang="en-US" altLang="en-US" sz="2500" dirty="0">
                <a:latin typeface="Arial" panose="020B0604020202020204" pitchFamily="34" charset="0"/>
              </a:rPr>
              <a:t> </a:t>
            </a:r>
            <a:r>
              <a:rPr lang="en-US" altLang="en-US" sz="2500" dirty="0" err="1">
                <a:latin typeface="Arial" panose="020B0604020202020204" pitchFamily="34" charset="0"/>
              </a:rPr>
              <a:t>yếu</a:t>
            </a:r>
            <a:r>
              <a:rPr lang="en-US" altLang="en-US" sz="2500" dirty="0">
                <a:latin typeface="Arial" panose="020B0604020202020204" pitchFamily="34" charset="0"/>
              </a:rPr>
              <a:t> </a:t>
            </a:r>
            <a:r>
              <a:rPr lang="en-US" altLang="en-US" sz="2500" dirty="0" err="1">
                <a:latin typeface="Arial" panose="020B0604020202020204" pitchFamily="34" charset="0"/>
              </a:rPr>
              <a:t>trong</a:t>
            </a:r>
            <a:r>
              <a:rPr lang="en-US" altLang="en-US" sz="2500" dirty="0">
                <a:latin typeface="Arial" panose="020B0604020202020204" pitchFamily="34" charset="0"/>
              </a:rPr>
              <a:t> </a:t>
            </a:r>
            <a:r>
              <a:rPr lang="en-US" altLang="en-US" sz="2500" dirty="0" err="1">
                <a:latin typeface="Arial" panose="020B0604020202020204" pitchFamily="34" charset="0"/>
              </a:rPr>
              <a:t>các</a:t>
            </a:r>
            <a:r>
              <a:rPr lang="en-US" altLang="en-US" sz="2500" dirty="0">
                <a:latin typeface="Arial" panose="020B0604020202020204" pitchFamily="34" charset="0"/>
              </a:rPr>
              <a:t> </a:t>
            </a:r>
            <a:r>
              <a:rPr lang="en-US" altLang="en-US" sz="2500" dirty="0" err="1">
                <a:latin typeface="Arial" panose="020B0604020202020204" pitchFamily="34" charset="0"/>
              </a:rPr>
              <a:t>ngành</a:t>
            </a:r>
            <a:r>
              <a:rPr lang="en-US" altLang="en-US" sz="2500" dirty="0">
                <a:latin typeface="Arial" panose="020B0604020202020204" pitchFamily="34" charset="0"/>
              </a:rPr>
              <a:t> </a:t>
            </a:r>
            <a:r>
              <a:rPr lang="en-US" altLang="en-US" sz="2500" dirty="0" err="1">
                <a:latin typeface="Arial" panose="020B0604020202020204" pitchFamily="34" charset="0"/>
              </a:rPr>
              <a:t>công</a:t>
            </a:r>
            <a:r>
              <a:rPr lang="en-US" altLang="en-US" sz="2500" dirty="0">
                <a:latin typeface="Arial" panose="020B0604020202020204" pitchFamily="34" charset="0"/>
              </a:rPr>
              <a:t> </a:t>
            </a:r>
            <a:r>
              <a:rPr lang="en-US" altLang="en-US" sz="2500" dirty="0" err="1">
                <a:latin typeface="Arial" panose="020B0604020202020204" pitchFamily="34" charset="0"/>
              </a:rPr>
              <a:t>nghiệp</a:t>
            </a:r>
            <a:r>
              <a:rPr lang="en-US" altLang="en-US" sz="2500" dirty="0">
                <a:latin typeface="Arial" panose="020B0604020202020204" pitchFamily="34" charset="0"/>
              </a:rPr>
              <a:t>.</a:t>
            </a:r>
          </a:p>
          <a:p>
            <a:pPr lvl="1"/>
            <a:r>
              <a:rPr lang="en-US" altLang="en-US" sz="2500" dirty="0" err="1">
                <a:latin typeface="Arial" panose="020B0604020202020204" pitchFamily="34" charset="0"/>
              </a:rPr>
              <a:t>Các</a:t>
            </a:r>
            <a:r>
              <a:rPr lang="en-US" altLang="en-US" sz="2500" dirty="0">
                <a:latin typeface="Arial" panose="020B0604020202020204" pitchFamily="34" charset="0"/>
              </a:rPr>
              <a:t> </a:t>
            </a:r>
            <a:r>
              <a:rPr lang="en-US" altLang="en-US" sz="2500" dirty="0" err="1">
                <a:latin typeface="Arial" panose="020B0604020202020204" pitchFamily="34" charset="0"/>
              </a:rPr>
              <a:t>tiêu</a:t>
            </a:r>
            <a:r>
              <a:rPr lang="en-US" altLang="en-US" sz="2500" dirty="0">
                <a:latin typeface="Arial" panose="020B0604020202020204" pitchFamily="34" charset="0"/>
              </a:rPr>
              <a:t> </a:t>
            </a:r>
            <a:r>
              <a:rPr lang="en-US" altLang="en-US" sz="2500" dirty="0" err="1">
                <a:latin typeface="Arial" panose="020B0604020202020204" pitchFamily="34" charset="0"/>
              </a:rPr>
              <a:t>chí</a:t>
            </a:r>
            <a:r>
              <a:rPr lang="en-US" altLang="en-US" sz="2500" dirty="0">
                <a:latin typeface="Arial" panose="020B0604020202020204" pitchFamily="34" charset="0"/>
              </a:rPr>
              <a:t> </a:t>
            </a:r>
            <a:r>
              <a:rPr lang="en-US" altLang="en-US" sz="2500" dirty="0" err="1">
                <a:latin typeface="Arial" panose="020B0604020202020204" pitchFamily="34" charset="0"/>
              </a:rPr>
              <a:t>phổ</a:t>
            </a:r>
            <a:r>
              <a:rPr lang="en-US" altLang="en-US" sz="2500" dirty="0">
                <a:latin typeface="Arial" panose="020B0604020202020204" pitchFamily="34" charset="0"/>
              </a:rPr>
              <a:t> </a:t>
            </a:r>
            <a:r>
              <a:rPr lang="en-US" altLang="en-US" sz="2500" dirty="0" err="1">
                <a:latin typeface="Arial" panose="020B0604020202020204" pitchFamily="34" charset="0"/>
              </a:rPr>
              <a:t>biến</a:t>
            </a:r>
            <a:r>
              <a:rPr lang="en-US" altLang="en-US" sz="2500" dirty="0">
                <a:latin typeface="Arial" panose="020B0604020202020204" pitchFamily="34" charset="0"/>
              </a:rPr>
              <a:t> </a:t>
            </a:r>
            <a:r>
              <a:rPr lang="en-US" altLang="en-US" sz="2500" dirty="0" err="1">
                <a:latin typeface="Arial" panose="020B0604020202020204" pitchFamily="34" charset="0"/>
              </a:rPr>
              <a:t>nhất</a:t>
            </a:r>
            <a:r>
              <a:rPr lang="en-US" altLang="en-US" sz="2500" dirty="0">
                <a:latin typeface="Arial" panose="020B0604020202020204" pitchFamily="34" charset="0"/>
              </a:rPr>
              <a:t> bao </a:t>
            </a:r>
            <a:r>
              <a:rPr lang="en-US" altLang="en-US" sz="2500" dirty="0" err="1">
                <a:latin typeface="Arial" panose="020B0604020202020204" pitchFamily="34" charset="0"/>
              </a:rPr>
              <a:t>gồm</a:t>
            </a:r>
            <a:r>
              <a:rPr lang="en-US" altLang="en-US" sz="2500" dirty="0">
                <a:latin typeface="Arial" panose="020B0604020202020204" pitchFamily="34" charset="0"/>
              </a:rPr>
              <a:t>:</a:t>
            </a:r>
          </a:p>
          <a:p>
            <a:pPr lvl="2"/>
            <a:r>
              <a:rPr lang="en-US" altLang="en-US" sz="2500" dirty="0">
                <a:latin typeface="Arial" panose="020B0604020202020204" pitchFamily="34" charset="0"/>
              </a:rPr>
              <a:t>1. Bao </a:t>
            </a:r>
            <a:r>
              <a:rPr lang="en-US" altLang="en-US" sz="2500" dirty="0" err="1">
                <a:latin typeface="Arial" panose="020B0604020202020204" pitchFamily="34" charset="0"/>
              </a:rPr>
              <a:t>phủ</a:t>
            </a:r>
            <a:r>
              <a:rPr lang="en-US" altLang="en-US" sz="2500" dirty="0">
                <a:latin typeface="Arial" panose="020B0604020202020204" pitchFamily="34" charset="0"/>
              </a:rPr>
              <a:t> </a:t>
            </a:r>
            <a:r>
              <a:rPr lang="en-US" altLang="en-US" sz="2500" dirty="0" err="1">
                <a:latin typeface="Arial" panose="020B0604020202020204" pitchFamily="34" charset="0"/>
              </a:rPr>
              <a:t>câu</a:t>
            </a:r>
            <a:r>
              <a:rPr lang="en-US" altLang="en-US" sz="2500" dirty="0">
                <a:latin typeface="Arial" panose="020B0604020202020204" pitchFamily="34" charset="0"/>
              </a:rPr>
              <a:t> </a:t>
            </a:r>
            <a:r>
              <a:rPr lang="en-US" altLang="en-US" sz="2500" dirty="0" err="1">
                <a:latin typeface="Arial" panose="020B0604020202020204" pitchFamily="34" charset="0"/>
              </a:rPr>
              <a:t>lệnh</a:t>
            </a:r>
            <a:endParaRPr lang="en-US" altLang="en-US" sz="2500" dirty="0">
              <a:latin typeface="Arial" panose="020B0604020202020204" pitchFamily="34" charset="0"/>
            </a:endParaRPr>
          </a:p>
          <a:p>
            <a:pPr lvl="2"/>
            <a:r>
              <a:rPr lang="en-US" altLang="en-US" sz="2500" dirty="0">
                <a:latin typeface="Arial" panose="020B0604020202020204" pitchFamily="34" charset="0"/>
              </a:rPr>
              <a:t>2. Bao </a:t>
            </a:r>
            <a:r>
              <a:rPr lang="en-US" altLang="en-US" sz="2500" dirty="0" err="1">
                <a:latin typeface="Arial" panose="020B0604020202020204" pitchFamily="34" charset="0"/>
              </a:rPr>
              <a:t>phủ</a:t>
            </a:r>
            <a:r>
              <a:rPr lang="en-US" altLang="en-US" sz="2500" dirty="0">
                <a:latin typeface="Arial" panose="020B0604020202020204" pitchFamily="34" charset="0"/>
              </a:rPr>
              <a:t> </a:t>
            </a:r>
            <a:r>
              <a:rPr lang="en-US" altLang="en-US" sz="2500" dirty="0" err="1">
                <a:latin typeface="Arial" panose="020B0604020202020204" pitchFamily="34" charset="0"/>
              </a:rPr>
              <a:t>quyết</a:t>
            </a:r>
            <a:r>
              <a:rPr lang="en-US" altLang="en-US" sz="2500" dirty="0">
                <a:latin typeface="Arial" panose="020B0604020202020204" pitchFamily="34" charset="0"/>
              </a:rPr>
              <a:t> </a:t>
            </a:r>
            <a:r>
              <a:rPr lang="en-US" altLang="en-US" sz="2500" dirty="0" err="1">
                <a:latin typeface="Arial" panose="020B0604020202020204" pitchFamily="34" charset="0"/>
              </a:rPr>
              <a:t>định</a:t>
            </a:r>
            <a:endParaRPr lang="en-US" altLang="en-US" sz="2500" dirty="0">
              <a:latin typeface="Arial" panose="020B0604020202020204" pitchFamily="34" charset="0"/>
            </a:endParaRPr>
          </a:p>
          <a:p>
            <a:pPr lvl="2"/>
            <a:r>
              <a:rPr lang="en-US" altLang="en-US" sz="2500" dirty="0">
                <a:latin typeface="Arial" panose="020B0604020202020204" pitchFamily="34" charset="0"/>
              </a:rPr>
              <a:t>3. Bao </a:t>
            </a:r>
            <a:r>
              <a:rPr lang="en-US" altLang="en-US" sz="2500" dirty="0" err="1">
                <a:latin typeface="Arial" panose="020B0604020202020204" pitchFamily="34" charset="0"/>
              </a:rPr>
              <a:t>phủ</a:t>
            </a:r>
            <a:r>
              <a:rPr lang="en-US" altLang="en-US" sz="2500" dirty="0">
                <a:latin typeface="Arial" panose="020B0604020202020204" pitchFamily="34" charset="0"/>
              </a:rPr>
              <a:t> </a:t>
            </a:r>
            <a:r>
              <a:rPr lang="en-US" altLang="en-US" sz="2500" dirty="0" err="1">
                <a:latin typeface="Arial" panose="020B0604020202020204" pitchFamily="34" charset="0"/>
              </a:rPr>
              <a:t>điều</a:t>
            </a:r>
            <a:r>
              <a:rPr lang="en-US" altLang="en-US" sz="2500" dirty="0">
                <a:latin typeface="Arial" panose="020B0604020202020204" pitchFamily="34" charset="0"/>
              </a:rPr>
              <a:t> </a:t>
            </a:r>
            <a:r>
              <a:rPr lang="en-US" altLang="en-US" sz="2500" dirty="0" err="1">
                <a:latin typeface="Arial" panose="020B0604020202020204" pitchFamily="34" charset="0"/>
              </a:rPr>
              <a:t>kiện</a:t>
            </a:r>
            <a:endParaRPr lang="en-US" altLang="en-US" sz="2500" dirty="0">
              <a:latin typeface="Arial" panose="020B0604020202020204" pitchFamily="34" charset="0"/>
            </a:endParaRPr>
          </a:p>
          <a:p>
            <a:pPr lvl="2"/>
            <a:r>
              <a:rPr lang="en-US" altLang="en-US" sz="2500" dirty="0">
                <a:latin typeface="Arial" panose="020B0604020202020204" pitchFamily="34" charset="0"/>
              </a:rPr>
              <a:t>4. Bao </a:t>
            </a:r>
            <a:r>
              <a:rPr lang="en-US" altLang="en-US" sz="2500" dirty="0" err="1">
                <a:latin typeface="Arial" panose="020B0604020202020204" pitchFamily="34" charset="0"/>
              </a:rPr>
              <a:t>phủ</a:t>
            </a:r>
            <a:r>
              <a:rPr lang="en-US" altLang="en-US" sz="2500" dirty="0">
                <a:latin typeface="Arial" panose="020B0604020202020204" pitchFamily="34" charset="0"/>
              </a:rPr>
              <a:t> </a:t>
            </a:r>
            <a:r>
              <a:rPr lang="en-US" altLang="en-US" sz="2500" dirty="0" err="1">
                <a:latin typeface="Arial" panose="020B0604020202020204" pitchFamily="34" charset="0"/>
              </a:rPr>
              <a:t>quyết</a:t>
            </a:r>
            <a:r>
              <a:rPr lang="en-US" altLang="en-US" sz="2500" dirty="0">
                <a:latin typeface="Arial" panose="020B0604020202020204" pitchFamily="34" charset="0"/>
              </a:rPr>
              <a:t> </a:t>
            </a:r>
            <a:r>
              <a:rPr lang="en-US" altLang="en-US" sz="2500" dirty="0" err="1">
                <a:latin typeface="Arial" panose="020B0604020202020204" pitchFamily="34" charset="0"/>
              </a:rPr>
              <a:t>định</a:t>
            </a:r>
            <a:r>
              <a:rPr lang="en-US" altLang="en-US" sz="2500" dirty="0">
                <a:latin typeface="Arial" panose="020B0604020202020204" pitchFamily="34" charset="0"/>
              </a:rPr>
              <a:t> / </a:t>
            </a:r>
            <a:r>
              <a:rPr lang="en-US" altLang="en-US" sz="2500" dirty="0" err="1">
                <a:latin typeface="Arial" panose="020B0604020202020204" pitchFamily="34" charset="0"/>
              </a:rPr>
              <a:t>điều</a:t>
            </a:r>
            <a:r>
              <a:rPr lang="en-US" altLang="en-US" sz="2500" dirty="0">
                <a:latin typeface="Arial" panose="020B0604020202020204" pitchFamily="34" charset="0"/>
              </a:rPr>
              <a:t> </a:t>
            </a:r>
            <a:r>
              <a:rPr lang="en-US" altLang="en-US" sz="2500" dirty="0" err="1">
                <a:latin typeface="Arial" panose="020B0604020202020204" pitchFamily="34" charset="0"/>
              </a:rPr>
              <a:t>kiện</a:t>
            </a:r>
            <a:endParaRPr lang="en-US" altLang="en-US" sz="2500" dirty="0">
              <a:latin typeface="Arial" panose="020B0604020202020204" pitchFamily="34" charset="0"/>
            </a:endParaRPr>
          </a:p>
          <a:p>
            <a:pPr lvl="2"/>
            <a:r>
              <a:rPr lang="en-US" altLang="en-US" sz="2500" dirty="0">
                <a:latin typeface="Arial" panose="020B0604020202020204" pitchFamily="34" charset="0"/>
              </a:rPr>
              <a:t>5. Bao </a:t>
            </a:r>
            <a:r>
              <a:rPr lang="en-US" altLang="en-US" sz="2500" dirty="0" err="1">
                <a:latin typeface="Arial" panose="020B0604020202020204" pitchFamily="34" charset="0"/>
              </a:rPr>
              <a:t>phủ</a:t>
            </a:r>
            <a:r>
              <a:rPr lang="en-US" altLang="en-US" sz="2500" dirty="0">
                <a:latin typeface="Arial" panose="020B0604020202020204" pitchFamily="34" charset="0"/>
              </a:rPr>
              <a:t> </a:t>
            </a:r>
            <a:r>
              <a:rPr lang="en-US" altLang="en-US" sz="2500" dirty="0" err="1">
                <a:latin typeface="Arial" panose="020B0604020202020204" pitchFamily="34" charset="0"/>
              </a:rPr>
              <a:t>đa</a:t>
            </a:r>
            <a:r>
              <a:rPr lang="en-US" altLang="en-US" sz="2500" dirty="0">
                <a:latin typeface="Arial" panose="020B0604020202020204" pitchFamily="34" charset="0"/>
              </a:rPr>
              <a:t> </a:t>
            </a:r>
            <a:r>
              <a:rPr lang="en-US" altLang="en-US" sz="2500" dirty="0" err="1">
                <a:latin typeface="Arial" panose="020B0604020202020204" pitchFamily="34" charset="0"/>
              </a:rPr>
              <a:t>điều</a:t>
            </a:r>
            <a:r>
              <a:rPr lang="en-US" altLang="en-US" sz="2500" dirty="0">
                <a:latin typeface="Arial" panose="020B0604020202020204" pitchFamily="34" charset="0"/>
              </a:rPr>
              <a:t> </a:t>
            </a:r>
            <a:r>
              <a:rPr lang="en-US" altLang="en-US" sz="2500" dirty="0" err="1">
                <a:latin typeface="Arial" panose="020B0604020202020204" pitchFamily="34" charset="0"/>
              </a:rPr>
              <a:t>kiện</a:t>
            </a:r>
            <a:endParaRPr lang="en-US" altLang="en-US" sz="2500" dirty="0">
              <a:latin typeface="Arial" panose="020B0604020202020204" pitchFamily="34" charset="0"/>
            </a:endParaRPr>
          </a:p>
        </p:txBody>
      </p:sp>
      <p:sp>
        <p:nvSpPr>
          <p:cNvPr id="77827" name="Slide Number Placeholder 3">
            <a:extLst>
              <a:ext uri="{FF2B5EF4-FFF2-40B4-BE49-F238E27FC236}">
                <a16:creationId xmlns:a16="http://schemas.microsoft.com/office/drawing/2014/main" id="{5C848D34-9E1F-4DFE-BF93-A661886B1B32}"/>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302</a:t>
            </a:fld>
            <a:endParaRPr lang="en-CA" altLang="en-US" sz="1000" b="0">
              <a:solidFill>
                <a:schemeClr val="bg1"/>
              </a:solidFill>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F7BDC2-DC59-437E-8D98-4AB7F218C9B2}"/>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Thứ tự tiêu chuẩn luồng điều khiển</a:t>
            </a:r>
          </a:p>
        </p:txBody>
      </p:sp>
      <p:sp>
        <p:nvSpPr>
          <p:cNvPr id="78850" name="Content Placeholder 2">
            <a:extLst>
              <a:ext uri="{FF2B5EF4-FFF2-40B4-BE49-F238E27FC236}">
                <a16:creationId xmlns:a16="http://schemas.microsoft.com/office/drawing/2014/main" id="{41E73444-2621-4F71-847C-ADC9BC3E0C8F}"/>
              </a:ext>
            </a:extLst>
          </p:cNvPr>
          <p:cNvSpPr>
            <a:spLocks noGrp="1" noChangeArrowheads="1"/>
          </p:cNvSpPr>
          <p:nvPr>
            <p:ph sz="quarter" idx="10"/>
          </p:nvPr>
        </p:nvSpPr>
        <p:spPr>
          <a:xfrm>
            <a:off x="2927074" y="1285875"/>
            <a:ext cx="8426726" cy="4692650"/>
          </a:xfrm>
        </p:spPr>
        <p:txBody>
          <a:bodyPr/>
          <a:lstStyle/>
          <a:p>
            <a:r>
              <a:rPr lang="en-US" altLang="en-US" sz="2400" dirty="0" err="1"/>
              <a:t>Định</a:t>
            </a:r>
            <a:r>
              <a:rPr lang="en-US" altLang="en-US" sz="2400" dirty="0"/>
              <a:t> </a:t>
            </a:r>
            <a:r>
              <a:rPr lang="en-US" altLang="en-US" sz="2400" dirty="0" err="1"/>
              <a:t>nghĩa</a:t>
            </a:r>
            <a:endParaRPr lang="en-US" altLang="en-US" sz="2400" dirty="0"/>
          </a:p>
          <a:p>
            <a:pPr lvl="1"/>
            <a:r>
              <a:rPr lang="en-US" altLang="en-US" dirty="0" err="1">
                <a:latin typeface="Arial" panose="020B0604020202020204" pitchFamily="34" charset="0"/>
              </a:rPr>
              <a:t>Nếu</a:t>
            </a:r>
            <a:r>
              <a:rPr lang="en-US" altLang="en-US" dirty="0">
                <a:latin typeface="Arial" panose="020B0604020202020204" pitchFamily="34" charset="0"/>
              </a:rPr>
              <a:t> </a:t>
            </a:r>
            <a:r>
              <a:rPr lang="en-US" altLang="en-US" dirty="0" err="1">
                <a:latin typeface="Arial" panose="020B0604020202020204" pitchFamily="34" charset="0"/>
              </a:rPr>
              <a:t>tất</a:t>
            </a:r>
            <a:r>
              <a:rPr lang="en-US" altLang="en-US" dirty="0">
                <a:latin typeface="Arial" panose="020B0604020202020204" pitchFamily="34" charset="0"/>
              </a:rPr>
              <a:t> </a:t>
            </a:r>
            <a:r>
              <a:rPr lang="en-US" altLang="en-US" dirty="0" err="1">
                <a:latin typeface="Arial" panose="020B0604020202020204" pitchFamily="34" charset="0"/>
              </a:rPr>
              <a:t>cả</a:t>
            </a:r>
            <a:r>
              <a:rPr lang="en-US" altLang="en-US" dirty="0">
                <a:latin typeface="Arial" panose="020B0604020202020204" pitchFamily="34" charset="0"/>
              </a:rPr>
              <a:t> </a:t>
            </a:r>
            <a:r>
              <a:rPr lang="en-US" altLang="en-US" dirty="0" err="1">
                <a:latin typeface="Arial" panose="020B0604020202020204" pitchFamily="34" charset="0"/>
              </a:rPr>
              <a:t>các</a:t>
            </a:r>
            <a:r>
              <a:rPr lang="en-US" altLang="en-US" dirty="0">
                <a:latin typeface="Arial" panose="020B0604020202020204" pitchFamily="34" charset="0"/>
              </a:rPr>
              <a:t> </a:t>
            </a:r>
            <a:r>
              <a:rPr lang="en-US" altLang="en-US" dirty="0" err="1">
                <a:latin typeface="Arial" panose="020B0604020202020204" pitchFamily="34" charset="0"/>
              </a:rPr>
              <a:t>tập</a:t>
            </a:r>
            <a:r>
              <a:rPr lang="en-US" altLang="en-US" dirty="0">
                <a:latin typeface="Arial" panose="020B0604020202020204" pitchFamily="34" charset="0"/>
              </a:rPr>
              <a:t> </a:t>
            </a:r>
            <a:r>
              <a:rPr lang="en-US" altLang="en-US" dirty="0" err="1">
                <a:latin typeface="Arial" panose="020B0604020202020204" pitchFamily="34" charset="0"/>
              </a:rPr>
              <a:t>kiểm</a:t>
            </a:r>
            <a:r>
              <a:rPr lang="en-US" altLang="en-US" dirty="0">
                <a:latin typeface="Arial" panose="020B0604020202020204" pitchFamily="34" charset="0"/>
              </a:rPr>
              <a:t> </a:t>
            </a:r>
            <a:r>
              <a:rPr lang="en-US" altLang="en-US" dirty="0" err="1">
                <a:latin typeface="Arial" panose="020B0604020202020204" pitchFamily="34" charset="0"/>
              </a:rPr>
              <a:t>tra</a:t>
            </a:r>
            <a:r>
              <a:rPr lang="en-US" altLang="en-US" dirty="0">
                <a:latin typeface="Arial" panose="020B0604020202020204" pitchFamily="34" charset="0"/>
              </a:rPr>
              <a:t> </a:t>
            </a:r>
            <a:r>
              <a:rPr lang="en-US" altLang="en-US" dirty="0" err="1">
                <a:latin typeface="Arial" panose="020B0604020202020204" pitchFamily="34" charset="0"/>
              </a:rPr>
              <a:t>thỏa</a:t>
            </a:r>
            <a:r>
              <a:rPr lang="en-US" altLang="en-US" dirty="0">
                <a:latin typeface="Arial" panose="020B0604020202020204" pitchFamily="34" charset="0"/>
              </a:rPr>
              <a:t> </a:t>
            </a:r>
            <a:r>
              <a:rPr lang="en-US" altLang="en-US" dirty="0" err="1">
                <a:latin typeface="Arial" panose="020B0604020202020204" pitchFamily="34" charset="0"/>
              </a:rPr>
              <a:t>mãn</a:t>
            </a:r>
            <a:r>
              <a:rPr lang="en-US" altLang="en-US" dirty="0">
                <a:latin typeface="Arial" panose="020B0604020202020204" pitchFamily="34" charset="0"/>
              </a:rPr>
              <a:t> A </a:t>
            </a:r>
            <a:r>
              <a:rPr lang="en-US" altLang="en-US" dirty="0" err="1">
                <a:latin typeface="Arial" panose="020B0604020202020204" pitchFamily="34" charset="0"/>
              </a:rPr>
              <a:t>cũng</a:t>
            </a:r>
            <a:r>
              <a:rPr lang="en-US" altLang="en-US" dirty="0">
                <a:latin typeface="Arial" panose="020B0604020202020204" pitchFamily="34" charset="0"/>
              </a:rPr>
              <a:t> </a:t>
            </a:r>
            <a:r>
              <a:rPr lang="en-US" altLang="en-US" dirty="0" err="1">
                <a:latin typeface="Arial" panose="020B0604020202020204" pitchFamily="34" charset="0"/>
              </a:rPr>
              <a:t>đáp</a:t>
            </a:r>
            <a:r>
              <a:rPr lang="en-US" altLang="en-US" dirty="0">
                <a:latin typeface="Arial" panose="020B0604020202020204" pitchFamily="34" charset="0"/>
              </a:rPr>
              <a:t> </a:t>
            </a:r>
            <a:r>
              <a:rPr lang="en-US" altLang="en-US" dirty="0" err="1">
                <a:latin typeface="Arial" panose="020B0604020202020204" pitchFamily="34" charset="0"/>
              </a:rPr>
              <a:t>ứng</a:t>
            </a:r>
            <a:r>
              <a:rPr lang="en-US" altLang="en-US" dirty="0">
                <a:latin typeface="Arial" panose="020B0604020202020204" pitchFamily="34" charset="0"/>
              </a:rPr>
              <a:t> B </a:t>
            </a:r>
            <a:r>
              <a:rPr lang="en-US" altLang="en-US" dirty="0" err="1">
                <a:latin typeface="Arial" panose="020B0604020202020204" pitchFamily="34" charset="0"/>
              </a:rPr>
              <a:t>thì</a:t>
            </a:r>
            <a:r>
              <a:rPr lang="en-US" altLang="en-US" dirty="0">
                <a:latin typeface="Arial" panose="020B0604020202020204" pitchFamily="34" charset="0"/>
              </a:rPr>
              <a:t> ta </a:t>
            </a:r>
            <a:r>
              <a:rPr lang="en-US" altLang="en-US" dirty="0" err="1">
                <a:latin typeface="Arial" panose="020B0604020202020204" pitchFamily="34" charset="0"/>
              </a:rPr>
              <a:t>nói</a:t>
            </a:r>
            <a:r>
              <a:rPr lang="en-US" altLang="en-US" dirty="0">
                <a:latin typeface="Arial" panose="020B0604020202020204" pitchFamily="34" charset="0"/>
              </a:rPr>
              <a:t> </a:t>
            </a:r>
            <a:r>
              <a:rPr lang="en-US" altLang="en-US" dirty="0" err="1">
                <a:latin typeface="Arial" panose="020B0604020202020204" pitchFamily="34" charset="0"/>
              </a:rPr>
              <a:t>tiêu</a:t>
            </a:r>
            <a:r>
              <a:rPr lang="en-US" altLang="en-US" dirty="0">
                <a:latin typeface="Arial" panose="020B0604020202020204" pitchFamily="34" charset="0"/>
              </a:rPr>
              <a:t> </a:t>
            </a:r>
            <a:r>
              <a:rPr lang="en-US" altLang="en-US" dirty="0" err="1">
                <a:latin typeface="Arial" panose="020B0604020202020204" pitchFamily="34" charset="0"/>
              </a:rPr>
              <a:t>chuẩn</a:t>
            </a:r>
            <a:r>
              <a:rPr lang="en-US" altLang="en-US" dirty="0">
                <a:latin typeface="Arial" panose="020B0604020202020204" pitchFamily="34" charset="0"/>
              </a:rPr>
              <a:t> A </a:t>
            </a:r>
            <a:r>
              <a:rPr lang="en-US" altLang="en-US" dirty="0" err="1">
                <a:latin typeface="Arial" panose="020B0604020202020204" pitchFamily="34" charset="0"/>
              </a:rPr>
              <a:t>mạnh</a:t>
            </a:r>
            <a:r>
              <a:rPr lang="en-US" altLang="en-US" dirty="0">
                <a:latin typeface="Arial" panose="020B0604020202020204" pitchFamily="34" charset="0"/>
              </a:rPr>
              <a:t> </a:t>
            </a:r>
            <a:r>
              <a:rPr lang="en-US" altLang="en-US" dirty="0" err="1">
                <a:latin typeface="Arial" panose="020B0604020202020204" pitchFamily="34" charset="0"/>
              </a:rPr>
              <a:t>hơn</a:t>
            </a:r>
            <a:r>
              <a:rPr lang="en-US" altLang="en-US" dirty="0">
                <a:latin typeface="Arial" panose="020B0604020202020204" pitchFamily="34" charset="0"/>
              </a:rPr>
              <a:t> </a:t>
            </a:r>
            <a:r>
              <a:rPr lang="en-US" altLang="en-US" dirty="0" err="1">
                <a:latin typeface="Arial" panose="020B0604020202020204" pitchFamily="34" charset="0"/>
              </a:rPr>
              <a:t>tiêu</a:t>
            </a:r>
            <a:r>
              <a:rPr lang="en-US" altLang="en-US" dirty="0">
                <a:latin typeface="Arial" panose="020B0604020202020204" pitchFamily="34" charset="0"/>
              </a:rPr>
              <a:t> </a:t>
            </a:r>
            <a:r>
              <a:rPr lang="en-US" altLang="en-US" dirty="0" err="1">
                <a:latin typeface="Arial" panose="020B0604020202020204" pitchFamily="34" charset="0"/>
              </a:rPr>
              <a:t>chuẩn</a:t>
            </a:r>
            <a:r>
              <a:rPr lang="en-US" altLang="en-US" dirty="0">
                <a:latin typeface="Arial" panose="020B0604020202020204" pitchFamily="34" charset="0"/>
              </a:rPr>
              <a:t> B</a:t>
            </a:r>
          </a:p>
          <a:p>
            <a:endParaRPr lang="en-US" altLang="en-US" sz="2400" dirty="0"/>
          </a:p>
          <a:p>
            <a:r>
              <a:rPr lang="en-US" altLang="en-US" sz="2400" dirty="0" err="1"/>
              <a:t>Thứ</a:t>
            </a:r>
            <a:r>
              <a:rPr lang="en-US" altLang="en-US" sz="2400" dirty="0"/>
              <a:t> </a:t>
            </a:r>
            <a:r>
              <a:rPr lang="en-US" altLang="en-US" sz="2400" dirty="0" err="1"/>
              <a:t>tự</a:t>
            </a:r>
            <a:r>
              <a:rPr lang="en-US" altLang="en-US" sz="2400" dirty="0"/>
              <a:t> </a:t>
            </a:r>
            <a:r>
              <a:rPr lang="en-US" altLang="en-US" sz="2400" dirty="0" err="1"/>
              <a:t>các</a:t>
            </a:r>
            <a:r>
              <a:rPr lang="en-US" altLang="en-US" sz="2400" dirty="0"/>
              <a:t> </a:t>
            </a:r>
            <a:r>
              <a:rPr lang="en-US" altLang="en-US" sz="2400" dirty="0" err="1"/>
              <a:t>tiêu</a:t>
            </a:r>
            <a:r>
              <a:rPr lang="en-US" altLang="en-US" sz="2400" dirty="0"/>
              <a:t> </a:t>
            </a:r>
            <a:r>
              <a:rPr lang="en-US" altLang="en-US" sz="2400" dirty="0" err="1"/>
              <a:t>chuẩn</a:t>
            </a:r>
            <a:endParaRPr lang="en-US" altLang="en-US" sz="2400" dirty="0"/>
          </a:p>
          <a:p>
            <a:pPr lvl="1"/>
            <a:r>
              <a:rPr lang="en-US" altLang="en-US" dirty="0" err="1">
                <a:latin typeface="Arial" panose="020B0604020202020204" pitchFamily="34" charset="0"/>
              </a:rPr>
              <a:t>Phạm</a:t>
            </a:r>
            <a:r>
              <a:rPr lang="en-US" altLang="en-US" dirty="0">
                <a:latin typeface="Arial" panose="020B0604020202020204" pitchFamily="34" charset="0"/>
              </a:rPr>
              <a:t> vi </a:t>
            </a:r>
            <a:r>
              <a:rPr lang="en-US" altLang="en-US" dirty="0" err="1">
                <a:latin typeface="Arial" panose="020B0604020202020204" pitchFamily="34" charset="0"/>
              </a:rPr>
              <a:t>tiêu</a:t>
            </a:r>
            <a:r>
              <a:rPr lang="en-US" altLang="en-US" dirty="0">
                <a:latin typeface="Arial" panose="020B0604020202020204" pitchFamily="34" charset="0"/>
              </a:rPr>
              <a:t> </a:t>
            </a:r>
            <a:r>
              <a:rPr lang="en-US" altLang="en-US" dirty="0" err="1">
                <a:latin typeface="Arial" panose="020B0604020202020204" pitchFamily="34" charset="0"/>
              </a:rPr>
              <a:t>chuẩn</a:t>
            </a:r>
            <a:r>
              <a:rPr lang="en-US" altLang="en-US" dirty="0">
                <a:latin typeface="Arial" panose="020B0604020202020204" pitchFamily="34" charset="0"/>
              </a:rPr>
              <a:t> bao </a:t>
            </a:r>
            <a:r>
              <a:rPr lang="en-US" altLang="en-US" dirty="0" err="1">
                <a:latin typeface="Arial" panose="020B0604020202020204" pitchFamily="34" charset="0"/>
              </a:rPr>
              <a:t>phủ</a:t>
            </a:r>
            <a:r>
              <a:rPr lang="en-US" altLang="en-US" dirty="0">
                <a:latin typeface="Arial" panose="020B0604020202020204" pitchFamily="34" charset="0"/>
              </a:rPr>
              <a:t> </a:t>
            </a:r>
            <a:r>
              <a:rPr lang="en-US" altLang="en-US" dirty="0" err="1">
                <a:latin typeface="Arial" panose="020B0604020202020204" pitchFamily="34" charset="0"/>
              </a:rPr>
              <a:t>là</a:t>
            </a:r>
            <a:r>
              <a:rPr lang="en-US" altLang="en-US" dirty="0">
                <a:latin typeface="Arial" panose="020B0604020202020204" pitchFamily="34" charset="0"/>
              </a:rPr>
              <a:t> </a:t>
            </a:r>
            <a:r>
              <a:rPr lang="en-US" altLang="en-US" dirty="0" err="1">
                <a:latin typeface="Arial" panose="020B0604020202020204" pitchFamily="34" charset="0"/>
              </a:rPr>
              <a:t>yếu</a:t>
            </a:r>
            <a:r>
              <a:rPr lang="en-US" altLang="en-US" dirty="0">
                <a:latin typeface="Arial" panose="020B0604020202020204" pitchFamily="34" charset="0"/>
              </a:rPr>
              <a:t> </a:t>
            </a:r>
            <a:r>
              <a:rPr lang="en-US" altLang="en-US" dirty="0" err="1">
                <a:latin typeface="Arial" panose="020B0604020202020204" pitchFamily="34" charset="0"/>
              </a:rPr>
              <a:t>nhất</a:t>
            </a:r>
            <a:r>
              <a:rPr lang="en-US" altLang="en-US" dirty="0">
                <a:latin typeface="Arial" panose="020B0604020202020204" pitchFamily="34" charset="0"/>
              </a:rPr>
              <a:t>.</a:t>
            </a:r>
          </a:p>
          <a:p>
            <a:pPr lvl="1"/>
            <a:r>
              <a:rPr lang="en-US" altLang="en-US" dirty="0" err="1">
                <a:latin typeface="Arial" panose="020B0604020202020204" pitchFamily="34" charset="0"/>
              </a:rPr>
              <a:t>Điều</a:t>
            </a:r>
            <a:r>
              <a:rPr lang="en-US" altLang="en-US" dirty="0">
                <a:latin typeface="Arial" panose="020B0604020202020204" pitchFamily="34" charset="0"/>
              </a:rPr>
              <a:t> </a:t>
            </a:r>
            <a:r>
              <a:rPr lang="en-US" altLang="en-US" dirty="0" err="1">
                <a:latin typeface="Arial" panose="020B0604020202020204" pitchFamily="34" charset="0"/>
              </a:rPr>
              <a:t>kiện</a:t>
            </a:r>
            <a:r>
              <a:rPr lang="en-US" altLang="en-US" dirty="0">
                <a:latin typeface="Arial" panose="020B0604020202020204" pitchFamily="34" charset="0"/>
              </a:rPr>
              <a:t> </a:t>
            </a:r>
            <a:r>
              <a:rPr lang="en-US" altLang="en-US" dirty="0" err="1">
                <a:latin typeface="Arial" panose="020B0604020202020204" pitchFamily="34" charset="0"/>
              </a:rPr>
              <a:t>tiêu</a:t>
            </a:r>
            <a:r>
              <a:rPr lang="en-US" altLang="en-US" dirty="0">
                <a:latin typeface="Arial" panose="020B0604020202020204" pitchFamily="34" charset="0"/>
              </a:rPr>
              <a:t> </a:t>
            </a:r>
            <a:r>
              <a:rPr lang="en-US" altLang="en-US" dirty="0" err="1">
                <a:latin typeface="Arial" panose="020B0604020202020204" pitchFamily="34" charset="0"/>
              </a:rPr>
              <a:t>chuẩn</a:t>
            </a:r>
            <a:r>
              <a:rPr lang="en-US" altLang="en-US" dirty="0">
                <a:latin typeface="Arial" panose="020B0604020202020204" pitchFamily="34" charset="0"/>
              </a:rPr>
              <a:t> bao </a:t>
            </a:r>
            <a:r>
              <a:rPr lang="en-US" altLang="en-US" dirty="0" err="1">
                <a:latin typeface="Arial" panose="020B0604020202020204" pitchFamily="34" charset="0"/>
              </a:rPr>
              <a:t>phủ</a:t>
            </a:r>
            <a:r>
              <a:rPr lang="en-US" altLang="en-US" dirty="0">
                <a:latin typeface="Arial" panose="020B0604020202020204" pitchFamily="34" charset="0"/>
              </a:rPr>
              <a:t> </a:t>
            </a:r>
            <a:r>
              <a:rPr lang="en-US" altLang="en-US" dirty="0" err="1">
                <a:latin typeface="Arial" panose="020B0604020202020204" pitchFamily="34" charset="0"/>
              </a:rPr>
              <a:t>là</a:t>
            </a:r>
            <a:r>
              <a:rPr lang="en-US" altLang="en-US" dirty="0">
                <a:latin typeface="Arial" panose="020B0604020202020204" pitchFamily="34" charset="0"/>
              </a:rPr>
              <a:t> </a:t>
            </a:r>
            <a:r>
              <a:rPr lang="en-US" altLang="en-US" dirty="0" err="1">
                <a:latin typeface="Arial" panose="020B0604020202020204" pitchFamily="34" charset="0"/>
              </a:rPr>
              <a:t>mạnh</a:t>
            </a:r>
            <a:r>
              <a:rPr lang="en-US" altLang="en-US" dirty="0">
                <a:latin typeface="Arial" panose="020B0604020202020204" pitchFamily="34" charset="0"/>
              </a:rPr>
              <a:t> </a:t>
            </a:r>
            <a:r>
              <a:rPr lang="en-US" altLang="en-US" dirty="0" err="1">
                <a:latin typeface="Arial" panose="020B0604020202020204" pitchFamily="34" charset="0"/>
              </a:rPr>
              <a:t>nhất</a:t>
            </a:r>
            <a:r>
              <a:rPr lang="en-US" altLang="en-US" dirty="0">
                <a:latin typeface="Arial" panose="020B0604020202020204" pitchFamily="34" charset="0"/>
              </a:rPr>
              <a:t>.</a:t>
            </a:r>
          </a:p>
          <a:p>
            <a:pPr lvl="1"/>
            <a:r>
              <a:rPr lang="en-US" altLang="en-US" dirty="0" err="1">
                <a:latin typeface="Arial" panose="020B0604020202020204" pitchFamily="34" charset="0"/>
              </a:rPr>
              <a:t>Trình</a:t>
            </a:r>
            <a:r>
              <a:rPr lang="en-US" altLang="en-US" dirty="0">
                <a:latin typeface="Arial" panose="020B0604020202020204" pitchFamily="34" charset="0"/>
              </a:rPr>
              <a:t> </a:t>
            </a:r>
            <a:r>
              <a:rPr lang="en-US" altLang="en-US" dirty="0" err="1">
                <a:latin typeface="Arial" panose="020B0604020202020204" pitchFamily="34" charset="0"/>
              </a:rPr>
              <a:t>tự</a:t>
            </a:r>
            <a:r>
              <a:rPr lang="en-US" altLang="en-US" dirty="0">
                <a:latin typeface="Arial" panose="020B0604020202020204" pitchFamily="34" charset="0"/>
              </a:rPr>
              <a:t> </a:t>
            </a:r>
            <a:r>
              <a:rPr lang="en-US" altLang="en-US" dirty="0" err="1">
                <a:latin typeface="Arial" panose="020B0604020202020204" pitchFamily="34" charset="0"/>
              </a:rPr>
              <a:t>giữa</a:t>
            </a:r>
            <a:r>
              <a:rPr lang="en-US" altLang="en-US" dirty="0">
                <a:latin typeface="Arial" panose="020B0604020202020204" pitchFamily="34" charset="0"/>
              </a:rPr>
              <a:t> </a:t>
            </a:r>
            <a:r>
              <a:rPr lang="en-US" altLang="en-US" dirty="0" err="1">
                <a:latin typeface="Arial" panose="020B0604020202020204" pitchFamily="34" charset="0"/>
              </a:rPr>
              <a:t>cả</a:t>
            </a:r>
            <a:r>
              <a:rPr lang="en-US" altLang="en-US" dirty="0">
                <a:latin typeface="Arial" panose="020B0604020202020204" pitchFamily="34" charset="0"/>
              </a:rPr>
              <a:t> </a:t>
            </a:r>
            <a:r>
              <a:rPr lang="en-US" altLang="en-US" dirty="0" err="1">
                <a:latin typeface="Arial" panose="020B0604020202020204" pitchFamily="34" charset="0"/>
              </a:rPr>
              <a:t>hai</a:t>
            </a:r>
            <a:r>
              <a:rPr lang="en-US" altLang="en-US" dirty="0">
                <a:latin typeface="Arial" panose="020B0604020202020204" pitchFamily="34" charset="0"/>
              </a:rPr>
              <a:t> </a:t>
            </a:r>
            <a:r>
              <a:rPr lang="en-US" altLang="en-US" dirty="0" err="1">
                <a:latin typeface="Arial" panose="020B0604020202020204" pitchFamily="34" charset="0"/>
              </a:rPr>
              <a:t>là</a:t>
            </a:r>
            <a:r>
              <a:rPr lang="en-US" altLang="en-US" dirty="0">
                <a:latin typeface="Arial" panose="020B0604020202020204" pitchFamily="34" charset="0"/>
              </a:rPr>
              <a:t> </a:t>
            </a:r>
            <a:r>
              <a:rPr lang="en-US" altLang="en-US" dirty="0" err="1">
                <a:latin typeface="Arial" panose="020B0604020202020204" pitchFamily="34" charset="0"/>
              </a:rPr>
              <a:t>quyết</a:t>
            </a:r>
            <a:r>
              <a:rPr lang="en-US" altLang="en-US" dirty="0">
                <a:latin typeface="Arial" panose="020B0604020202020204" pitchFamily="34" charset="0"/>
              </a:rPr>
              <a:t> </a:t>
            </a:r>
            <a:r>
              <a:rPr lang="en-US" altLang="en-US" dirty="0" err="1">
                <a:latin typeface="Arial" panose="020B0604020202020204" pitchFamily="34" charset="0"/>
              </a:rPr>
              <a:t>định</a:t>
            </a:r>
            <a:r>
              <a:rPr lang="en-US" altLang="en-US" dirty="0">
                <a:latin typeface="Arial" panose="020B0604020202020204" pitchFamily="34" charset="0"/>
              </a:rPr>
              <a:t> </a:t>
            </a:r>
            <a:r>
              <a:rPr lang="en-US" altLang="en-US" dirty="0" err="1">
                <a:latin typeface="Arial" panose="020B0604020202020204" pitchFamily="34" charset="0"/>
              </a:rPr>
              <a:t>phạm</a:t>
            </a:r>
            <a:r>
              <a:rPr lang="en-US" altLang="en-US" dirty="0">
                <a:latin typeface="Arial" panose="020B0604020202020204" pitchFamily="34" charset="0"/>
              </a:rPr>
              <a:t> vi bao </a:t>
            </a:r>
            <a:r>
              <a:rPr lang="en-US" altLang="en-US" dirty="0" err="1">
                <a:latin typeface="Arial" panose="020B0604020202020204" pitchFamily="34" charset="0"/>
              </a:rPr>
              <a:t>phủ</a:t>
            </a:r>
            <a:r>
              <a:rPr lang="en-US" altLang="en-US" dirty="0">
                <a:latin typeface="Arial" panose="020B0604020202020204" pitchFamily="34" charset="0"/>
              </a:rPr>
              <a:t>, </a:t>
            </a:r>
            <a:r>
              <a:rPr lang="en-US" altLang="en-US" dirty="0" err="1">
                <a:latin typeface="Arial" panose="020B0604020202020204" pitchFamily="34" charset="0"/>
              </a:rPr>
              <a:t>điều</a:t>
            </a:r>
            <a:r>
              <a:rPr lang="en-US" altLang="en-US" dirty="0">
                <a:latin typeface="Arial" panose="020B0604020202020204" pitchFamily="34" charset="0"/>
              </a:rPr>
              <a:t> </a:t>
            </a:r>
            <a:r>
              <a:rPr lang="en-US" altLang="en-US" dirty="0" err="1">
                <a:latin typeface="Arial" panose="020B0604020202020204" pitchFamily="34" charset="0"/>
              </a:rPr>
              <a:t>kiện</a:t>
            </a:r>
            <a:r>
              <a:rPr lang="en-US" altLang="en-US" dirty="0">
                <a:latin typeface="Arial" panose="020B0604020202020204" pitchFamily="34" charset="0"/>
              </a:rPr>
              <a:t>  bao </a:t>
            </a:r>
            <a:r>
              <a:rPr lang="en-US" altLang="en-US" dirty="0" err="1">
                <a:latin typeface="Arial" panose="020B0604020202020204" pitchFamily="34" charset="0"/>
              </a:rPr>
              <a:t>phủ</a:t>
            </a:r>
            <a:r>
              <a:rPr lang="en-US" altLang="en-US" dirty="0">
                <a:latin typeface="Arial" panose="020B0604020202020204" pitchFamily="34" charset="0"/>
              </a:rPr>
              <a:t> </a:t>
            </a:r>
            <a:r>
              <a:rPr lang="en-US" altLang="en-US" dirty="0" err="1">
                <a:latin typeface="Arial" panose="020B0604020202020204" pitchFamily="34" charset="0"/>
              </a:rPr>
              <a:t>và</a:t>
            </a:r>
            <a:r>
              <a:rPr lang="en-US" altLang="en-US" dirty="0">
                <a:latin typeface="Arial" panose="020B0604020202020204" pitchFamily="34" charset="0"/>
              </a:rPr>
              <a:t> </a:t>
            </a:r>
            <a:r>
              <a:rPr lang="en-US" altLang="en-US" dirty="0" err="1">
                <a:latin typeface="Arial" panose="020B0604020202020204" pitchFamily="34" charset="0"/>
              </a:rPr>
              <a:t>quyết</a:t>
            </a:r>
            <a:r>
              <a:rPr lang="en-US" altLang="en-US" dirty="0">
                <a:latin typeface="Arial" panose="020B0604020202020204" pitchFamily="34" charset="0"/>
              </a:rPr>
              <a:t> </a:t>
            </a:r>
            <a:r>
              <a:rPr lang="en-US" altLang="en-US" dirty="0" err="1">
                <a:latin typeface="Arial" panose="020B0604020202020204" pitchFamily="34" charset="0"/>
              </a:rPr>
              <a:t>định</a:t>
            </a:r>
            <a:r>
              <a:rPr lang="en-US" altLang="en-US" dirty="0">
                <a:latin typeface="Arial" panose="020B0604020202020204" pitchFamily="34" charset="0"/>
              </a:rPr>
              <a:t> </a:t>
            </a:r>
            <a:r>
              <a:rPr lang="en-US" altLang="en-US" dirty="0" err="1">
                <a:latin typeface="Arial" panose="020B0604020202020204" pitchFamily="34" charset="0"/>
              </a:rPr>
              <a:t>phạm</a:t>
            </a:r>
            <a:r>
              <a:rPr lang="en-US" altLang="en-US" dirty="0">
                <a:latin typeface="Arial" panose="020B0604020202020204" pitchFamily="34" charset="0"/>
              </a:rPr>
              <a:t> vi / </a:t>
            </a:r>
            <a:r>
              <a:rPr lang="en-US" altLang="en-US" dirty="0" err="1">
                <a:latin typeface="Arial" panose="020B0604020202020204" pitchFamily="34" charset="0"/>
              </a:rPr>
              <a:t>điều</a:t>
            </a:r>
            <a:r>
              <a:rPr lang="en-US" altLang="en-US" dirty="0">
                <a:latin typeface="Arial" panose="020B0604020202020204" pitchFamily="34" charset="0"/>
              </a:rPr>
              <a:t> </a:t>
            </a:r>
            <a:r>
              <a:rPr lang="en-US" altLang="en-US" dirty="0" err="1">
                <a:latin typeface="Arial" panose="020B0604020202020204" pitchFamily="34" charset="0"/>
              </a:rPr>
              <a:t>khiện</a:t>
            </a:r>
            <a:r>
              <a:rPr lang="en-US" altLang="en-US" dirty="0">
                <a:latin typeface="Arial" panose="020B0604020202020204" pitchFamily="34" charset="0"/>
              </a:rPr>
              <a:t> bao </a:t>
            </a:r>
            <a:r>
              <a:rPr lang="en-US" altLang="en-US" dirty="0" err="1">
                <a:latin typeface="Arial" panose="020B0604020202020204" pitchFamily="34" charset="0"/>
              </a:rPr>
              <a:t>phủ</a:t>
            </a:r>
            <a:r>
              <a:rPr lang="en-US" altLang="en-US" dirty="0">
                <a:latin typeface="Arial" panose="020B0604020202020204" pitchFamily="34" charset="0"/>
              </a:rPr>
              <a:t>.</a:t>
            </a:r>
          </a:p>
        </p:txBody>
      </p:sp>
      <p:sp>
        <p:nvSpPr>
          <p:cNvPr id="78851" name="Slide Number Placeholder 3">
            <a:extLst>
              <a:ext uri="{FF2B5EF4-FFF2-40B4-BE49-F238E27FC236}">
                <a16:creationId xmlns:a16="http://schemas.microsoft.com/office/drawing/2014/main" id="{8A89542E-83DC-4CC0-ACDF-2A85DBBD1E28}"/>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303</a:t>
            </a:fld>
            <a:endParaRPr lang="en-CA" altLang="en-US" sz="1000" b="0">
              <a:solidFill>
                <a:schemeClr val="bg1"/>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37394-A8F5-416A-A8E2-92BB9B78CE5F}"/>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Bao phủ câu lệnh</a:t>
            </a:r>
          </a:p>
        </p:txBody>
      </p:sp>
      <p:sp>
        <p:nvSpPr>
          <p:cNvPr id="7" name="Rectangle 6">
            <a:extLst>
              <a:ext uri="{FF2B5EF4-FFF2-40B4-BE49-F238E27FC236}">
                <a16:creationId xmlns:a16="http://schemas.microsoft.com/office/drawing/2014/main" id="{DEF1582B-1CFB-4654-8983-0F79B5242A9D}"/>
              </a:ext>
            </a:extLst>
          </p:cNvPr>
          <p:cNvSpPr/>
          <p:nvPr/>
        </p:nvSpPr>
        <p:spPr>
          <a:xfrm>
            <a:off x="6394450" y="849796"/>
            <a:ext cx="5318125" cy="2146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buFont typeface="Wingdings" panose="05000000000000000000" pitchFamily="2" charset="2"/>
              <a:buChar char="§"/>
              <a:defRPr/>
            </a:pPr>
            <a:r>
              <a:rPr lang="en-US" altLang="en-US" sz="2300">
                <a:solidFill>
                  <a:srgbClr val="303030"/>
                </a:solidFill>
                <a:latin typeface="Verdana" panose="020B0604030504040204" pitchFamily="34" charset="0"/>
              </a:rPr>
              <a:t>    </a:t>
            </a:r>
            <a:r>
              <a:rPr lang="en-US" altLang="en-US" sz="2300" b="1">
                <a:solidFill>
                  <a:srgbClr val="303030"/>
                </a:solidFill>
                <a:latin typeface="Verdana" panose="020B0604030504040204" pitchFamily="34" charset="0"/>
              </a:rPr>
              <a:t>Định Nghĩa:</a:t>
            </a:r>
          </a:p>
          <a:p>
            <a:pPr lvl="1" eaLnBrk="1" hangingPunct="1">
              <a:buClr>
                <a:srgbClr val="FF0000"/>
              </a:buClr>
              <a:buFont typeface="Arial" panose="020B0604020202020204" pitchFamily="34" charset="0"/>
              <a:buChar char="•"/>
              <a:defRPr/>
            </a:pPr>
            <a:r>
              <a:rPr lang="en-US" altLang="en-US" sz="2300">
                <a:solidFill>
                  <a:srgbClr val="303030"/>
                </a:solidFill>
                <a:latin typeface="Verdana" panose="020B0604030504040204" pitchFamily="34" charset="0"/>
              </a:rPr>
              <a:t> Mỗi câu lệnh trong chương trình được thực hiện ít nhất một lần.</a:t>
            </a:r>
          </a:p>
        </p:txBody>
      </p:sp>
      <p:sp>
        <p:nvSpPr>
          <p:cNvPr id="79874" name="Slide Number Placeholder 3">
            <a:extLst>
              <a:ext uri="{FF2B5EF4-FFF2-40B4-BE49-F238E27FC236}">
                <a16:creationId xmlns:a16="http://schemas.microsoft.com/office/drawing/2014/main" id="{AF3C54C0-C8C5-4E04-BBE8-8FAE15A0642D}"/>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304</a:t>
            </a:fld>
            <a:endParaRPr lang="en-CA" altLang="en-US" sz="1000" b="0">
              <a:solidFill>
                <a:schemeClr val="bg1"/>
              </a:solidFill>
            </a:endParaRPr>
          </a:p>
        </p:txBody>
      </p:sp>
      <p:sp>
        <p:nvSpPr>
          <p:cNvPr id="8" name="Rectangle 7">
            <a:extLst>
              <a:ext uri="{FF2B5EF4-FFF2-40B4-BE49-F238E27FC236}">
                <a16:creationId xmlns:a16="http://schemas.microsoft.com/office/drawing/2014/main" id="{668340DD-DEAE-40A5-9619-57049422BFBD}"/>
              </a:ext>
            </a:extLst>
          </p:cNvPr>
          <p:cNvSpPr/>
          <p:nvPr/>
        </p:nvSpPr>
        <p:spPr>
          <a:xfrm>
            <a:off x="6416675" y="2716697"/>
            <a:ext cx="5318125" cy="3413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just" eaLnBrk="1" hangingPunct="1">
              <a:buFont typeface="Wingdings" panose="05000000000000000000" pitchFamily="2" charset="2"/>
              <a:buChar char="§"/>
              <a:defRPr/>
            </a:pPr>
            <a:r>
              <a:rPr lang="en-US" altLang="en-US" sz="2300">
                <a:solidFill>
                  <a:srgbClr val="303030"/>
                </a:solidFill>
                <a:latin typeface="Verdana" panose="020B0604030504040204" pitchFamily="34" charset="0"/>
              </a:rPr>
              <a:t>    </a:t>
            </a:r>
            <a:r>
              <a:rPr lang="en-US" altLang="en-US" sz="2300" b="1">
                <a:solidFill>
                  <a:srgbClr val="303030"/>
                </a:solidFill>
                <a:latin typeface="Verdana" panose="020B0604030504040204" pitchFamily="34" charset="0"/>
              </a:rPr>
              <a:t>Ví dụ:</a:t>
            </a:r>
          </a:p>
          <a:p>
            <a:pPr lvl="1" algn="just" eaLnBrk="1" hangingPunct="1">
              <a:buClr>
                <a:srgbClr val="FF0000"/>
              </a:buClr>
              <a:buFont typeface="Arial" panose="020B0604020202020204" pitchFamily="34" charset="0"/>
              <a:buChar char="•"/>
              <a:defRPr/>
            </a:pPr>
            <a:r>
              <a:rPr lang="en-US" altLang="en-US" sz="2300">
                <a:solidFill>
                  <a:srgbClr val="303030"/>
                </a:solidFill>
                <a:latin typeface="Verdana" panose="020B0604030504040204" pitchFamily="34" charset="0"/>
              </a:rPr>
              <a:t> Để thoả mãn bao phủ câu lệnh đáp ứng đoạn Code 1, một trường hợp kiểm thử có thể:</a:t>
            </a:r>
          </a:p>
          <a:p>
            <a:pPr lvl="1" algn="just" eaLnBrk="1" hangingPunct="1">
              <a:buClr>
                <a:srgbClr val="FF0000"/>
              </a:buClr>
              <a:defRPr/>
            </a:pPr>
            <a:r>
              <a:rPr lang="en-US" altLang="en-US" sz="2300">
                <a:solidFill>
                  <a:srgbClr val="303030"/>
                </a:solidFill>
                <a:latin typeface="Verdana" panose="020B0604030504040204" pitchFamily="34" charset="0"/>
              </a:rPr>
              <a:t>	</a:t>
            </a:r>
            <a:r>
              <a:rPr lang="en-US" altLang="en-US" sz="2300" b="1">
                <a:solidFill>
                  <a:srgbClr val="303030"/>
                </a:solidFill>
                <a:latin typeface="Verdana" panose="020B0604030504040204" pitchFamily="34" charset="0"/>
              </a:rPr>
              <a:t>A = 2 B= 0 X = 3</a:t>
            </a:r>
          </a:p>
          <a:p>
            <a:pPr lvl="1" algn="just" eaLnBrk="1" hangingPunct="1">
              <a:buClr>
                <a:srgbClr val="FF0000"/>
              </a:buClr>
              <a:buFont typeface="Arial" panose="020B0604020202020204" pitchFamily="34" charset="0"/>
              <a:buChar char="•"/>
              <a:defRPr/>
            </a:pPr>
            <a:r>
              <a:rPr lang="en-US" altLang="en-US" sz="2300">
                <a:solidFill>
                  <a:srgbClr val="303030"/>
                </a:solidFill>
                <a:latin typeface="Verdana" panose="020B0604030504040204" pitchFamily="34" charset="0"/>
              </a:rPr>
              <a:t> Như đã thấy, tất cả các câu lệnh đều được thực thi.</a:t>
            </a:r>
          </a:p>
          <a:p>
            <a:pPr lvl="1" algn="just" eaLnBrk="1" hangingPunct="1">
              <a:buClr>
                <a:srgbClr val="FF0000"/>
              </a:buClr>
              <a:buFont typeface="Arial" panose="020B0604020202020204" pitchFamily="34" charset="0"/>
              <a:buChar char="•"/>
              <a:defRPr/>
            </a:pPr>
            <a:r>
              <a:rPr lang="en-US" altLang="en-US" sz="2300">
                <a:solidFill>
                  <a:srgbClr val="303030"/>
                </a:solidFill>
                <a:latin typeface="Verdana" panose="020B0604030504040204" pitchFamily="34" charset="0"/>
              </a:rPr>
              <a:t> Nhưng điều gì sẽ xảy ra nếu code sai như trong Code 2?</a:t>
            </a:r>
          </a:p>
        </p:txBody>
      </p:sp>
      <p:sp>
        <p:nvSpPr>
          <p:cNvPr id="79877" name="TextBox 2">
            <a:extLst>
              <a:ext uri="{FF2B5EF4-FFF2-40B4-BE49-F238E27FC236}">
                <a16:creationId xmlns:a16="http://schemas.microsoft.com/office/drawing/2014/main" id="{81565583-D05C-402B-BABC-01FC6C35F571}"/>
              </a:ext>
            </a:extLst>
          </p:cNvPr>
          <p:cNvSpPr txBox="1">
            <a:spLocks noChangeArrowheads="1"/>
          </p:cNvSpPr>
          <p:nvPr/>
        </p:nvSpPr>
        <p:spPr bwMode="auto">
          <a:xfrm>
            <a:off x="3051175" y="1306996"/>
            <a:ext cx="279876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000" b="0">
                <a:solidFill>
                  <a:srgbClr val="0000FF"/>
                </a:solidFill>
                <a:latin typeface="Times New Roman" panose="02020603050405020304" pitchFamily="18" charset="0"/>
              </a:rPr>
              <a:t>Code1:</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&gt; 1) &amp;&amp; (B == 0))</a:t>
            </a:r>
          </a:p>
          <a:p>
            <a:pPr>
              <a:spcBef>
                <a:spcPct val="0"/>
              </a:spcBef>
              <a:buClrTx/>
              <a:buFontTx/>
              <a:buNone/>
            </a:pPr>
            <a:r>
              <a:rPr lang="en-US" altLang="en-US" sz="2000" b="0">
                <a:solidFill>
                  <a:schemeClr val="tx1"/>
                </a:solidFill>
                <a:latin typeface="Times New Roman" panose="02020603050405020304" pitchFamily="18" charset="0"/>
              </a:rPr>
              <a:t>   X = X/A;</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 2) || (X &gt; 1))</a:t>
            </a:r>
          </a:p>
          <a:p>
            <a:pPr>
              <a:spcBef>
                <a:spcPct val="0"/>
              </a:spcBef>
              <a:buClrTx/>
              <a:buFontTx/>
              <a:buNone/>
            </a:pPr>
            <a:r>
              <a:rPr lang="en-US" altLang="en-US" sz="2000" b="0">
                <a:solidFill>
                  <a:schemeClr val="tx1"/>
                </a:solidFill>
                <a:latin typeface="Times New Roman" panose="02020603050405020304" pitchFamily="18" charset="0"/>
              </a:rPr>
              <a:t>   X=X+1;</a:t>
            </a:r>
          </a:p>
        </p:txBody>
      </p:sp>
      <p:sp>
        <p:nvSpPr>
          <p:cNvPr id="79878" name="TextBox 8">
            <a:extLst>
              <a:ext uri="{FF2B5EF4-FFF2-40B4-BE49-F238E27FC236}">
                <a16:creationId xmlns:a16="http://schemas.microsoft.com/office/drawing/2014/main" id="{169CB218-378E-4FF3-BC28-6E0B749883B0}"/>
              </a:ext>
            </a:extLst>
          </p:cNvPr>
          <p:cNvSpPr txBox="1">
            <a:spLocks noChangeArrowheads="1"/>
          </p:cNvSpPr>
          <p:nvPr/>
        </p:nvSpPr>
        <p:spPr bwMode="auto">
          <a:xfrm>
            <a:off x="3140074" y="3478696"/>
            <a:ext cx="245268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000" b="0">
                <a:solidFill>
                  <a:srgbClr val="0000FF"/>
                </a:solidFill>
                <a:latin typeface="Times New Roman" panose="02020603050405020304" pitchFamily="18" charset="0"/>
              </a:rPr>
              <a:t>Code2:</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&gt; 1) || (B == 0))</a:t>
            </a:r>
          </a:p>
          <a:p>
            <a:pPr>
              <a:spcBef>
                <a:spcPct val="0"/>
              </a:spcBef>
              <a:buClrTx/>
              <a:buFontTx/>
              <a:buNone/>
            </a:pPr>
            <a:r>
              <a:rPr lang="en-US" altLang="en-US" sz="2000" b="0">
                <a:solidFill>
                  <a:schemeClr val="tx1"/>
                </a:solidFill>
                <a:latin typeface="Times New Roman" panose="02020603050405020304" pitchFamily="18" charset="0"/>
              </a:rPr>
              <a:t>   X = X/A;</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 2) || (X &gt; 1))</a:t>
            </a:r>
          </a:p>
          <a:p>
            <a:pPr>
              <a:spcBef>
                <a:spcPct val="0"/>
              </a:spcBef>
              <a:buClrTx/>
              <a:buFontTx/>
              <a:buNone/>
            </a:pPr>
            <a:r>
              <a:rPr lang="en-US" altLang="en-US" sz="2000" b="0">
                <a:solidFill>
                  <a:schemeClr val="tx1"/>
                </a:solidFill>
                <a:latin typeface="Times New Roman" panose="02020603050405020304" pitchFamily="18" charset="0"/>
              </a:rPr>
              <a:t>   X=X+1;</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A5C4D-8E55-4BDF-91C8-E672770C615D}"/>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Bao phủ điều kiện (1)</a:t>
            </a:r>
          </a:p>
        </p:txBody>
      </p:sp>
      <p:sp>
        <p:nvSpPr>
          <p:cNvPr id="8" name="Rectangle 7">
            <a:extLst>
              <a:ext uri="{FF2B5EF4-FFF2-40B4-BE49-F238E27FC236}">
                <a16:creationId xmlns:a16="http://schemas.microsoft.com/office/drawing/2014/main" id="{E5F35EEA-F289-4F0E-B947-ECAF25766700}"/>
              </a:ext>
            </a:extLst>
          </p:cNvPr>
          <p:cNvSpPr/>
          <p:nvPr/>
        </p:nvSpPr>
        <p:spPr>
          <a:xfrm>
            <a:off x="5197476" y="549276"/>
            <a:ext cx="5318125" cy="3413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buFont typeface="Wingdings" panose="05000000000000000000" pitchFamily="2" charset="2"/>
              <a:buChar char="§"/>
              <a:defRPr/>
            </a:pPr>
            <a:r>
              <a:rPr lang="en-US" altLang="en-US" dirty="0">
                <a:solidFill>
                  <a:srgbClr val="303030"/>
                </a:solidFill>
                <a:latin typeface="Verdana" panose="020B0604030504040204" pitchFamily="34" charset="0"/>
              </a:rPr>
              <a:t>    </a:t>
            </a:r>
            <a:r>
              <a:rPr lang="en-US" altLang="en-US" b="1" dirty="0" err="1">
                <a:solidFill>
                  <a:srgbClr val="303030"/>
                </a:solidFill>
                <a:latin typeface="Verdana" panose="020B0604030504040204" pitchFamily="34" charset="0"/>
              </a:rPr>
              <a:t>Định</a:t>
            </a:r>
            <a:r>
              <a:rPr lang="en-US" altLang="en-US" b="1" dirty="0">
                <a:solidFill>
                  <a:srgbClr val="303030"/>
                </a:solidFill>
                <a:latin typeface="Verdana" panose="020B0604030504040204" pitchFamily="34" charset="0"/>
              </a:rPr>
              <a:t> </a:t>
            </a:r>
            <a:r>
              <a:rPr lang="en-US" altLang="en-US" b="1" dirty="0" err="1">
                <a:solidFill>
                  <a:srgbClr val="303030"/>
                </a:solidFill>
                <a:latin typeface="Verdana" panose="020B0604030504040204" pitchFamily="34" charset="0"/>
              </a:rPr>
              <a:t>Nghĩa</a:t>
            </a:r>
            <a:r>
              <a:rPr lang="en-US" altLang="en-US" b="1" dirty="0">
                <a:solidFill>
                  <a:srgbClr val="303030"/>
                </a:solidFill>
                <a:latin typeface="Verdana" panose="020B0604030504040204" pitchFamily="34" charset="0"/>
              </a:rPr>
              <a:t>:</a:t>
            </a:r>
          </a:p>
          <a:p>
            <a:pPr eaLnBrk="1" hangingPunct="1">
              <a:defRPr/>
            </a:pPr>
            <a:endParaRPr lang="en-US" altLang="en-US" dirty="0">
              <a:solidFill>
                <a:srgbClr val="303030"/>
              </a:solidFill>
              <a:latin typeface="Verdana" panose="020B0604030504040204" pitchFamily="34" charset="0"/>
            </a:endParaRPr>
          </a:p>
          <a:p>
            <a:pPr lvl="1" eaLnBrk="1" hangingPunct="1">
              <a:buClr>
                <a:srgbClr val="FF0000"/>
              </a:buClr>
              <a:buFont typeface="Arial" panose="020B0604020202020204" pitchFamily="34" charset="0"/>
              <a:buChar char="•"/>
              <a:defRPr/>
            </a:pP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Mỗi</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câu</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lệnh</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trong</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chương</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trình</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được</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thực</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hiện</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ít</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nhất</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một</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lần</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và</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mỗi</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điều</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kiện</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có</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thể</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xảy</a:t>
            </a:r>
            <a:r>
              <a:rPr lang="en-US" altLang="en-US" dirty="0">
                <a:solidFill>
                  <a:srgbClr val="303030"/>
                </a:solidFill>
                <a:latin typeface="Verdana" panose="020B0604030504040204" pitchFamily="34" charset="0"/>
              </a:rPr>
              <a:t> ra </a:t>
            </a:r>
            <a:r>
              <a:rPr lang="en-US" altLang="en-US" dirty="0" err="1">
                <a:solidFill>
                  <a:srgbClr val="303030"/>
                </a:solidFill>
                <a:latin typeface="Verdana" panose="020B0604030504040204" pitchFamily="34" charset="0"/>
              </a:rPr>
              <a:t>ít</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nhất</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một</a:t>
            </a:r>
            <a:r>
              <a:rPr lang="en-US" altLang="en-US" dirty="0">
                <a:solidFill>
                  <a:srgbClr val="303030"/>
                </a:solidFill>
                <a:latin typeface="Verdana" panose="020B0604030504040204" pitchFamily="34" charset="0"/>
              </a:rPr>
              <a:t> </a:t>
            </a:r>
            <a:r>
              <a:rPr lang="en-US" altLang="en-US" dirty="0" err="1">
                <a:solidFill>
                  <a:srgbClr val="303030"/>
                </a:solidFill>
                <a:latin typeface="Verdana" panose="020B0604030504040204" pitchFamily="34" charset="0"/>
              </a:rPr>
              <a:t>lần</a:t>
            </a:r>
            <a:r>
              <a:rPr lang="en-US" altLang="en-US" dirty="0">
                <a:solidFill>
                  <a:srgbClr val="303030"/>
                </a:solidFill>
                <a:latin typeface="Verdana" panose="020B0604030504040204" pitchFamily="34" charset="0"/>
              </a:rPr>
              <a:t>.</a:t>
            </a:r>
          </a:p>
        </p:txBody>
      </p:sp>
      <p:sp>
        <p:nvSpPr>
          <p:cNvPr id="80898" name="Slide Number Placeholder 3">
            <a:extLst>
              <a:ext uri="{FF2B5EF4-FFF2-40B4-BE49-F238E27FC236}">
                <a16:creationId xmlns:a16="http://schemas.microsoft.com/office/drawing/2014/main" id="{271F92BE-73DD-45B2-959D-2776909C7821}"/>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305</a:t>
            </a:fld>
            <a:endParaRPr lang="en-CA" altLang="en-US" sz="1000" b="0">
              <a:solidFill>
                <a:schemeClr val="bg1"/>
              </a:solidFill>
            </a:endParaRPr>
          </a:p>
        </p:txBody>
      </p:sp>
      <p:sp>
        <p:nvSpPr>
          <p:cNvPr id="9" name="Rectangle 8">
            <a:extLst>
              <a:ext uri="{FF2B5EF4-FFF2-40B4-BE49-F238E27FC236}">
                <a16:creationId xmlns:a16="http://schemas.microsoft.com/office/drawing/2014/main" id="{7707CE5F-25EC-4D4B-9FB7-CA4175947C91}"/>
              </a:ext>
            </a:extLst>
          </p:cNvPr>
          <p:cNvSpPr/>
          <p:nvPr/>
        </p:nvSpPr>
        <p:spPr>
          <a:xfrm>
            <a:off x="5730876" y="3368676"/>
            <a:ext cx="4937125" cy="3413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buClr>
                <a:srgbClr val="FF0000"/>
              </a:buClr>
              <a:buFont typeface="Arial" panose="020B0604020202020204" pitchFamily="34" charset="0"/>
              <a:buChar char="•"/>
              <a:defRPr/>
            </a:pPr>
            <a:r>
              <a:rPr lang="en-US" altLang="en-US">
                <a:solidFill>
                  <a:srgbClr val="303030"/>
                </a:solidFill>
                <a:latin typeface="Verdana" panose="020B0604030504040204" pitchFamily="34" charset="0"/>
              </a:rPr>
              <a:t> Một quyết định là một biểu thức Boolean bao gồm một hoặc nhiều điều kiện kết hợp bởi các từ nối hợp lí, chẳng hạn như “AND”, “OR” và “NOT”.</a:t>
            </a:r>
          </a:p>
        </p:txBody>
      </p:sp>
      <p:sp>
        <p:nvSpPr>
          <p:cNvPr id="80901" name="TextBox 6">
            <a:extLst>
              <a:ext uri="{FF2B5EF4-FFF2-40B4-BE49-F238E27FC236}">
                <a16:creationId xmlns:a16="http://schemas.microsoft.com/office/drawing/2014/main" id="{3DCAEA6E-A180-4C54-8B62-1F1D8D5B5606}"/>
              </a:ext>
            </a:extLst>
          </p:cNvPr>
          <p:cNvSpPr txBox="1">
            <a:spLocks noChangeArrowheads="1"/>
          </p:cNvSpPr>
          <p:nvPr/>
        </p:nvSpPr>
        <p:spPr bwMode="auto">
          <a:xfrm>
            <a:off x="1739901" y="1714500"/>
            <a:ext cx="279876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000" b="0">
                <a:solidFill>
                  <a:srgbClr val="0000FF"/>
                </a:solidFill>
                <a:latin typeface="Times New Roman" panose="02020603050405020304" pitchFamily="18" charset="0"/>
              </a:rPr>
              <a:t>Code1:</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&gt; 1) &amp;&amp; (B == 0))</a:t>
            </a:r>
          </a:p>
          <a:p>
            <a:pPr>
              <a:spcBef>
                <a:spcPct val="0"/>
              </a:spcBef>
              <a:buClrTx/>
              <a:buFontTx/>
              <a:buNone/>
            </a:pPr>
            <a:r>
              <a:rPr lang="en-US" altLang="en-US" sz="2000" b="0">
                <a:solidFill>
                  <a:schemeClr val="tx1"/>
                </a:solidFill>
                <a:latin typeface="Times New Roman" panose="02020603050405020304" pitchFamily="18" charset="0"/>
              </a:rPr>
              <a:t>   X = X/A;</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 2) || (X &gt; 1))</a:t>
            </a:r>
          </a:p>
          <a:p>
            <a:pPr>
              <a:spcBef>
                <a:spcPct val="0"/>
              </a:spcBef>
              <a:buClrTx/>
              <a:buFontTx/>
              <a:buNone/>
            </a:pPr>
            <a:r>
              <a:rPr lang="en-US" altLang="en-US" sz="2000" b="0">
                <a:solidFill>
                  <a:schemeClr val="tx1"/>
                </a:solidFill>
                <a:latin typeface="Times New Roman" panose="02020603050405020304" pitchFamily="18" charset="0"/>
              </a:rPr>
              <a:t>   X=X+1;</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B403-0FEF-4B55-8DA6-E94199D9CA51}"/>
              </a:ext>
            </a:extLst>
          </p:cNvPr>
          <p:cNvSpPr>
            <a:spLocks noGrp="1"/>
          </p:cNvSpPr>
          <p:nvPr>
            <p:ph type="title"/>
          </p:nvPr>
        </p:nvSpPr>
        <p:spPr/>
        <p:txBody>
          <a:bodyPr/>
          <a:lstStyle/>
          <a:p>
            <a:pPr>
              <a:defRPr/>
            </a:pPr>
            <a:r>
              <a:rPr lang="en-US" altLang="en-US">
                <a:effectLst>
                  <a:outerShdw blurRad="38100" dist="38100" dir="2700000" algn="tl">
                    <a:srgbClr val="C0C0C0"/>
                  </a:outerShdw>
                </a:effectLst>
                <a:latin typeface="Arial" panose="020B0604020202020204" pitchFamily="34" charset="0"/>
              </a:rPr>
              <a:t>Bao phủ điều kiện (2)</a:t>
            </a:r>
          </a:p>
        </p:txBody>
      </p:sp>
      <p:sp>
        <p:nvSpPr>
          <p:cNvPr id="7" name="Rectangle 6">
            <a:extLst>
              <a:ext uri="{FF2B5EF4-FFF2-40B4-BE49-F238E27FC236}">
                <a16:creationId xmlns:a16="http://schemas.microsoft.com/office/drawing/2014/main" id="{FDB1F09A-C3FE-497C-9FBA-92992D20B2C5}"/>
              </a:ext>
            </a:extLst>
          </p:cNvPr>
          <p:cNvSpPr/>
          <p:nvPr/>
        </p:nvSpPr>
        <p:spPr>
          <a:xfrm>
            <a:off x="6309002" y="736463"/>
            <a:ext cx="5318125" cy="3413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just" eaLnBrk="1" hangingPunct="1">
              <a:buFont typeface="Wingdings" panose="05000000000000000000" pitchFamily="2" charset="2"/>
              <a:buChar char="§"/>
              <a:defRPr/>
            </a:pPr>
            <a:r>
              <a:rPr lang="en-US" altLang="en-US" b="1">
                <a:solidFill>
                  <a:srgbClr val="303030"/>
                </a:solidFill>
                <a:latin typeface="Verdana" panose="020B0604030504040204" pitchFamily="34" charset="0"/>
              </a:rPr>
              <a:t>    Ví dụ:</a:t>
            </a:r>
          </a:p>
          <a:p>
            <a:pPr lvl="1" algn="just" eaLnBrk="1" hangingPunct="1">
              <a:buClr>
                <a:srgbClr val="FF0000"/>
              </a:buClr>
              <a:buFont typeface="Arial" panose="020B0604020202020204" pitchFamily="34" charset="0"/>
              <a:buChar char="•"/>
              <a:defRPr/>
            </a:pPr>
            <a:r>
              <a:rPr lang="en-US" altLang="en-US">
                <a:solidFill>
                  <a:srgbClr val="303030"/>
                </a:solidFill>
                <a:latin typeface="Verdana" panose="020B0604030504040204" pitchFamily="34" charset="0"/>
              </a:rPr>
              <a:t> Để thoả mãn bao phủ điều kiện đáp ứng đoạn code 1, một trường hợp kiểm thử có thể:</a:t>
            </a:r>
          </a:p>
          <a:p>
            <a:pPr lvl="1" algn="just" eaLnBrk="1" hangingPunct="1">
              <a:buClr>
                <a:srgbClr val="FF0000"/>
              </a:buClr>
              <a:defRPr/>
            </a:pPr>
            <a:r>
              <a:rPr lang="en-US" altLang="en-US">
                <a:solidFill>
                  <a:srgbClr val="303030"/>
                </a:solidFill>
                <a:latin typeface="Verdana" panose="020B0604030504040204" pitchFamily="34" charset="0"/>
              </a:rPr>
              <a:t>	</a:t>
            </a:r>
            <a:r>
              <a:rPr lang="en-US" altLang="en-US" b="1">
                <a:solidFill>
                  <a:srgbClr val="303030"/>
                </a:solidFill>
                <a:latin typeface="Verdana" panose="020B0604030504040204" pitchFamily="34" charset="0"/>
              </a:rPr>
              <a:t>A = 2 B= 0 X = 2</a:t>
            </a:r>
          </a:p>
          <a:p>
            <a:pPr lvl="1" algn="just" eaLnBrk="1" hangingPunct="1">
              <a:buClr>
                <a:srgbClr val="FF0000"/>
              </a:buClr>
              <a:defRPr/>
            </a:pPr>
            <a:r>
              <a:rPr lang="en-US" altLang="en-US" b="1">
                <a:solidFill>
                  <a:srgbClr val="303030"/>
                </a:solidFill>
                <a:latin typeface="Verdana" panose="020B0604030504040204" pitchFamily="34" charset="0"/>
              </a:rPr>
              <a:t>	A = 1 B= 0 X = 1</a:t>
            </a:r>
          </a:p>
          <a:p>
            <a:pPr lvl="1" algn="just" eaLnBrk="1" hangingPunct="1">
              <a:buClr>
                <a:srgbClr val="FF0000"/>
              </a:buClr>
              <a:buFont typeface="Arial" panose="020B0604020202020204" pitchFamily="34" charset="0"/>
              <a:buChar char="•"/>
              <a:defRPr/>
            </a:pPr>
            <a:endParaRPr lang="en-US" altLang="en-US">
              <a:solidFill>
                <a:srgbClr val="303030"/>
              </a:solidFill>
              <a:latin typeface="Verdana" panose="020B0604030504040204" pitchFamily="34" charset="0"/>
            </a:endParaRPr>
          </a:p>
        </p:txBody>
      </p:sp>
      <p:sp>
        <p:nvSpPr>
          <p:cNvPr id="81922" name="Slide Number Placeholder 3">
            <a:extLst>
              <a:ext uri="{FF2B5EF4-FFF2-40B4-BE49-F238E27FC236}">
                <a16:creationId xmlns:a16="http://schemas.microsoft.com/office/drawing/2014/main" id="{19D4DD13-B07D-446C-8770-4C0F724D2114}"/>
              </a:ext>
            </a:extLst>
          </p:cNvPr>
          <p:cNvSpPr>
            <a:spLocks noGrp="1"/>
          </p:cNvSpPr>
          <p:nvPr>
            <p:ph type="sldNum" sz="quarter" idx="10"/>
          </p:nvPr>
        </p:nvSpPr>
        <p:spPr bwMode="auto">
          <a:xfrm>
            <a:off x="11734800" y="6386513"/>
            <a:ext cx="4572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defPPr>
              <a:defRPr lang="en-CA"/>
            </a:defPPr>
            <a:lvl1pPr algn="r" rtl="0" eaLnBrk="1" fontAlgn="base" hangingPunct="1">
              <a:spcBef>
                <a:spcPct val="0"/>
              </a:spcBef>
              <a:spcAft>
                <a:spcPct val="0"/>
              </a:spcAft>
              <a:defRPr sz="1000" kern="1200">
                <a:solidFill>
                  <a:schemeClr val="bg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spcBef>
                <a:spcPct val="0"/>
              </a:spcBef>
              <a:buClrTx/>
              <a:buFontTx/>
              <a:buNone/>
              <a:defRPr/>
            </a:pPr>
            <a:fld id="{F54E069D-A598-41AF-99AD-2F5BC8799C70}" type="slidenum">
              <a:rPr lang="en-CA" altLang="en-US" smtClean="0"/>
              <a:pPr>
                <a:spcBef>
                  <a:spcPct val="0"/>
                </a:spcBef>
                <a:buClrTx/>
                <a:buFontTx/>
                <a:buNone/>
                <a:defRPr/>
              </a:pPr>
              <a:t>306</a:t>
            </a:fld>
            <a:endParaRPr lang="en-CA" altLang="en-US" sz="1000" b="0">
              <a:solidFill>
                <a:schemeClr val="bg1"/>
              </a:solidFill>
            </a:endParaRPr>
          </a:p>
        </p:txBody>
      </p:sp>
      <p:sp>
        <p:nvSpPr>
          <p:cNvPr id="8" name="Rectangle 7">
            <a:extLst>
              <a:ext uri="{FF2B5EF4-FFF2-40B4-BE49-F238E27FC236}">
                <a16:creationId xmlns:a16="http://schemas.microsoft.com/office/drawing/2014/main" id="{99FCB878-5861-407C-93B4-A48524EA5F04}"/>
              </a:ext>
            </a:extLst>
          </p:cNvPr>
          <p:cNvSpPr/>
          <p:nvPr/>
        </p:nvSpPr>
        <p:spPr>
          <a:xfrm>
            <a:off x="6220102" y="3598726"/>
            <a:ext cx="5318125" cy="2270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defRPr/>
            </a:pPr>
            <a:endParaRPr lang="en-US" altLang="en-US">
              <a:solidFill>
                <a:srgbClr val="303030"/>
              </a:solidFill>
              <a:latin typeface="Verdana" panose="020B0604030504040204" pitchFamily="34" charset="0"/>
            </a:endParaRPr>
          </a:p>
          <a:p>
            <a:pPr lvl="1" eaLnBrk="1" hangingPunct="1">
              <a:buClr>
                <a:srgbClr val="FF0000"/>
              </a:buClr>
              <a:buFont typeface="Arial" panose="020B0604020202020204" pitchFamily="34" charset="0"/>
              <a:buChar char="•"/>
              <a:defRPr/>
            </a:pPr>
            <a:r>
              <a:rPr lang="en-US" altLang="en-US">
                <a:solidFill>
                  <a:srgbClr val="303030"/>
                </a:solidFill>
                <a:latin typeface="Verdana" panose="020B0604030504040204" pitchFamily="34" charset="0"/>
              </a:rPr>
              <a:t>    Như đã thấy, tất cả các câu lệnh đều được thực thi.</a:t>
            </a:r>
          </a:p>
          <a:p>
            <a:pPr lvl="1" eaLnBrk="1" hangingPunct="1">
              <a:buClr>
                <a:srgbClr val="FF0000"/>
              </a:buClr>
              <a:buFont typeface="Arial" panose="020B0604020202020204" pitchFamily="34" charset="0"/>
              <a:buChar char="•"/>
              <a:defRPr/>
            </a:pPr>
            <a:r>
              <a:rPr lang="en-US" altLang="en-US">
                <a:solidFill>
                  <a:srgbClr val="303030"/>
                </a:solidFill>
                <a:latin typeface="Verdana" panose="020B0604030504040204" pitchFamily="34" charset="0"/>
              </a:rPr>
              <a:t>    Nhưng điều gì sẽ xảy ra nếu code sai trong ví dụ 2?</a:t>
            </a:r>
          </a:p>
          <a:p>
            <a:pPr lvl="1" eaLnBrk="1" hangingPunct="1">
              <a:buClr>
                <a:srgbClr val="FF0000"/>
              </a:buClr>
              <a:buFont typeface="Arial" panose="020B0604020202020204" pitchFamily="34" charset="0"/>
              <a:buChar char="•"/>
              <a:defRPr/>
            </a:pPr>
            <a:endParaRPr lang="en-US" altLang="en-US">
              <a:solidFill>
                <a:srgbClr val="303030"/>
              </a:solidFill>
              <a:latin typeface="Verdana" panose="020B0604030504040204" pitchFamily="34" charset="0"/>
            </a:endParaRPr>
          </a:p>
        </p:txBody>
      </p:sp>
      <p:sp>
        <p:nvSpPr>
          <p:cNvPr id="81925" name="TextBox 8">
            <a:extLst>
              <a:ext uri="{FF2B5EF4-FFF2-40B4-BE49-F238E27FC236}">
                <a16:creationId xmlns:a16="http://schemas.microsoft.com/office/drawing/2014/main" id="{2C6C8E88-85C6-4BD3-A5A3-AAFE126E6D85}"/>
              </a:ext>
            </a:extLst>
          </p:cNvPr>
          <p:cNvSpPr txBox="1">
            <a:spLocks noChangeArrowheads="1"/>
          </p:cNvSpPr>
          <p:nvPr/>
        </p:nvSpPr>
        <p:spPr bwMode="auto">
          <a:xfrm>
            <a:off x="2927627" y="1749287"/>
            <a:ext cx="279876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000" b="0">
                <a:solidFill>
                  <a:srgbClr val="0000FF"/>
                </a:solidFill>
                <a:latin typeface="Times New Roman" panose="02020603050405020304" pitchFamily="18" charset="0"/>
              </a:rPr>
              <a:t>Code1:</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&gt; 1) &amp;&amp; (B == 0))</a:t>
            </a:r>
          </a:p>
          <a:p>
            <a:pPr>
              <a:spcBef>
                <a:spcPct val="0"/>
              </a:spcBef>
              <a:buClrTx/>
              <a:buFontTx/>
              <a:buNone/>
            </a:pPr>
            <a:r>
              <a:rPr lang="en-US" altLang="en-US" sz="2000" b="0">
                <a:solidFill>
                  <a:schemeClr val="tx1"/>
                </a:solidFill>
                <a:latin typeface="Times New Roman" panose="02020603050405020304" pitchFamily="18" charset="0"/>
              </a:rPr>
              <a:t>   X = X/A;</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 2) || (X &gt; 1))</a:t>
            </a:r>
          </a:p>
          <a:p>
            <a:pPr>
              <a:spcBef>
                <a:spcPct val="0"/>
              </a:spcBef>
              <a:buClrTx/>
              <a:buFontTx/>
              <a:buNone/>
            </a:pPr>
            <a:r>
              <a:rPr lang="en-US" altLang="en-US" sz="2000" b="0">
                <a:solidFill>
                  <a:schemeClr val="tx1"/>
                </a:solidFill>
                <a:latin typeface="Times New Roman" panose="02020603050405020304" pitchFamily="18" charset="0"/>
              </a:rPr>
              <a:t>   X=X+1;</a:t>
            </a:r>
          </a:p>
        </p:txBody>
      </p:sp>
      <p:sp>
        <p:nvSpPr>
          <p:cNvPr id="81926" name="TextBox 9">
            <a:extLst>
              <a:ext uri="{FF2B5EF4-FFF2-40B4-BE49-F238E27FC236}">
                <a16:creationId xmlns:a16="http://schemas.microsoft.com/office/drawing/2014/main" id="{600769FA-347F-452F-B944-79D686C83409}"/>
              </a:ext>
            </a:extLst>
          </p:cNvPr>
          <p:cNvSpPr txBox="1">
            <a:spLocks noChangeArrowheads="1"/>
          </p:cNvSpPr>
          <p:nvPr/>
        </p:nvSpPr>
        <p:spPr bwMode="auto">
          <a:xfrm>
            <a:off x="3016527" y="3920987"/>
            <a:ext cx="27336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rgbClr val="303030"/>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buChar char="§"/>
              <a:defRPr sz="2800">
                <a:solidFill>
                  <a:srgbClr val="303030"/>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2400">
                <a:solidFill>
                  <a:srgbClr val="303030"/>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rgbClr val="303030"/>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rgbClr val="30303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303030"/>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2000" b="0">
                <a:solidFill>
                  <a:srgbClr val="0000FF"/>
                </a:solidFill>
                <a:latin typeface="Times New Roman" panose="02020603050405020304" pitchFamily="18" charset="0"/>
              </a:rPr>
              <a:t>Code2:</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&gt; 1) &amp;&amp; (B &gt;= 0))</a:t>
            </a:r>
          </a:p>
          <a:p>
            <a:pPr>
              <a:spcBef>
                <a:spcPct val="0"/>
              </a:spcBef>
              <a:buClrTx/>
              <a:buFontTx/>
              <a:buNone/>
            </a:pPr>
            <a:r>
              <a:rPr lang="en-US" altLang="en-US" sz="2000" b="0">
                <a:solidFill>
                  <a:schemeClr val="tx1"/>
                </a:solidFill>
                <a:latin typeface="Times New Roman" panose="02020603050405020304" pitchFamily="18" charset="0"/>
              </a:rPr>
              <a:t>   X = X/A;</a:t>
            </a:r>
          </a:p>
          <a:p>
            <a:pPr>
              <a:spcBef>
                <a:spcPct val="0"/>
              </a:spcBef>
              <a:buClrTx/>
              <a:buFontTx/>
              <a:buNone/>
            </a:pPr>
            <a:r>
              <a:rPr lang="en-US" altLang="en-US" sz="2000" b="0">
                <a:solidFill>
                  <a:srgbClr val="0000FF"/>
                </a:solidFill>
                <a:latin typeface="Times New Roman" panose="02020603050405020304" pitchFamily="18" charset="0"/>
              </a:rPr>
              <a:t>if</a:t>
            </a:r>
            <a:r>
              <a:rPr lang="en-US" altLang="en-US" sz="2000" b="0">
                <a:solidFill>
                  <a:schemeClr val="tx1"/>
                </a:solidFill>
                <a:latin typeface="Times New Roman" panose="02020603050405020304" pitchFamily="18" charset="0"/>
              </a:rPr>
              <a:t> ((A == 2) || (X &gt; 1))</a:t>
            </a:r>
          </a:p>
          <a:p>
            <a:pPr>
              <a:spcBef>
                <a:spcPct val="0"/>
              </a:spcBef>
              <a:buClrTx/>
              <a:buFontTx/>
              <a:buNone/>
            </a:pPr>
            <a:r>
              <a:rPr lang="en-US" altLang="en-US" sz="2000" b="0">
                <a:solidFill>
                  <a:schemeClr val="tx1"/>
                </a:solidFill>
                <a:latin typeface="Times New Roman" panose="02020603050405020304" pitchFamily="18" charset="0"/>
              </a:rPr>
              <a:t>   X=X+1;</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6</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niệm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hộp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trắng</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a:latin typeface="+mj-lt"/>
                <a:ea typeface="SimSun" panose="02010600030101010101" pitchFamily="2" charset="-122"/>
                <a:cs typeface="Tahoma" panose="020B0604030504040204" pitchFamily="34" charset="0"/>
              </a:rPr>
              <a:t>Qui </a:t>
            </a:r>
            <a:r>
              <a:rPr lang="en-US" sz="2000" kern="50" dirty="0" err="1">
                <a:latin typeface="+mj-lt"/>
                <a:ea typeface="SimSun" panose="02010600030101010101" pitchFamily="2" charset="-122"/>
                <a:cs typeface="Tahoma" panose="020B0604030504040204" pitchFamily="34" charset="0"/>
              </a:rPr>
              <a:t>trình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bước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thực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hiện</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thuật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hộp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trắng</a:t>
            </a:r>
            <a:endParaRPr lang="en-US" sz="2000" kern="50" dirty="0">
              <a:latin typeface="+mj-lt"/>
              <a:ea typeface="SimSun" panose="02010600030101010101" pitchFamily="2" charset="-122"/>
              <a:cs typeface="Tahoma" panose="020B0604030504040204" pitchFamily="34" charset="0"/>
            </a:endParaRPr>
          </a:p>
          <a:p>
            <a:endParaRPr lang="vi-VN" sz="2000" dirty="0">
              <a:solidFill>
                <a:schemeClr val="tx1"/>
              </a:solidFill>
            </a:endParaRPr>
          </a:p>
        </p:txBody>
      </p:sp>
    </p:spTree>
    <p:extLst>
      <p:ext uri="{BB962C8B-B14F-4D97-AF65-F5344CB8AC3E}">
        <p14:creationId xmlns:p14="http://schemas.microsoft.com/office/powerpoint/2010/main" val="41628472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môn</a:t>
            </a:r>
            <a:r>
              <a:rPr lang="en-US" dirty="0"/>
              <a:t> </a:t>
            </a:r>
            <a:r>
              <a:rPr lang="en-US" dirty="0" err="1"/>
              <a:t>học</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56892" y="1285875"/>
            <a:ext cx="8055666" cy="4692650"/>
          </a:xfrm>
        </p:spPr>
        <p:txBody>
          <a:bodyPr>
            <a:normAutofit/>
          </a:bodyPr>
          <a:lstStyle/>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1: </a:t>
            </a:r>
            <a:r>
              <a:rPr lang="en-US" sz="2500" dirty="0" err="1">
                <a:solidFill>
                  <a:schemeClr val="tx1"/>
                </a:solidFill>
                <a:latin typeface="+mj-lt"/>
              </a:rPr>
              <a:t>Tổng</a:t>
            </a:r>
            <a:r>
              <a:rPr lang="en-US" sz="2500" dirty="0">
                <a:solidFill>
                  <a:schemeClr val="tx1"/>
                </a:solidFill>
                <a:latin typeface="+mj-lt"/>
              </a:rPr>
              <a:t> </a:t>
            </a:r>
            <a:r>
              <a:rPr lang="en-US" sz="2500" dirty="0" err="1">
                <a:solidFill>
                  <a:schemeClr val="tx1"/>
                </a:solidFill>
                <a:latin typeface="+mj-lt"/>
              </a:rPr>
              <a:t>quan</a:t>
            </a:r>
            <a:r>
              <a:rPr lang="en-US" sz="2500" dirty="0">
                <a:solidFill>
                  <a:schemeClr val="tx1"/>
                </a:solidFill>
                <a:latin typeface="+mj-lt"/>
              </a:rPr>
              <a:t> </a:t>
            </a:r>
            <a:r>
              <a:rPr lang="en-US" sz="2500" dirty="0" err="1">
                <a:solidFill>
                  <a:schemeClr val="tx1"/>
                </a:solidFill>
                <a:latin typeface="+mj-lt"/>
              </a:rPr>
              <a:t>về</a:t>
            </a:r>
            <a:r>
              <a:rPr lang="en-US" sz="2500" dirty="0">
                <a:solidFill>
                  <a:schemeClr val="tx1"/>
                </a:solidFill>
                <a:latin typeface="+mj-lt"/>
              </a:rPr>
              <a:t> </a:t>
            </a:r>
            <a:r>
              <a:rPr lang="en-US" sz="2500" dirty="0" err="1">
                <a:solidFill>
                  <a:schemeClr val="tx1"/>
                </a:solidFill>
                <a:latin typeface="+mj-lt"/>
              </a:rPr>
              <a:t>đảm</a:t>
            </a:r>
            <a:r>
              <a:rPr lang="en-US" sz="2500" dirty="0">
                <a:solidFill>
                  <a:schemeClr val="tx1"/>
                </a:solidFill>
                <a:latin typeface="+mj-lt"/>
              </a:rPr>
              <a:t> </a:t>
            </a:r>
            <a:r>
              <a:rPr lang="en-US" sz="2500" dirty="0" err="1">
                <a:solidFill>
                  <a:schemeClr val="tx1"/>
                </a:solidFill>
                <a:latin typeface="+mj-lt"/>
              </a:rPr>
              <a:t>bảo</a:t>
            </a:r>
            <a:r>
              <a:rPr lang="en-US" sz="2500" dirty="0">
                <a:solidFill>
                  <a:schemeClr val="tx1"/>
                </a:solidFill>
                <a:latin typeface="+mj-lt"/>
              </a:rPr>
              <a:t> </a:t>
            </a:r>
            <a:r>
              <a:rPr lang="en-US" sz="2500" dirty="0" err="1">
                <a:solidFill>
                  <a:schemeClr val="tx1"/>
                </a:solidFill>
                <a:latin typeface="+mj-lt"/>
              </a:rPr>
              <a:t>chất</a:t>
            </a:r>
            <a:r>
              <a:rPr lang="en-US" sz="2500" dirty="0">
                <a:solidFill>
                  <a:schemeClr val="tx1"/>
                </a:solidFill>
                <a:latin typeface="+mj-lt"/>
              </a:rPr>
              <a:t> </a:t>
            </a:r>
            <a:r>
              <a:rPr lang="en-US" sz="2500" dirty="0" err="1">
                <a:solidFill>
                  <a:schemeClr val="tx1"/>
                </a:solidFill>
                <a:latin typeface="+mj-lt"/>
              </a:rPr>
              <a:t>lượng</a:t>
            </a:r>
            <a:r>
              <a:rPr lang="en-US" sz="2500" dirty="0">
                <a:solidFill>
                  <a:schemeClr val="tx1"/>
                </a:solidFill>
                <a:latin typeface="+mj-lt"/>
              </a:rPr>
              <a:t> </a:t>
            </a:r>
            <a:r>
              <a:rPr lang="en-US" sz="2500" dirty="0" err="1">
                <a:solidFill>
                  <a:schemeClr val="tx1"/>
                </a:solidFill>
                <a:latin typeface="+mj-lt"/>
              </a:rPr>
              <a:t>phần</a:t>
            </a:r>
            <a:r>
              <a:rPr lang="en-US" sz="2500" dirty="0">
                <a:solidFill>
                  <a:schemeClr val="tx1"/>
                </a:solidFill>
                <a:latin typeface="+mj-lt"/>
              </a:rPr>
              <a:t> </a:t>
            </a:r>
            <a:r>
              <a:rPr lang="en-US" sz="2500" dirty="0" err="1">
                <a:solidFill>
                  <a:schemeClr val="tx1"/>
                </a:solidFill>
                <a:latin typeface="+mj-lt"/>
              </a:rPr>
              <a:t>mềm</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2: </a:t>
            </a:r>
            <a:r>
              <a:rPr lang="en-US" sz="2500" dirty="0" err="1">
                <a:solidFill>
                  <a:schemeClr val="tx1"/>
                </a:solidFill>
                <a:latin typeface="+mj-lt"/>
              </a:rPr>
              <a:t>Đảm</a:t>
            </a:r>
            <a:r>
              <a:rPr lang="en-US" sz="2500" dirty="0">
                <a:solidFill>
                  <a:schemeClr val="tx1"/>
                </a:solidFill>
                <a:latin typeface="+mj-lt"/>
              </a:rPr>
              <a:t> </a:t>
            </a:r>
            <a:r>
              <a:rPr lang="en-US" sz="2500" dirty="0" err="1">
                <a:solidFill>
                  <a:schemeClr val="tx1"/>
                </a:solidFill>
                <a:latin typeface="+mj-lt"/>
              </a:rPr>
              <a:t>bảo</a:t>
            </a:r>
            <a:r>
              <a:rPr lang="en-US" sz="2500" dirty="0">
                <a:solidFill>
                  <a:schemeClr val="tx1"/>
                </a:solidFill>
                <a:latin typeface="+mj-lt"/>
              </a:rPr>
              <a:t> </a:t>
            </a:r>
            <a:r>
              <a:rPr lang="en-US" sz="2500" dirty="0" err="1">
                <a:solidFill>
                  <a:schemeClr val="tx1"/>
                </a:solidFill>
                <a:latin typeface="+mj-lt"/>
              </a:rPr>
              <a:t>chất</a:t>
            </a:r>
            <a:r>
              <a:rPr lang="en-US" sz="2500" dirty="0">
                <a:solidFill>
                  <a:schemeClr val="tx1"/>
                </a:solidFill>
                <a:latin typeface="+mj-lt"/>
              </a:rPr>
              <a:t> </a:t>
            </a:r>
            <a:r>
              <a:rPr lang="en-US" sz="2500" dirty="0" err="1">
                <a:solidFill>
                  <a:schemeClr val="tx1"/>
                </a:solidFill>
                <a:latin typeface="+mj-lt"/>
              </a:rPr>
              <a:t>lượng</a:t>
            </a:r>
            <a:r>
              <a:rPr lang="en-US" sz="2500" dirty="0">
                <a:solidFill>
                  <a:schemeClr val="tx1"/>
                </a:solidFill>
                <a:latin typeface="+mj-lt"/>
              </a:rPr>
              <a:t> </a:t>
            </a:r>
            <a:r>
              <a:rPr lang="en-US" sz="2500" dirty="0" err="1">
                <a:solidFill>
                  <a:schemeClr val="tx1"/>
                </a:solidFill>
                <a:latin typeface="+mj-lt"/>
              </a:rPr>
              <a:t>với</a:t>
            </a:r>
            <a:r>
              <a:rPr lang="en-US" sz="2500" dirty="0">
                <a:solidFill>
                  <a:schemeClr val="tx1"/>
                </a:solidFill>
                <a:latin typeface="+mj-lt"/>
              </a:rPr>
              <a:t> </a:t>
            </a:r>
            <a:r>
              <a:rPr lang="en-US" sz="2500" dirty="0" err="1">
                <a:solidFill>
                  <a:schemeClr val="tx1"/>
                </a:solidFill>
                <a:latin typeface="+mj-lt"/>
              </a:rPr>
              <a:t>mô</a:t>
            </a:r>
            <a:r>
              <a:rPr lang="en-US" sz="2500" dirty="0">
                <a:solidFill>
                  <a:schemeClr val="tx1"/>
                </a:solidFill>
                <a:latin typeface="+mj-lt"/>
              </a:rPr>
              <a:t> </a:t>
            </a:r>
            <a:r>
              <a:rPr lang="en-US" sz="2500" dirty="0" err="1">
                <a:solidFill>
                  <a:schemeClr val="tx1"/>
                </a:solidFill>
                <a:latin typeface="+mj-lt"/>
              </a:rPr>
              <a:t>hình</a:t>
            </a:r>
            <a:r>
              <a:rPr lang="en-US" sz="2500" dirty="0">
                <a:solidFill>
                  <a:schemeClr val="tx1"/>
                </a:solidFill>
                <a:latin typeface="+mj-lt"/>
              </a:rPr>
              <a:t> </a:t>
            </a:r>
            <a:r>
              <a:rPr lang="en-US" sz="2500" dirty="0" err="1">
                <a:solidFill>
                  <a:schemeClr val="tx1"/>
                </a:solidFill>
                <a:latin typeface="+mj-lt"/>
              </a:rPr>
              <a:t>vòng</a:t>
            </a:r>
            <a:r>
              <a:rPr lang="en-US" sz="2500" dirty="0">
                <a:solidFill>
                  <a:schemeClr val="tx1"/>
                </a:solidFill>
                <a:latin typeface="+mj-lt"/>
              </a:rPr>
              <a:t> </a:t>
            </a:r>
            <a:r>
              <a:rPr lang="en-US" sz="2500" dirty="0" err="1">
                <a:solidFill>
                  <a:schemeClr val="tx1"/>
                </a:solidFill>
                <a:latin typeface="+mj-lt"/>
              </a:rPr>
              <a:t>đời</a:t>
            </a:r>
            <a:r>
              <a:rPr lang="en-US" sz="2500" dirty="0">
                <a:solidFill>
                  <a:schemeClr val="tx1"/>
                </a:solidFill>
                <a:latin typeface="+mj-lt"/>
              </a:rPr>
              <a:t> </a:t>
            </a:r>
            <a:r>
              <a:rPr lang="en-US" sz="2500" dirty="0" err="1">
                <a:solidFill>
                  <a:schemeClr val="tx1"/>
                </a:solidFill>
                <a:latin typeface="+mj-lt"/>
              </a:rPr>
              <a:t>phát</a:t>
            </a:r>
            <a:r>
              <a:rPr lang="en-US" sz="2500" dirty="0">
                <a:solidFill>
                  <a:schemeClr val="tx1"/>
                </a:solidFill>
                <a:latin typeface="+mj-lt"/>
              </a:rPr>
              <a:t> </a:t>
            </a:r>
            <a:r>
              <a:rPr lang="en-US" sz="2500" dirty="0" err="1">
                <a:solidFill>
                  <a:schemeClr val="tx1"/>
                </a:solidFill>
                <a:latin typeface="+mj-lt"/>
              </a:rPr>
              <a:t>triển</a:t>
            </a:r>
            <a:r>
              <a:rPr lang="en-US" sz="2500" dirty="0">
                <a:solidFill>
                  <a:schemeClr val="tx1"/>
                </a:solidFill>
                <a:latin typeface="+mj-lt"/>
              </a:rPr>
              <a:t> </a:t>
            </a:r>
            <a:r>
              <a:rPr lang="en-US" sz="2500" dirty="0" err="1">
                <a:solidFill>
                  <a:schemeClr val="tx1"/>
                </a:solidFill>
                <a:latin typeface="+mj-lt"/>
              </a:rPr>
              <a:t>phần</a:t>
            </a:r>
            <a:r>
              <a:rPr lang="en-US" sz="2500" dirty="0">
                <a:solidFill>
                  <a:schemeClr val="tx1"/>
                </a:solidFill>
                <a:latin typeface="+mj-lt"/>
              </a:rPr>
              <a:t> </a:t>
            </a:r>
            <a:r>
              <a:rPr lang="en-US" sz="2500" dirty="0" err="1">
                <a:solidFill>
                  <a:schemeClr val="tx1"/>
                </a:solidFill>
                <a:latin typeface="+mj-lt"/>
              </a:rPr>
              <a:t>mềm</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3: </a:t>
            </a:r>
            <a:r>
              <a:rPr lang="en-US" sz="2500" dirty="0" err="1">
                <a:solidFill>
                  <a:schemeClr val="tx1"/>
                </a:solidFill>
                <a:latin typeface="+mj-lt"/>
              </a:rPr>
              <a:t>Hoạt</a:t>
            </a:r>
            <a:r>
              <a:rPr lang="en-US" sz="2500" dirty="0">
                <a:solidFill>
                  <a:schemeClr val="tx1"/>
                </a:solidFill>
                <a:latin typeface="+mj-lt"/>
              </a:rPr>
              <a:t> </a:t>
            </a:r>
            <a:r>
              <a:rPr lang="en-US" sz="2500" dirty="0" err="1">
                <a:solidFill>
                  <a:schemeClr val="tx1"/>
                </a:solidFill>
                <a:latin typeface="+mj-lt"/>
              </a:rPr>
              <a:t>động</a:t>
            </a:r>
            <a:r>
              <a:rPr lang="en-US" sz="2500" dirty="0">
                <a:solidFill>
                  <a:schemeClr val="tx1"/>
                </a:solidFill>
                <a:latin typeface="+mj-lt"/>
              </a:rPr>
              <a:t> </a:t>
            </a:r>
            <a:r>
              <a:rPr lang="en-US" sz="2500" dirty="0" err="1">
                <a:solidFill>
                  <a:schemeClr val="tx1"/>
                </a:solidFill>
                <a:latin typeface="+mj-lt"/>
              </a:rPr>
              <a:t>rà</a:t>
            </a:r>
            <a:r>
              <a:rPr lang="en-US" sz="2500" dirty="0">
                <a:solidFill>
                  <a:schemeClr val="tx1"/>
                </a:solidFill>
                <a:latin typeface="+mj-lt"/>
              </a:rPr>
              <a:t> </a:t>
            </a:r>
            <a:r>
              <a:rPr lang="en-US" sz="2500" dirty="0" err="1">
                <a:solidFill>
                  <a:schemeClr val="tx1"/>
                </a:solidFill>
                <a:latin typeface="+mj-lt"/>
              </a:rPr>
              <a:t>soát</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4: </a:t>
            </a:r>
            <a:r>
              <a:rPr lang="en-US" sz="2500" dirty="0" err="1">
                <a:solidFill>
                  <a:schemeClr val="tx1"/>
                </a:solidFill>
                <a:latin typeface="+mj-lt"/>
              </a:rPr>
              <a:t>Kiểm</a:t>
            </a:r>
            <a:r>
              <a:rPr lang="en-US" sz="2500" dirty="0">
                <a:solidFill>
                  <a:schemeClr val="tx1"/>
                </a:solidFill>
                <a:latin typeface="+mj-lt"/>
              </a:rPr>
              <a:t> </a:t>
            </a:r>
            <a:r>
              <a:rPr lang="en-US" sz="2500" dirty="0" err="1">
                <a:solidFill>
                  <a:schemeClr val="tx1"/>
                </a:solidFill>
                <a:latin typeface="+mj-lt"/>
              </a:rPr>
              <a:t>thử</a:t>
            </a:r>
            <a:r>
              <a:rPr lang="en-US" sz="2500" dirty="0">
                <a:solidFill>
                  <a:schemeClr val="tx1"/>
                </a:solidFill>
                <a:latin typeface="+mj-lt"/>
              </a:rPr>
              <a:t> </a:t>
            </a:r>
            <a:r>
              <a:rPr lang="en-US" sz="2500" dirty="0" err="1">
                <a:solidFill>
                  <a:schemeClr val="tx1"/>
                </a:solidFill>
                <a:latin typeface="+mj-lt"/>
              </a:rPr>
              <a:t>phần</a:t>
            </a:r>
            <a:r>
              <a:rPr lang="en-US" sz="2500" dirty="0">
                <a:solidFill>
                  <a:schemeClr val="tx1"/>
                </a:solidFill>
                <a:latin typeface="+mj-lt"/>
              </a:rPr>
              <a:t> </a:t>
            </a:r>
            <a:r>
              <a:rPr lang="en-US" sz="2500" dirty="0" err="1">
                <a:solidFill>
                  <a:schemeClr val="tx1"/>
                </a:solidFill>
                <a:latin typeface="+mj-lt"/>
              </a:rPr>
              <a:t>mềm</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5: </a:t>
            </a:r>
            <a:r>
              <a:rPr lang="en-US" sz="2500" dirty="0" err="1">
                <a:solidFill>
                  <a:schemeClr val="tx1"/>
                </a:solidFill>
                <a:latin typeface="+mj-lt"/>
              </a:rPr>
              <a:t>Kỹ</a:t>
            </a:r>
            <a:r>
              <a:rPr lang="en-US" sz="2500" dirty="0">
                <a:solidFill>
                  <a:schemeClr val="tx1"/>
                </a:solidFill>
                <a:latin typeface="+mj-lt"/>
              </a:rPr>
              <a:t> </a:t>
            </a:r>
            <a:r>
              <a:rPr lang="en-US" sz="2500" dirty="0" err="1">
                <a:solidFill>
                  <a:schemeClr val="tx1"/>
                </a:solidFill>
                <a:latin typeface="+mj-lt"/>
              </a:rPr>
              <a:t>thuật</a:t>
            </a:r>
            <a:r>
              <a:rPr lang="en-US" sz="2500" dirty="0">
                <a:solidFill>
                  <a:schemeClr val="tx1"/>
                </a:solidFill>
                <a:latin typeface="+mj-lt"/>
              </a:rPr>
              <a:t> </a:t>
            </a:r>
            <a:r>
              <a:rPr lang="en-US" sz="2500" dirty="0" err="1">
                <a:solidFill>
                  <a:schemeClr val="tx1"/>
                </a:solidFill>
                <a:latin typeface="+mj-lt"/>
              </a:rPr>
              <a:t>kiểm</a:t>
            </a:r>
            <a:r>
              <a:rPr lang="en-US" sz="2500" dirty="0">
                <a:solidFill>
                  <a:schemeClr val="tx1"/>
                </a:solidFill>
                <a:latin typeface="+mj-lt"/>
              </a:rPr>
              <a:t> </a:t>
            </a:r>
            <a:r>
              <a:rPr lang="en-US" sz="2500" dirty="0" err="1">
                <a:solidFill>
                  <a:schemeClr val="tx1"/>
                </a:solidFill>
                <a:latin typeface="+mj-lt"/>
              </a:rPr>
              <a:t>thử</a:t>
            </a:r>
            <a:r>
              <a:rPr lang="en-US" sz="2500" dirty="0">
                <a:solidFill>
                  <a:schemeClr val="tx1"/>
                </a:solidFill>
                <a:latin typeface="+mj-lt"/>
              </a:rPr>
              <a:t> </a:t>
            </a:r>
            <a:r>
              <a:rPr lang="en-US" sz="2500" dirty="0" err="1">
                <a:solidFill>
                  <a:schemeClr val="tx1"/>
                </a:solidFill>
                <a:latin typeface="+mj-lt"/>
              </a:rPr>
              <a:t>hộp</a:t>
            </a:r>
            <a:r>
              <a:rPr lang="en-US" sz="2500" dirty="0">
                <a:solidFill>
                  <a:schemeClr val="tx1"/>
                </a:solidFill>
                <a:latin typeface="+mj-lt"/>
              </a:rPr>
              <a:t> </a:t>
            </a:r>
            <a:r>
              <a:rPr lang="en-US" sz="2500" dirty="0" err="1">
                <a:solidFill>
                  <a:schemeClr val="tx1"/>
                </a:solidFill>
                <a:latin typeface="+mj-lt"/>
              </a:rPr>
              <a:t>đen</a:t>
            </a:r>
            <a:endParaRPr lang="en-US" sz="2500" dirty="0">
              <a:solidFill>
                <a:schemeClr val="tx1"/>
              </a:solidFill>
              <a:latin typeface="+mj-lt"/>
            </a:endParaRPr>
          </a:p>
          <a:p>
            <a:pPr marL="342900" indent="-342900" algn="just">
              <a:buFont typeface="Wingdings" panose="05000000000000000000" pitchFamily="2" charset="2"/>
              <a:buChar char="Ø"/>
            </a:pPr>
            <a:r>
              <a:rPr lang="en-US" sz="2500" dirty="0" err="1">
                <a:solidFill>
                  <a:schemeClr val="tx1"/>
                </a:solidFill>
                <a:latin typeface="+mj-lt"/>
              </a:rPr>
              <a:t>Chương</a:t>
            </a:r>
            <a:r>
              <a:rPr lang="en-US" sz="2500" dirty="0">
                <a:solidFill>
                  <a:schemeClr val="tx1"/>
                </a:solidFill>
                <a:latin typeface="+mj-lt"/>
              </a:rPr>
              <a:t> 6: </a:t>
            </a:r>
            <a:r>
              <a:rPr lang="en-US" sz="2500" dirty="0" err="1">
                <a:solidFill>
                  <a:schemeClr val="tx1"/>
                </a:solidFill>
                <a:latin typeface="+mj-lt"/>
              </a:rPr>
              <a:t>Kỹ</a:t>
            </a:r>
            <a:r>
              <a:rPr lang="en-US" sz="2500" dirty="0">
                <a:solidFill>
                  <a:schemeClr val="tx1"/>
                </a:solidFill>
                <a:latin typeface="+mj-lt"/>
              </a:rPr>
              <a:t> </a:t>
            </a:r>
            <a:r>
              <a:rPr lang="en-US" sz="2500" dirty="0" err="1">
                <a:solidFill>
                  <a:schemeClr val="tx1"/>
                </a:solidFill>
                <a:latin typeface="+mj-lt"/>
              </a:rPr>
              <a:t>thuật</a:t>
            </a:r>
            <a:r>
              <a:rPr lang="en-US" sz="2500" dirty="0">
                <a:solidFill>
                  <a:schemeClr val="tx1"/>
                </a:solidFill>
                <a:latin typeface="+mj-lt"/>
              </a:rPr>
              <a:t> </a:t>
            </a:r>
            <a:r>
              <a:rPr lang="en-US" sz="2500" dirty="0" err="1">
                <a:solidFill>
                  <a:schemeClr val="tx1"/>
                </a:solidFill>
                <a:latin typeface="+mj-lt"/>
              </a:rPr>
              <a:t>kiểm</a:t>
            </a:r>
            <a:r>
              <a:rPr lang="en-US" sz="2500" dirty="0">
                <a:solidFill>
                  <a:schemeClr val="tx1"/>
                </a:solidFill>
                <a:latin typeface="+mj-lt"/>
              </a:rPr>
              <a:t> </a:t>
            </a:r>
            <a:r>
              <a:rPr lang="en-US" sz="2500" dirty="0" err="1">
                <a:solidFill>
                  <a:schemeClr val="tx1"/>
                </a:solidFill>
                <a:latin typeface="+mj-lt"/>
              </a:rPr>
              <a:t>thử</a:t>
            </a:r>
            <a:r>
              <a:rPr lang="en-US" sz="2500" dirty="0">
                <a:solidFill>
                  <a:schemeClr val="tx1"/>
                </a:solidFill>
                <a:latin typeface="+mj-lt"/>
              </a:rPr>
              <a:t> </a:t>
            </a:r>
            <a:r>
              <a:rPr lang="en-US" sz="2500" dirty="0" err="1">
                <a:solidFill>
                  <a:schemeClr val="tx1"/>
                </a:solidFill>
                <a:latin typeface="+mj-lt"/>
              </a:rPr>
              <a:t>hộp</a:t>
            </a:r>
            <a:r>
              <a:rPr lang="en-US" sz="2500" dirty="0">
                <a:solidFill>
                  <a:schemeClr val="tx1"/>
                </a:solidFill>
                <a:latin typeface="+mj-lt"/>
              </a:rPr>
              <a:t> </a:t>
            </a:r>
            <a:r>
              <a:rPr lang="en-US" sz="2500" dirty="0" err="1">
                <a:solidFill>
                  <a:schemeClr val="tx1"/>
                </a:solidFill>
                <a:latin typeface="+mj-lt"/>
              </a:rPr>
              <a:t>trắng</a:t>
            </a:r>
            <a:endParaRPr lang="en-US" sz="2500" dirty="0">
              <a:solidFill>
                <a:schemeClr val="tx1"/>
              </a:solidFill>
              <a:latin typeface="+mj-lt"/>
            </a:endParaRPr>
          </a:p>
          <a:p>
            <a:pPr marL="342900" indent="-342900" algn="just">
              <a:buFont typeface="Wingdings" panose="05000000000000000000" pitchFamily="2" charset="2"/>
              <a:buChar char="Ø"/>
            </a:pPr>
            <a:endParaRPr lang="en-US" sz="2500" dirty="0">
              <a:solidFill>
                <a:schemeClr val="tx1"/>
              </a:solidFill>
              <a:latin typeface="+mj-lt"/>
            </a:endParaRPr>
          </a:p>
          <a:p>
            <a:pPr marL="342900" indent="-342900" algn="just">
              <a:buFont typeface="Wingdings" panose="05000000000000000000" pitchFamily="2" charset="2"/>
              <a:buChar char="Ø"/>
            </a:pPr>
            <a:endParaRPr lang="vi-VN" sz="2500" dirty="0">
              <a:solidFill>
                <a:schemeClr val="tx1"/>
              </a:solidFill>
              <a:latin typeface="+mj-lt"/>
            </a:endParaRPr>
          </a:p>
        </p:txBody>
      </p:sp>
    </p:spTree>
    <p:extLst>
      <p:ext uri="{BB962C8B-B14F-4D97-AF65-F5344CB8AC3E}">
        <p14:creationId xmlns:p14="http://schemas.microsoft.com/office/powerpoint/2010/main" val="3313472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08249" y="1414866"/>
            <a:ext cx="8327390" cy="4367862"/>
          </a:xfrm>
          <a:prstGeom prst="rect">
            <a:avLst/>
          </a:prstGeom>
        </p:spPr>
        <p:txBody>
          <a:bodyPr vert="horz" wrap="square" lIns="0" tIns="88900" rIns="0" bIns="0" rtlCol="0">
            <a:spAutoFit/>
          </a:bodyPr>
          <a:lstStyle/>
          <a:p>
            <a:pPr marL="355600" indent="-342900">
              <a:spcBef>
                <a:spcPts val="700"/>
              </a:spcBef>
              <a:buChar char="•"/>
              <a:tabLst>
                <a:tab pos="354965" algn="l"/>
                <a:tab pos="355600" algn="l"/>
              </a:tabLst>
            </a:pPr>
            <a:r>
              <a:rPr sz="2300" spc="-5" dirty="0">
                <a:latin typeface="Arial"/>
                <a:cs typeface="Arial"/>
              </a:rPr>
              <a:t>Khoảng cách </a:t>
            </a:r>
            <a:r>
              <a:rPr sz="2300" spc="-10" dirty="0">
                <a:latin typeface="Arial"/>
                <a:cs typeface="Arial"/>
              </a:rPr>
              <a:t>giữa </a:t>
            </a:r>
            <a:r>
              <a:rPr sz="2300" spc="-5" dirty="0">
                <a:latin typeface="Arial"/>
                <a:cs typeface="Arial"/>
              </a:rPr>
              <a:t>bản </a:t>
            </a:r>
            <a:r>
              <a:rPr sz="2300" spc="-10" dirty="0">
                <a:latin typeface="Arial"/>
                <a:cs typeface="Arial"/>
              </a:rPr>
              <a:t>đặc </a:t>
            </a:r>
            <a:r>
              <a:rPr sz="2300" spc="-5" dirty="0">
                <a:latin typeface="Arial"/>
                <a:cs typeface="Arial"/>
              </a:rPr>
              <a:t>tả và sản</a:t>
            </a:r>
            <a:r>
              <a:rPr sz="2300" spc="35" dirty="0">
                <a:latin typeface="Arial"/>
                <a:cs typeface="Arial"/>
              </a:rPr>
              <a:t> </a:t>
            </a:r>
            <a:r>
              <a:rPr sz="2300" spc="-10" dirty="0">
                <a:latin typeface="Arial"/>
                <a:cs typeface="Arial"/>
              </a:rPr>
              <a:t>phẩm:</a:t>
            </a:r>
            <a:endParaRPr sz="2300" dirty="0">
              <a:latin typeface="Arial"/>
              <a:cs typeface="Arial"/>
            </a:endParaRPr>
          </a:p>
          <a:p>
            <a:pPr marL="756285" marR="12065" lvl="1" indent="-287020">
              <a:spcBef>
                <a:spcPts val="600"/>
              </a:spcBef>
              <a:buChar char="–"/>
              <a:tabLst>
                <a:tab pos="756920" algn="l"/>
              </a:tabLst>
            </a:pPr>
            <a:r>
              <a:rPr sz="2300" spc="-10" dirty="0">
                <a:latin typeface="Arial"/>
                <a:cs typeface="Arial"/>
              </a:rPr>
              <a:t>Hiểu </a:t>
            </a:r>
            <a:r>
              <a:rPr sz="2300" spc="-5" dirty="0">
                <a:latin typeface="Arial"/>
                <a:cs typeface="Arial"/>
              </a:rPr>
              <a:t>sai yêu cầu đặc </a:t>
            </a:r>
            <a:r>
              <a:rPr sz="2300" dirty="0">
                <a:latin typeface="Arial"/>
                <a:cs typeface="Arial"/>
              </a:rPr>
              <a:t>tả do </a:t>
            </a:r>
            <a:r>
              <a:rPr sz="2300" spc="-5" dirty="0">
                <a:latin typeface="Arial"/>
                <a:cs typeface="Arial"/>
              </a:rPr>
              <a:t>trong bản </a:t>
            </a:r>
            <a:r>
              <a:rPr sz="2300" spc="-10" dirty="0">
                <a:latin typeface="Arial"/>
                <a:cs typeface="Arial"/>
              </a:rPr>
              <a:t>đặc </a:t>
            </a:r>
            <a:r>
              <a:rPr sz="2300" spc="-5" dirty="0">
                <a:latin typeface="Arial"/>
                <a:cs typeface="Arial"/>
              </a:rPr>
              <a:t>tả có </a:t>
            </a:r>
            <a:r>
              <a:rPr sz="2300" spc="-10" dirty="0">
                <a:latin typeface="Arial"/>
                <a:cs typeface="Arial"/>
              </a:rPr>
              <a:t>những  </a:t>
            </a:r>
            <a:r>
              <a:rPr sz="2300" spc="-5" dirty="0">
                <a:latin typeface="Arial"/>
                <a:cs typeface="Arial"/>
              </a:rPr>
              <a:t>chỗ diễn đạt chưa rõ ràng cụ</a:t>
            </a:r>
            <a:r>
              <a:rPr sz="2300" spc="45" dirty="0">
                <a:latin typeface="Arial"/>
                <a:cs typeface="Arial"/>
              </a:rPr>
              <a:t> </a:t>
            </a:r>
            <a:r>
              <a:rPr sz="2300" spc="-5" dirty="0">
                <a:latin typeface="Arial"/>
                <a:cs typeface="Arial"/>
              </a:rPr>
              <a:t>thể.</a:t>
            </a:r>
            <a:endParaRPr sz="2300" dirty="0">
              <a:latin typeface="Arial"/>
              <a:cs typeface="Arial"/>
            </a:endParaRPr>
          </a:p>
          <a:p>
            <a:pPr marL="756285" marR="325755" lvl="1" indent="-287020">
              <a:spcBef>
                <a:spcPts val="600"/>
              </a:spcBef>
              <a:buChar char="–"/>
              <a:tabLst>
                <a:tab pos="756920" algn="l"/>
              </a:tabLst>
            </a:pPr>
            <a:r>
              <a:rPr sz="2300" spc="-10" dirty="0">
                <a:latin typeface="Arial"/>
                <a:cs typeface="Arial"/>
              </a:rPr>
              <a:t>Có </a:t>
            </a:r>
            <a:r>
              <a:rPr sz="2300" spc="-5" dirty="0">
                <a:latin typeface="Arial"/>
                <a:cs typeface="Arial"/>
              </a:rPr>
              <a:t>các yêu cầu được đưa thêm vào trong quá </a:t>
            </a:r>
            <a:r>
              <a:rPr sz="2300" spc="20" dirty="0">
                <a:latin typeface="Arial"/>
                <a:cs typeface="Arial"/>
              </a:rPr>
              <a:t>trình  </a:t>
            </a:r>
            <a:r>
              <a:rPr sz="2300" spc="-5" dirty="0">
                <a:latin typeface="Arial"/>
                <a:cs typeface="Arial"/>
              </a:rPr>
              <a:t>phát triển nhưng không </a:t>
            </a:r>
            <a:r>
              <a:rPr sz="2300" spc="-10" dirty="0">
                <a:latin typeface="Arial"/>
                <a:cs typeface="Arial"/>
              </a:rPr>
              <a:t>được </a:t>
            </a:r>
            <a:r>
              <a:rPr sz="2300" spc="-5" dirty="0">
                <a:latin typeface="Arial"/>
                <a:cs typeface="Arial"/>
              </a:rPr>
              <a:t>thêm vào bản đặc</a:t>
            </a:r>
            <a:r>
              <a:rPr sz="2300" spc="60" dirty="0">
                <a:latin typeface="Arial"/>
                <a:cs typeface="Arial"/>
              </a:rPr>
              <a:t> </a:t>
            </a:r>
            <a:r>
              <a:rPr sz="2300" spc="-5" dirty="0">
                <a:latin typeface="Arial"/>
                <a:cs typeface="Arial"/>
              </a:rPr>
              <a:t>tả.</a:t>
            </a:r>
            <a:endParaRPr sz="2300" dirty="0">
              <a:latin typeface="Arial"/>
              <a:cs typeface="Arial"/>
            </a:endParaRPr>
          </a:p>
          <a:p>
            <a:pPr marL="756285" marR="728345" lvl="1" indent="-287020">
              <a:spcBef>
                <a:spcPts val="605"/>
              </a:spcBef>
              <a:buChar char="–"/>
              <a:tabLst>
                <a:tab pos="756920" algn="l"/>
              </a:tabLst>
            </a:pPr>
            <a:r>
              <a:rPr sz="2300" spc="-10" dirty="0">
                <a:latin typeface="Arial"/>
                <a:cs typeface="Arial"/>
              </a:rPr>
              <a:t>Có </a:t>
            </a:r>
            <a:r>
              <a:rPr sz="2300" spc="-5" dirty="0">
                <a:latin typeface="Arial"/>
                <a:cs typeface="Arial"/>
              </a:rPr>
              <a:t>sự thay đổi yêu cầu trong quá </a:t>
            </a:r>
            <a:r>
              <a:rPr sz="2300" spc="20" dirty="0">
                <a:latin typeface="Arial"/>
                <a:cs typeface="Arial"/>
              </a:rPr>
              <a:t>trình </a:t>
            </a:r>
            <a:r>
              <a:rPr sz="2300" spc="-5" dirty="0">
                <a:latin typeface="Arial"/>
                <a:cs typeface="Arial"/>
              </a:rPr>
              <a:t>phát triển  </a:t>
            </a:r>
            <a:r>
              <a:rPr sz="2300" spc="-10" dirty="0">
                <a:latin typeface="Arial"/>
                <a:cs typeface="Arial"/>
              </a:rPr>
              <a:t>nhưng </a:t>
            </a:r>
            <a:r>
              <a:rPr sz="2300" spc="-5" dirty="0">
                <a:latin typeface="Arial"/>
                <a:cs typeface="Arial"/>
              </a:rPr>
              <a:t>không </a:t>
            </a:r>
            <a:r>
              <a:rPr sz="2300" spc="-10" dirty="0">
                <a:latin typeface="Arial"/>
                <a:cs typeface="Arial"/>
              </a:rPr>
              <a:t>được </a:t>
            </a:r>
            <a:r>
              <a:rPr sz="2300" spc="-5" dirty="0">
                <a:latin typeface="Arial"/>
                <a:cs typeface="Arial"/>
              </a:rPr>
              <a:t>cập nhật vào bản </a:t>
            </a:r>
            <a:r>
              <a:rPr sz="2300" spc="-10" dirty="0">
                <a:latin typeface="Arial"/>
                <a:cs typeface="Arial"/>
              </a:rPr>
              <a:t>đặc</a:t>
            </a:r>
            <a:r>
              <a:rPr sz="2300" spc="55" dirty="0">
                <a:latin typeface="Arial"/>
                <a:cs typeface="Arial"/>
              </a:rPr>
              <a:t> </a:t>
            </a:r>
            <a:r>
              <a:rPr sz="2300" spc="-5" dirty="0">
                <a:latin typeface="Arial"/>
                <a:cs typeface="Arial"/>
              </a:rPr>
              <a:t>tả</a:t>
            </a:r>
            <a:endParaRPr sz="2300" dirty="0">
              <a:latin typeface="Arial"/>
              <a:cs typeface="Arial"/>
            </a:endParaRPr>
          </a:p>
          <a:p>
            <a:pPr marL="756285" marR="5080" lvl="1" indent="-287020">
              <a:spcBef>
                <a:spcPts val="600"/>
              </a:spcBef>
              <a:buChar char="–"/>
              <a:tabLst>
                <a:tab pos="756920" algn="l"/>
              </a:tabLst>
            </a:pPr>
            <a:r>
              <a:rPr sz="2300" spc="-10" dirty="0">
                <a:latin typeface="Arial"/>
                <a:cs typeface="Arial"/>
              </a:rPr>
              <a:t>Các </a:t>
            </a:r>
            <a:r>
              <a:rPr sz="2300" spc="-5" dirty="0">
                <a:latin typeface="Arial"/>
                <a:cs typeface="Arial"/>
              </a:rPr>
              <a:t>tính năng </a:t>
            </a:r>
            <a:r>
              <a:rPr sz="2300" spc="-10" dirty="0">
                <a:latin typeface="Arial"/>
                <a:cs typeface="Arial"/>
              </a:rPr>
              <a:t>mới được </a:t>
            </a:r>
            <a:r>
              <a:rPr sz="2300" spc="-5" dirty="0">
                <a:latin typeface="Arial"/>
                <a:cs typeface="Arial"/>
              </a:rPr>
              <a:t>thêm vào </a:t>
            </a:r>
            <a:r>
              <a:rPr sz="2300" spc="-10" dirty="0">
                <a:latin typeface="Arial"/>
                <a:cs typeface="Arial"/>
              </a:rPr>
              <a:t>bởi </a:t>
            </a:r>
            <a:r>
              <a:rPr sz="2300" spc="-5" dirty="0">
                <a:latin typeface="Arial"/>
                <a:cs typeface="Arial"/>
              </a:rPr>
              <a:t>mục </a:t>
            </a:r>
            <a:r>
              <a:rPr sz="2300" spc="-10" dirty="0">
                <a:latin typeface="Arial"/>
                <a:cs typeface="Arial"/>
              </a:rPr>
              <a:t>đích </a:t>
            </a:r>
            <a:r>
              <a:rPr sz="2300" spc="-5" dirty="0">
                <a:latin typeface="Arial"/>
                <a:cs typeface="Arial"/>
              </a:rPr>
              <a:t>riêng  của </a:t>
            </a:r>
            <a:r>
              <a:rPr sz="2300" spc="-10" dirty="0">
                <a:latin typeface="Arial"/>
                <a:cs typeface="Arial"/>
              </a:rPr>
              <a:t>người </a:t>
            </a:r>
            <a:r>
              <a:rPr sz="2300" spc="-5" dirty="0">
                <a:latin typeface="Arial"/>
                <a:cs typeface="Arial"/>
              </a:rPr>
              <a:t>phát</a:t>
            </a:r>
            <a:r>
              <a:rPr sz="2300" spc="20" dirty="0">
                <a:latin typeface="Arial"/>
                <a:cs typeface="Arial"/>
              </a:rPr>
              <a:t> </a:t>
            </a:r>
            <a:r>
              <a:rPr sz="2300" spc="-5" dirty="0">
                <a:latin typeface="Arial"/>
                <a:cs typeface="Arial"/>
              </a:rPr>
              <a:t>triển</a:t>
            </a:r>
            <a:endParaRPr sz="2300" dirty="0">
              <a:latin typeface="Arial"/>
              <a:cs typeface="Arial"/>
            </a:endParaRPr>
          </a:p>
          <a:p>
            <a:pPr marL="756285" marR="150495" lvl="1" indent="-287020">
              <a:spcBef>
                <a:spcPts val="600"/>
              </a:spcBef>
              <a:buChar char="–"/>
              <a:tabLst>
                <a:tab pos="756920" algn="l"/>
              </a:tabLst>
            </a:pPr>
            <a:r>
              <a:rPr sz="2300" spc="-5" dirty="0">
                <a:latin typeface="Arial"/>
                <a:cs typeface="Arial"/>
              </a:rPr>
              <a:t>Các yêu cầu có </a:t>
            </a:r>
            <a:r>
              <a:rPr sz="2300" dirty="0">
                <a:latin typeface="Arial"/>
                <a:cs typeface="Arial"/>
              </a:rPr>
              <a:t>trong </a:t>
            </a:r>
            <a:r>
              <a:rPr sz="2300" spc="-5" dirty="0">
                <a:latin typeface="Arial"/>
                <a:cs typeface="Arial"/>
              </a:rPr>
              <a:t>bản đặc tả nhưng </a:t>
            </a:r>
            <a:r>
              <a:rPr sz="2300" dirty="0">
                <a:latin typeface="Arial"/>
                <a:cs typeface="Arial"/>
              </a:rPr>
              <a:t>bị </a:t>
            </a:r>
            <a:r>
              <a:rPr sz="2300" spc="-5" dirty="0">
                <a:latin typeface="Arial"/>
                <a:cs typeface="Arial"/>
              </a:rPr>
              <a:t>bỏ qua </a:t>
            </a:r>
            <a:r>
              <a:rPr sz="2300" spc="-10" dirty="0">
                <a:latin typeface="Arial"/>
                <a:cs typeface="Arial"/>
              </a:rPr>
              <a:t>do  </a:t>
            </a:r>
            <a:r>
              <a:rPr sz="2300" spc="-5" dirty="0">
                <a:latin typeface="Arial"/>
                <a:cs typeface="Arial"/>
              </a:rPr>
              <a:t>quá khó để thực</a:t>
            </a:r>
            <a:r>
              <a:rPr sz="2300" spc="30" dirty="0">
                <a:latin typeface="Arial"/>
                <a:cs typeface="Arial"/>
              </a:rPr>
              <a:t> </a:t>
            </a:r>
            <a:r>
              <a:rPr sz="2300" spc="-10" dirty="0">
                <a:latin typeface="Arial"/>
                <a:cs typeface="Arial"/>
              </a:rPr>
              <a:t>hiện</a:t>
            </a:r>
            <a:endParaRPr sz="2300" dirty="0">
              <a:latin typeface="Arial"/>
              <a:cs typeface="Arial"/>
            </a:endParaRPr>
          </a:p>
        </p:txBody>
      </p:sp>
      <p:sp>
        <p:nvSpPr>
          <p:cNvPr id="4" name="Title 3">
            <a:extLst>
              <a:ext uri="{FF2B5EF4-FFF2-40B4-BE49-F238E27FC236}">
                <a16:creationId xmlns:a16="http://schemas.microsoft.com/office/drawing/2014/main" id="{D7016CF3-ADA1-4B74-8896-E298C2872B7D}"/>
              </a:ext>
            </a:extLst>
          </p:cNvPr>
          <p:cNvSpPr>
            <a:spLocks noGrp="1"/>
          </p:cNvSpPr>
          <p:nvPr>
            <p:ph type="title"/>
          </p:nvPr>
        </p:nvSpPr>
        <p:spPr/>
        <p:txBody>
          <a:bodyPr/>
          <a:lstStyle/>
          <a:p>
            <a:r>
              <a:rPr lang="vi-VN" sz="3200" dirty="0"/>
              <a:t>Các </a:t>
            </a:r>
            <a:r>
              <a:rPr lang="vi-VN" sz="3200" spc="-5" dirty="0"/>
              <a:t>yếu tố ảnh </a:t>
            </a:r>
            <a:r>
              <a:rPr lang="vi-VN" sz="3200" spc="-165" dirty="0"/>
              <a:t>hưởng </a:t>
            </a:r>
            <a:r>
              <a:rPr lang="vi-VN" sz="3200" spc="-5" dirty="0"/>
              <a:t>đến chất</a:t>
            </a:r>
            <a:r>
              <a:rPr lang="vi-VN" sz="3200" spc="275" dirty="0"/>
              <a:t> </a:t>
            </a:r>
            <a:r>
              <a:rPr lang="vi-VN" sz="3200" spc="-5" dirty="0"/>
              <a:t>lượng</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7451" y="486333"/>
            <a:ext cx="9726349" cy="505267"/>
          </a:xfrm>
          <a:prstGeom prst="rect">
            <a:avLst/>
          </a:prstGeom>
        </p:spPr>
        <p:txBody>
          <a:bodyPr vert="horz" wrap="square" lIns="0" tIns="12700" rIns="0" bIns="0" rtlCol="0" anchor="ctr">
            <a:spAutoFit/>
          </a:bodyPr>
          <a:lstStyle/>
          <a:p>
            <a:pPr marL="12700">
              <a:lnSpc>
                <a:spcPct val="100000"/>
              </a:lnSpc>
              <a:spcBef>
                <a:spcPts val="100"/>
              </a:spcBef>
            </a:pPr>
            <a:r>
              <a:rPr lang="vi-VN" sz="3200" dirty="0"/>
              <a:t>Các </a:t>
            </a:r>
            <a:r>
              <a:rPr lang="vi-VN" sz="3200" spc="-5" dirty="0"/>
              <a:t>yếu tố ảnh </a:t>
            </a:r>
            <a:r>
              <a:rPr lang="vi-VN" sz="3200" spc="-165" dirty="0"/>
              <a:t>hưởng </a:t>
            </a:r>
            <a:r>
              <a:rPr lang="vi-VN" sz="3200" spc="-5" dirty="0"/>
              <a:t>đến chất</a:t>
            </a:r>
            <a:r>
              <a:rPr lang="vi-VN" sz="3200" spc="275" dirty="0"/>
              <a:t> </a:t>
            </a:r>
            <a:r>
              <a:rPr lang="vi-VN" sz="3200" spc="-5" dirty="0"/>
              <a:t>lượng</a:t>
            </a:r>
            <a:endParaRPr spc="-20" dirty="0"/>
          </a:p>
        </p:txBody>
      </p:sp>
      <p:sp>
        <p:nvSpPr>
          <p:cNvPr id="5" name="Content Placeholder 4">
            <a:extLst>
              <a:ext uri="{FF2B5EF4-FFF2-40B4-BE49-F238E27FC236}">
                <a16:creationId xmlns:a16="http://schemas.microsoft.com/office/drawing/2014/main" id="{81E427B1-2617-42B1-BC42-6762627BFB27}"/>
              </a:ext>
            </a:extLst>
          </p:cNvPr>
          <p:cNvSpPr>
            <a:spLocks noGrp="1"/>
          </p:cNvSpPr>
          <p:nvPr>
            <p:ph sz="quarter" idx="10"/>
          </p:nvPr>
        </p:nvSpPr>
        <p:spPr/>
        <p:txBody>
          <a:bodyPr/>
          <a:lstStyle/>
          <a:p>
            <a:endParaRPr lang="en-US"/>
          </a:p>
        </p:txBody>
      </p:sp>
      <p:sp>
        <p:nvSpPr>
          <p:cNvPr id="4" name="object 4"/>
          <p:cNvSpPr txBox="1">
            <a:spLocks noGrp="1"/>
          </p:cNvSpPr>
          <p:nvPr>
            <p:ph type="sldNum" sz="quarter" idx="4294967295"/>
          </p:nvPr>
        </p:nvSpPr>
        <p:spPr>
          <a:xfrm>
            <a:off x="0" y="0"/>
            <a:ext cx="0" cy="307975"/>
          </a:xfrm>
          <a:prstGeom prst="rect">
            <a:avLst/>
          </a:prstGeom>
        </p:spPr>
        <p:txBody>
          <a:bodyPr vert="horz" wrap="square" lIns="0" tIns="0" rIns="0" bIns="0" rtlCol="0">
            <a:spAutoFit/>
          </a:bodyPr>
          <a:lstStyle/>
          <a:p>
            <a:pPr marL="38100"/>
            <a:fld id="{81D60167-4931-47E6-BA6A-407CBD079E47}" type="slidenum">
              <a:rPr spc="-5" dirty="0"/>
              <a:pPr marL="38100"/>
              <a:t>32</a:t>
            </a:fld>
            <a:endParaRPr spc="-5" dirty="0"/>
          </a:p>
        </p:txBody>
      </p:sp>
      <p:sp>
        <p:nvSpPr>
          <p:cNvPr id="3" name="object 3"/>
          <p:cNvSpPr txBox="1"/>
          <p:nvPr/>
        </p:nvSpPr>
        <p:spPr>
          <a:xfrm>
            <a:off x="2059940" y="1461008"/>
            <a:ext cx="7970520" cy="3331210"/>
          </a:xfrm>
          <a:prstGeom prst="rect">
            <a:avLst/>
          </a:prstGeom>
        </p:spPr>
        <p:txBody>
          <a:bodyPr vert="horz" wrap="square" lIns="0" tIns="12700" rIns="0" bIns="0" rtlCol="0">
            <a:spAutoFit/>
          </a:bodyPr>
          <a:lstStyle/>
          <a:p>
            <a:pPr marL="355600" marR="502284" indent="-342900">
              <a:spcBef>
                <a:spcPts val="100"/>
              </a:spcBef>
              <a:buChar char="•"/>
              <a:tabLst>
                <a:tab pos="354965" algn="l"/>
                <a:tab pos="355600" algn="l"/>
              </a:tabLst>
            </a:pPr>
            <a:r>
              <a:rPr sz="3000" dirty="0">
                <a:latin typeface="Arial"/>
                <a:cs typeface="Arial"/>
              </a:rPr>
              <a:t>Khoảng cách </a:t>
            </a:r>
            <a:r>
              <a:rPr sz="3000" spc="-5" dirty="0">
                <a:latin typeface="Arial"/>
                <a:cs typeface="Arial"/>
              </a:rPr>
              <a:t>giữa </a:t>
            </a:r>
            <a:r>
              <a:rPr sz="3000" dirty="0">
                <a:latin typeface="Arial"/>
                <a:cs typeface="Arial"/>
              </a:rPr>
              <a:t>yêu cầu </a:t>
            </a:r>
            <a:r>
              <a:rPr sz="3000" spc="-5" dirty="0">
                <a:latin typeface="Arial"/>
                <a:cs typeface="Arial"/>
              </a:rPr>
              <a:t>người dùng</a:t>
            </a:r>
            <a:r>
              <a:rPr sz="3000" spc="-160" dirty="0">
                <a:latin typeface="Arial"/>
                <a:cs typeface="Arial"/>
              </a:rPr>
              <a:t> </a:t>
            </a:r>
            <a:r>
              <a:rPr sz="3000" dirty="0">
                <a:latin typeface="Arial"/>
                <a:cs typeface="Arial"/>
              </a:rPr>
              <a:t>và  sản</a:t>
            </a:r>
            <a:r>
              <a:rPr sz="3000" spc="-5" dirty="0">
                <a:latin typeface="Arial"/>
                <a:cs typeface="Arial"/>
              </a:rPr>
              <a:t> phẩm:</a:t>
            </a:r>
            <a:endParaRPr sz="3000">
              <a:latin typeface="Arial"/>
              <a:cs typeface="Arial"/>
            </a:endParaRPr>
          </a:p>
          <a:p>
            <a:pPr marL="756285" marR="81915" lvl="1" indent="-287020">
              <a:spcBef>
                <a:spcPts val="680"/>
              </a:spcBef>
              <a:buChar char="–"/>
              <a:tabLst>
                <a:tab pos="756920" algn="l"/>
              </a:tabLst>
            </a:pPr>
            <a:r>
              <a:rPr sz="2800" spc="-5" dirty="0">
                <a:latin typeface="Arial"/>
                <a:cs typeface="Arial"/>
              </a:rPr>
              <a:t>Khoảng cách này xuất hiện do </a:t>
            </a:r>
            <a:r>
              <a:rPr sz="2800" dirty="0">
                <a:latin typeface="Arial"/>
                <a:cs typeface="Arial"/>
              </a:rPr>
              <a:t>sản </a:t>
            </a:r>
            <a:r>
              <a:rPr sz="2800" spc="-5" dirty="0">
                <a:latin typeface="Arial"/>
                <a:cs typeface="Arial"/>
              </a:rPr>
              <a:t>phẩm </a:t>
            </a:r>
            <a:r>
              <a:rPr sz="2800" spc="-10" dirty="0">
                <a:latin typeface="Arial"/>
                <a:cs typeface="Arial"/>
              </a:rPr>
              <a:t>làm  </a:t>
            </a:r>
            <a:r>
              <a:rPr sz="2800" spc="-5" dirty="0">
                <a:latin typeface="Arial"/>
                <a:cs typeface="Arial"/>
              </a:rPr>
              <a:t>ra không thỏa mãn yêu cầu người</a:t>
            </a:r>
            <a:r>
              <a:rPr sz="2800" spc="75" dirty="0">
                <a:latin typeface="Arial"/>
                <a:cs typeface="Arial"/>
              </a:rPr>
              <a:t> </a:t>
            </a:r>
            <a:r>
              <a:rPr sz="2800" spc="-5" dirty="0">
                <a:latin typeface="Arial"/>
                <a:cs typeface="Arial"/>
              </a:rPr>
              <a:t>dùng</a:t>
            </a:r>
            <a:endParaRPr sz="2800">
              <a:latin typeface="Arial"/>
              <a:cs typeface="Arial"/>
            </a:endParaRPr>
          </a:p>
          <a:p>
            <a:pPr marL="756285" marR="412750" lvl="1" indent="-287020">
              <a:spcBef>
                <a:spcPts val="670"/>
              </a:spcBef>
              <a:buChar char="–"/>
              <a:tabLst>
                <a:tab pos="756920" algn="l"/>
              </a:tabLst>
            </a:pPr>
            <a:r>
              <a:rPr sz="2800" spc="-5" dirty="0">
                <a:latin typeface="Arial"/>
                <a:cs typeface="Arial"/>
              </a:rPr>
              <a:t>Độ lệch này phụ thuộc vào hai cạnh còn lại  của </a:t>
            </a:r>
            <a:r>
              <a:rPr sz="2800" dirty="0">
                <a:latin typeface="Arial"/>
                <a:cs typeface="Arial"/>
              </a:rPr>
              <a:t>tam </a:t>
            </a:r>
            <a:r>
              <a:rPr sz="2800" spc="-5" dirty="0">
                <a:latin typeface="Arial"/>
                <a:cs typeface="Arial"/>
              </a:rPr>
              <a:t>giác chất</a:t>
            </a:r>
            <a:r>
              <a:rPr sz="2800" spc="10" dirty="0">
                <a:latin typeface="Arial"/>
                <a:cs typeface="Arial"/>
              </a:rPr>
              <a:t> </a:t>
            </a:r>
            <a:r>
              <a:rPr sz="2800" spc="-10" dirty="0">
                <a:latin typeface="Arial"/>
                <a:cs typeface="Arial"/>
              </a:rPr>
              <a:t>lượng</a:t>
            </a:r>
            <a:endParaRPr sz="2800">
              <a:latin typeface="Arial"/>
              <a:cs typeface="Arial"/>
            </a:endParaRPr>
          </a:p>
          <a:p>
            <a:pPr marL="756285" lvl="1" indent="-287020">
              <a:spcBef>
                <a:spcPts val="675"/>
              </a:spcBef>
              <a:buChar char="–"/>
              <a:tabLst>
                <a:tab pos="756920" algn="l"/>
              </a:tabLst>
            </a:pPr>
            <a:r>
              <a:rPr sz="2800" spc="-10" dirty="0">
                <a:latin typeface="Arial"/>
                <a:cs typeface="Arial"/>
              </a:rPr>
              <a:t>Đây </a:t>
            </a:r>
            <a:r>
              <a:rPr sz="2800" spc="-5" dirty="0">
                <a:latin typeface="Arial"/>
                <a:cs typeface="Arial"/>
              </a:rPr>
              <a:t>là độ lệch gây tốn kém nhất để sửa</a:t>
            </a:r>
            <a:r>
              <a:rPr sz="2800" spc="80" dirty="0">
                <a:latin typeface="Arial"/>
                <a:cs typeface="Arial"/>
              </a:rPr>
              <a:t> </a:t>
            </a:r>
            <a:r>
              <a:rPr sz="2800" spc="-5" dirty="0">
                <a:latin typeface="Arial"/>
                <a:cs typeface="Arial"/>
              </a:rPr>
              <a:t>chữa</a:t>
            </a:r>
            <a:endParaRPr sz="280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1.3 </a:t>
            </a:r>
            <a:r>
              <a:rPr spc="-105" dirty="0"/>
              <a:t>Khái </a:t>
            </a:r>
            <a:r>
              <a:rPr spc="-5" dirty="0"/>
              <a:t>niệm kiểm</a:t>
            </a:r>
            <a:r>
              <a:rPr spc="520" dirty="0"/>
              <a:t> </a:t>
            </a:r>
            <a:r>
              <a:rPr dirty="0"/>
              <a:t>thử</a:t>
            </a:r>
          </a:p>
        </p:txBody>
      </p:sp>
      <p:sp>
        <p:nvSpPr>
          <p:cNvPr id="6" name="Content Placeholder 5">
            <a:extLst>
              <a:ext uri="{FF2B5EF4-FFF2-40B4-BE49-F238E27FC236}">
                <a16:creationId xmlns:a16="http://schemas.microsoft.com/office/drawing/2014/main" id="{C149C5CA-4529-4EB8-855E-8089274115D8}"/>
              </a:ext>
            </a:extLst>
          </p:cNvPr>
          <p:cNvSpPr>
            <a:spLocks noGrp="1"/>
          </p:cNvSpPr>
          <p:nvPr>
            <p:ph sz="quarter" idx="10"/>
          </p:nvPr>
        </p:nvSpPr>
        <p:spPr/>
        <p:txBody>
          <a:bodyPr/>
          <a:lstStyle/>
          <a:p>
            <a:endParaRPr lang="en-US"/>
          </a:p>
        </p:txBody>
      </p:sp>
      <p:sp>
        <p:nvSpPr>
          <p:cNvPr id="3" name="object 3"/>
          <p:cNvSpPr txBox="1"/>
          <p:nvPr/>
        </p:nvSpPr>
        <p:spPr>
          <a:xfrm>
            <a:off x="1831340" y="996200"/>
            <a:ext cx="8571230" cy="5697714"/>
          </a:xfrm>
          <a:prstGeom prst="rect">
            <a:avLst/>
          </a:prstGeom>
        </p:spPr>
        <p:txBody>
          <a:bodyPr vert="horz" wrap="square" lIns="0" tIns="105410" rIns="0" bIns="0" rtlCol="0">
            <a:spAutoFit/>
          </a:bodyPr>
          <a:lstStyle/>
          <a:p>
            <a:pPr marL="355600" indent="-342900">
              <a:spcBef>
                <a:spcPts val="830"/>
              </a:spcBef>
              <a:buChar char="•"/>
              <a:tabLst>
                <a:tab pos="354965" algn="l"/>
                <a:tab pos="355600" algn="l"/>
              </a:tabLst>
            </a:pPr>
            <a:r>
              <a:rPr sz="3000" spc="-5" dirty="0">
                <a:latin typeface="Arial"/>
                <a:cs typeface="Arial"/>
              </a:rPr>
              <a:t>Theo Glenford</a:t>
            </a:r>
            <a:r>
              <a:rPr sz="3000" dirty="0">
                <a:latin typeface="Arial"/>
                <a:cs typeface="Arial"/>
              </a:rPr>
              <a:t> </a:t>
            </a:r>
            <a:r>
              <a:rPr sz="3000" spc="-5" dirty="0">
                <a:latin typeface="Arial"/>
                <a:cs typeface="Arial"/>
              </a:rPr>
              <a:t>Myers:</a:t>
            </a:r>
            <a:endParaRPr sz="3000">
              <a:latin typeface="Arial"/>
              <a:cs typeface="Arial"/>
            </a:endParaRPr>
          </a:p>
          <a:p>
            <a:pPr marL="756285" marR="264795" lvl="1" indent="-287020">
              <a:spcBef>
                <a:spcPts val="680"/>
              </a:spcBef>
              <a:buChar char="–"/>
              <a:tabLst>
                <a:tab pos="756920" algn="l"/>
              </a:tabLst>
            </a:pPr>
            <a:r>
              <a:rPr sz="2800" spc="-5" dirty="0">
                <a:latin typeface="Arial"/>
                <a:cs typeface="Arial"/>
              </a:rPr>
              <a:t>Kiểm thử là quá </a:t>
            </a:r>
            <a:r>
              <a:rPr sz="2800" spc="25" dirty="0">
                <a:latin typeface="Arial"/>
                <a:cs typeface="Arial"/>
              </a:rPr>
              <a:t>trình </a:t>
            </a:r>
            <a:r>
              <a:rPr sz="2800" spc="-5" dirty="0">
                <a:latin typeface="Arial"/>
                <a:cs typeface="Arial"/>
              </a:rPr>
              <a:t>vận hành chương </a:t>
            </a:r>
            <a:r>
              <a:rPr sz="2800" spc="25" dirty="0">
                <a:latin typeface="Arial"/>
                <a:cs typeface="Arial"/>
              </a:rPr>
              <a:t>trình </a:t>
            </a:r>
            <a:r>
              <a:rPr sz="2800" spc="-5" dirty="0">
                <a:latin typeface="Arial"/>
                <a:cs typeface="Arial"/>
              </a:rPr>
              <a:t>để  </a:t>
            </a:r>
            <a:r>
              <a:rPr sz="2800" spc="35" dirty="0">
                <a:latin typeface="Arial"/>
                <a:cs typeface="Arial"/>
              </a:rPr>
              <a:t>tìm </a:t>
            </a:r>
            <a:r>
              <a:rPr sz="2800" spc="-5" dirty="0">
                <a:latin typeface="Arial"/>
                <a:cs typeface="Arial"/>
              </a:rPr>
              <a:t>ra</a:t>
            </a:r>
            <a:r>
              <a:rPr sz="2800" spc="-45" dirty="0">
                <a:latin typeface="Arial"/>
                <a:cs typeface="Arial"/>
              </a:rPr>
              <a:t> </a:t>
            </a:r>
            <a:r>
              <a:rPr sz="2800" spc="-10" dirty="0">
                <a:latin typeface="Arial"/>
                <a:cs typeface="Arial"/>
              </a:rPr>
              <a:t>lỗi</a:t>
            </a:r>
            <a:endParaRPr sz="2800">
              <a:latin typeface="Arial"/>
              <a:cs typeface="Arial"/>
            </a:endParaRPr>
          </a:p>
          <a:p>
            <a:pPr marL="355600" indent="-342900">
              <a:spcBef>
                <a:spcPts val="715"/>
              </a:spcBef>
              <a:buChar char="•"/>
              <a:tabLst>
                <a:tab pos="354965" algn="l"/>
                <a:tab pos="355600" algn="l"/>
              </a:tabLst>
            </a:pPr>
            <a:r>
              <a:rPr sz="3000" spc="-5" dirty="0">
                <a:latin typeface="Arial"/>
                <a:cs typeface="Arial"/>
              </a:rPr>
              <a:t>Theo </a:t>
            </a:r>
            <a:r>
              <a:rPr sz="3000" dirty="0">
                <a:latin typeface="Arial"/>
                <a:cs typeface="Arial"/>
              </a:rPr>
              <a:t>IEEE: </a:t>
            </a:r>
            <a:r>
              <a:rPr sz="3000" spc="-5" dirty="0">
                <a:latin typeface="Arial"/>
                <a:cs typeface="Arial"/>
              </a:rPr>
              <a:t>Kiểm </a:t>
            </a:r>
            <a:r>
              <a:rPr sz="3000" dirty="0">
                <a:latin typeface="Arial"/>
                <a:cs typeface="Arial"/>
              </a:rPr>
              <a:t>thử</a:t>
            </a:r>
            <a:r>
              <a:rPr sz="3000" spc="-10" dirty="0">
                <a:latin typeface="Arial"/>
                <a:cs typeface="Arial"/>
              </a:rPr>
              <a:t> </a:t>
            </a:r>
            <a:r>
              <a:rPr sz="3000" dirty="0">
                <a:latin typeface="Arial"/>
                <a:cs typeface="Arial"/>
              </a:rPr>
              <a:t>là</a:t>
            </a:r>
            <a:endParaRPr sz="3000">
              <a:latin typeface="Arial"/>
              <a:cs typeface="Arial"/>
            </a:endParaRPr>
          </a:p>
          <a:p>
            <a:pPr marL="756285" marR="240665" lvl="1" indent="-287020">
              <a:spcBef>
                <a:spcPts val="680"/>
              </a:spcBef>
              <a:buChar char="–"/>
              <a:tabLst>
                <a:tab pos="756920" algn="l"/>
              </a:tabLst>
            </a:pPr>
            <a:r>
              <a:rPr sz="2800" spc="-5" dirty="0">
                <a:latin typeface="Arial"/>
                <a:cs typeface="Arial"/>
              </a:rPr>
              <a:t>(1) </a:t>
            </a:r>
            <a:r>
              <a:rPr sz="2800" dirty="0">
                <a:latin typeface="Arial"/>
                <a:cs typeface="Arial"/>
              </a:rPr>
              <a:t>Là </a:t>
            </a:r>
            <a:r>
              <a:rPr sz="2800" spc="-5" dirty="0">
                <a:latin typeface="Arial"/>
                <a:cs typeface="Arial"/>
              </a:rPr>
              <a:t>quá </a:t>
            </a:r>
            <a:r>
              <a:rPr sz="2800" spc="25" dirty="0">
                <a:latin typeface="Arial"/>
                <a:cs typeface="Arial"/>
              </a:rPr>
              <a:t>trình </a:t>
            </a:r>
            <a:r>
              <a:rPr sz="2800" spc="-5" dirty="0">
                <a:latin typeface="Arial"/>
                <a:cs typeface="Arial"/>
              </a:rPr>
              <a:t>vận hành hệ thống hoặc thành  phần dưới những điều kiện xác định, quan sát  hoặc ghi nhận kết quả và </a:t>
            </a:r>
            <a:r>
              <a:rPr sz="2800" spc="-10" dirty="0">
                <a:latin typeface="Arial"/>
                <a:cs typeface="Arial"/>
              </a:rPr>
              <a:t>đưa </a:t>
            </a:r>
            <a:r>
              <a:rPr sz="2800" spc="-5" dirty="0">
                <a:latin typeface="Arial"/>
                <a:cs typeface="Arial"/>
              </a:rPr>
              <a:t>ra đánh giá về </a:t>
            </a:r>
            <a:r>
              <a:rPr sz="2800" spc="-10" dirty="0">
                <a:latin typeface="Arial"/>
                <a:cs typeface="Arial"/>
              </a:rPr>
              <a:t>hệ  </a:t>
            </a:r>
            <a:r>
              <a:rPr sz="2800" spc="-5" dirty="0">
                <a:latin typeface="Arial"/>
                <a:cs typeface="Arial"/>
              </a:rPr>
              <a:t>thống hoặc thành phần</a:t>
            </a:r>
            <a:r>
              <a:rPr sz="2800" spc="10" dirty="0">
                <a:latin typeface="Arial"/>
                <a:cs typeface="Arial"/>
              </a:rPr>
              <a:t> </a:t>
            </a:r>
            <a:r>
              <a:rPr sz="2800" spc="-5" dirty="0">
                <a:latin typeface="Arial"/>
                <a:cs typeface="Arial"/>
              </a:rPr>
              <a:t>đó.</a:t>
            </a:r>
            <a:endParaRPr sz="2800">
              <a:latin typeface="Arial"/>
              <a:cs typeface="Arial"/>
            </a:endParaRPr>
          </a:p>
          <a:p>
            <a:pPr marL="756285" marR="5080" lvl="1" indent="-287020">
              <a:spcBef>
                <a:spcPts val="680"/>
              </a:spcBef>
              <a:buChar char="–"/>
              <a:tabLst>
                <a:tab pos="756920" algn="l"/>
              </a:tabLst>
            </a:pPr>
            <a:r>
              <a:rPr sz="2800" spc="-5" dirty="0">
                <a:latin typeface="Arial"/>
                <a:cs typeface="Arial"/>
              </a:rPr>
              <a:t>(2) </a:t>
            </a:r>
            <a:r>
              <a:rPr sz="2800" dirty="0">
                <a:latin typeface="Arial"/>
                <a:cs typeface="Arial"/>
              </a:rPr>
              <a:t>Là </a:t>
            </a:r>
            <a:r>
              <a:rPr sz="2800" spc="-5" dirty="0">
                <a:latin typeface="Arial"/>
                <a:cs typeface="Arial"/>
              </a:rPr>
              <a:t>quá </a:t>
            </a:r>
            <a:r>
              <a:rPr sz="2800" spc="25" dirty="0">
                <a:latin typeface="Arial"/>
                <a:cs typeface="Arial"/>
              </a:rPr>
              <a:t>trình </a:t>
            </a:r>
            <a:r>
              <a:rPr sz="2800" spc="-5" dirty="0">
                <a:latin typeface="Arial"/>
                <a:cs typeface="Arial"/>
              </a:rPr>
              <a:t>phân </a:t>
            </a:r>
            <a:r>
              <a:rPr sz="2800" dirty="0">
                <a:latin typeface="Arial"/>
                <a:cs typeface="Arial"/>
              </a:rPr>
              <a:t>tích </a:t>
            </a:r>
            <a:r>
              <a:rPr sz="2800" spc="-5" dirty="0">
                <a:latin typeface="Arial"/>
                <a:cs typeface="Arial"/>
              </a:rPr>
              <a:t>phần mềm để </a:t>
            </a:r>
            <a:r>
              <a:rPr sz="2800" spc="35" dirty="0">
                <a:latin typeface="Arial"/>
                <a:cs typeface="Arial"/>
              </a:rPr>
              <a:t>tìm </a:t>
            </a:r>
            <a:r>
              <a:rPr sz="2800" spc="-5" dirty="0">
                <a:latin typeface="Arial"/>
                <a:cs typeface="Arial"/>
              </a:rPr>
              <a:t>ra sự  khác biệt giữa điều kiện thực tế và điều kiện yêu  cầu </a:t>
            </a:r>
            <a:r>
              <a:rPr sz="2800" dirty="0">
                <a:latin typeface="Arial"/>
                <a:cs typeface="Arial"/>
              </a:rPr>
              <a:t>và </a:t>
            </a:r>
            <a:r>
              <a:rPr sz="2800" spc="-10" dirty="0">
                <a:latin typeface="Arial"/>
                <a:cs typeface="Arial"/>
              </a:rPr>
              <a:t>dựa </a:t>
            </a:r>
            <a:r>
              <a:rPr sz="2800" spc="-5" dirty="0">
                <a:latin typeface="Arial"/>
                <a:cs typeface="Arial"/>
              </a:rPr>
              <a:t>vào điểm khác biệt đó để đánh</a:t>
            </a:r>
            <a:r>
              <a:rPr sz="2800" spc="120" dirty="0">
                <a:latin typeface="Arial"/>
                <a:cs typeface="Arial"/>
              </a:rPr>
              <a:t> </a:t>
            </a:r>
            <a:r>
              <a:rPr sz="2800" spc="-5" dirty="0">
                <a:latin typeface="Arial"/>
                <a:cs typeface="Arial"/>
              </a:rPr>
              <a:t>giá</a:t>
            </a:r>
            <a:endParaRPr sz="2800">
              <a:latin typeface="Arial"/>
              <a:cs typeface="Arial"/>
            </a:endParaRPr>
          </a:p>
        </p:txBody>
      </p:sp>
      <p:sp>
        <p:nvSpPr>
          <p:cNvPr id="4" name="object 4"/>
          <p:cNvSpPr txBox="1"/>
          <p:nvPr/>
        </p:nvSpPr>
        <p:spPr>
          <a:xfrm>
            <a:off x="2575356" y="6194247"/>
            <a:ext cx="3289300" cy="452120"/>
          </a:xfrm>
          <a:prstGeom prst="rect">
            <a:avLst/>
          </a:prstGeom>
        </p:spPr>
        <p:txBody>
          <a:bodyPr vert="horz" wrap="square" lIns="0" tIns="12065" rIns="0" bIns="0" rtlCol="0">
            <a:spAutoFit/>
          </a:bodyPr>
          <a:lstStyle/>
          <a:p>
            <a:pPr marL="12700">
              <a:spcBef>
                <a:spcPts val="95"/>
              </a:spcBef>
            </a:pPr>
            <a:r>
              <a:rPr sz="2800" spc="-5" dirty="0">
                <a:latin typeface="Arial"/>
                <a:cs typeface="Arial"/>
              </a:rPr>
              <a:t>tính năng phần</a:t>
            </a:r>
            <a:r>
              <a:rPr sz="2800" spc="-35" dirty="0">
                <a:latin typeface="Arial"/>
                <a:cs typeface="Arial"/>
              </a:rPr>
              <a:t> </a:t>
            </a:r>
            <a:r>
              <a:rPr sz="2800" spc="-5" dirty="0">
                <a:latin typeface="Arial"/>
                <a:cs typeface="Arial"/>
              </a:rPr>
              <a:t>mềm</a:t>
            </a:r>
            <a:endParaRPr sz="2800">
              <a:latin typeface="Arial"/>
              <a:cs typeface="Arial"/>
            </a:endParaRPr>
          </a:p>
        </p:txBody>
      </p:sp>
      <p:sp>
        <p:nvSpPr>
          <p:cNvPr id="5" name="object 5"/>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29</a:t>
            </a:r>
            <a:endParaRPr sz="10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1.4 Mục tiêu của kiểm</a:t>
            </a:r>
            <a:r>
              <a:rPr spc="-60" dirty="0"/>
              <a:t> </a:t>
            </a:r>
            <a:r>
              <a:rPr dirty="0"/>
              <a:t>thử</a:t>
            </a:r>
          </a:p>
        </p:txBody>
      </p:sp>
      <p:sp>
        <p:nvSpPr>
          <p:cNvPr id="3" name="object 3"/>
          <p:cNvSpPr txBox="1"/>
          <p:nvPr/>
        </p:nvSpPr>
        <p:spPr>
          <a:xfrm>
            <a:off x="3083670" y="1575308"/>
            <a:ext cx="7861934" cy="3606115"/>
          </a:xfrm>
          <a:prstGeom prst="rect">
            <a:avLst/>
          </a:prstGeom>
        </p:spPr>
        <p:txBody>
          <a:bodyPr vert="horz" wrap="square" lIns="0" tIns="12700" rIns="0" bIns="0" rtlCol="0">
            <a:spAutoFit/>
          </a:bodyPr>
          <a:lstStyle/>
          <a:p>
            <a:pPr marL="355600" marR="228600" indent="-342900">
              <a:spcBef>
                <a:spcPts val="100"/>
              </a:spcBef>
              <a:buChar char="•"/>
              <a:tabLst>
                <a:tab pos="354965" algn="l"/>
                <a:tab pos="355600" algn="l"/>
              </a:tabLst>
            </a:pPr>
            <a:r>
              <a:rPr sz="2400" spc="40" dirty="0">
                <a:latin typeface="Arial"/>
                <a:cs typeface="Arial"/>
              </a:rPr>
              <a:t>Tìm </a:t>
            </a:r>
            <a:r>
              <a:rPr sz="2400" dirty="0">
                <a:latin typeface="Arial"/>
                <a:cs typeface="Arial"/>
              </a:rPr>
              <a:t>ra </a:t>
            </a:r>
            <a:r>
              <a:rPr sz="2400" spc="-5" dirty="0">
                <a:latin typeface="Arial"/>
                <a:cs typeface="Arial"/>
              </a:rPr>
              <a:t>được </a:t>
            </a:r>
            <a:r>
              <a:rPr sz="2400" dirty="0">
                <a:latin typeface="Arial"/>
                <a:cs typeface="Arial"/>
              </a:rPr>
              <a:t>càng </a:t>
            </a:r>
            <a:r>
              <a:rPr sz="2400" spc="-5" dirty="0">
                <a:latin typeface="Arial"/>
                <a:cs typeface="Arial"/>
              </a:rPr>
              <a:t>nhiều lỗi </a:t>
            </a:r>
            <a:r>
              <a:rPr sz="2400" dirty="0">
                <a:latin typeface="Arial"/>
                <a:cs typeface="Arial"/>
              </a:rPr>
              <a:t>càng tốt </a:t>
            </a:r>
            <a:r>
              <a:rPr sz="2400" spc="-5" dirty="0">
                <a:latin typeface="Arial"/>
                <a:cs typeface="Arial"/>
              </a:rPr>
              <a:t>trong  điều </a:t>
            </a:r>
            <a:r>
              <a:rPr sz="2400" dirty="0">
                <a:latin typeface="Arial"/>
                <a:cs typeface="Arial"/>
              </a:rPr>
              <a:t>kiện về </a:t>
            </a:r>
            <a:r>
              <a:rPr sz="2400" spc="-10" dirty="0">
                <a:latin typeface="Arial"/>
                <a:cs typeface="Arial"/>
              </a:rPr>
              <a:t>thời </a:t>
            </a:r>
            <a:r>
              <a:rPr sz="2400" spc="-5" dirty="0">
                <a:latin typeface="Arial"/>
                <a:cs typeface="Arial"/>
              </a:rPr>
              <a:t>gian đã định </a:t>
            </a:r>
            <a:r>
              <a:rPr sz="2400" dirty="0">
                <a:latin typeface="Arial"/>
                <a:cs typeface="Arial"/>
              </a:rPr>
              <a:t>và </a:t>
            </a:r>
            <a:r>
              <a:rPr sz="2400" spc="-5" dirty="0">
                <a:latin typeface="Arial"/>
                <a:cs typeface="Arial"/>
              </a:rPr>
              <a:t>nguồn</a:t>
            </a:r>
            <a:r>
              <a:rPr sz="2400" spc="-110" dirty="0">
                <a:latin typeface="Arial"/>
                <a:cs typeface="Arial"/>
              </a:rPr>
              <a:t> </a:t>
            </a:r>
            <a:r>
              <a:rPr sz="2400" spc="-5" dirty="0">
                <a:latin typeface="Arial"/>
                <a:cs typeface="Arial"/>
              </a:rPr>
              <a:t>lực  </a:t>
            </a:r>
            <a:r>
              <a:rPr sz="2400" dirty="0">
                <a:latin typeface="Arial"/>
                <a:cs typeface="Arial"/>
              </a:rPr>
              <a:t>sẵn</a:t>
            </a:r>
            <a:r>
              <a:rPr sz="2400" spc="-20" dirty="0">
                <a:latin typeface="Arial"/>
                <a:cs typeface="Arial"/>
              </a:rPr>
              <a:t> </a:t>
            </a:r>
            <a:r>
              <a:rPr sz="2400" dirty="0">
                <a:latin typeface="Arial"/>
                <a:cs typeface="Arial"/>
              </a:rPr>
              <a:t>có</a:t>
            </a:r>
          </a:p>
          <a:p>
            <a:pPr marL="355600" marR="115570" indent="-342900">
              <a:spcBef>
                <a:spcPts val="720"/>
              </a:spcBef>
              <a:buChar char="•"/>
              <a:tabLst>
                <a:tab pos="354965" algn="l"/>
                <a:tab pos="355600" algn="l"/>
              </a:tabLst>
            </a:pPr>
            <a:r>
              <a:rPr sz="2400" spc="-5" dirty="0">
                <a:latin typeface="Arial"/>
                <a:cs typeface="Arial"/>
              </a:rPr>
              <a:t>Chứng </a:t>
            </a:r>
            <a:r>
              <a:rPr sz="2400" dirty="0">
                <a:latin typeface="Arial"/>
                <a:cs typeface="Arial"/>
              </a:rPr>
              <a:t>minh rằng sản </a:t>
            </a:r>
            <a:r>
              <a:rPr sz="2400" spc="-5" dirty="0">
                <a:latin typeface="Arial"/>
                <a:cs typeface="Arial"/>
              </a:rPr>
              <a:t>phẩm phần </a:t>
            </a:r>
            <a:r>
              <a:rPr sz="2400" dirty="0">
                <a:latin typeface="Arial"/>
                <a:cs typeface="Arial"/>
              </a:rPr>
              <a:t>mềm</a:t>
            </a:r>
            <a:r>
              <a:rPr sz="2400" spc="-150" dirty="0">
                <a:latin typeface="Arial"/>
                <a:cs typeface="Arial"/>
              </a:rPr>
              <a:t> </a:t>
            </a:r>
            <a:r>
              <a:rPr sz="2400" spc="-5" dirty="0">
                <a:latin typeface="Arial"/>
                <a:cs typeface="Arial"/>
              </a:rPr>
              <a:t>phù  hợp </a:t>
            </a:r>
            <a:r>
              <a:rPr sz="2400" dirty="0">
                <a:latin typeface="Arial"/>
                <a:cs typeface="Arial"/>
              </a:rPr>
              <a:t>với các </a:t>
            </a:r>
            <a:r>
              <a:rPr sz="2400" spc="-5" dirty="0">
                <a:latin typeface="Arial"/>
                <a:cs typeface="Arial"/>
              </a:rPr>
              <a:t>đặc </a:t>
            </a:r>
            <a:r>
              <a:rPr sz="2400" dirty="0">
                <a:latin typeface="Arial"/>
                <a:cs typeface="Arial"/>
              </a:rPr>
              <a:t>tả của</a:t>
            </a:r>
            <a:r>
              <a:rPr sz="2400" spc="-35" dirty="0">
                <a:latin typeface="Arial"/>
                <a:cs typeface="Arial"/>
              </a:rPr>
              <a:t> </a:t>
            </a:r>
            <a:r>
              <a:rPr sz="2400" spc="-5" dirty="0">
                <a:latin typeface="Arial"/>
                <a:cs typeface="Arial"/>
              </a:rPr>
              <a:t>nó.</a:t>
            </a:r>
            <a:endParaRPr sz="2400" dirty="0">
              <a:latin typeface="Arial"/>
              <a:cs typeface="Arial"/>
            </a:endParaRPr>
          </a:p>
          <a:p>
            <a:pPr marL="355600" marR="5080" indent="-342900">
              <a:spcBef>
                <a:spcPts val="725"/>
              </a:spcBef>
              <a:buChar char="•"/>
              <a:tabLst>
                <a:tab pos="354965" algn="l"/>
                <a:tab pos="355600" algn="l"/>
              </a:tabLst>
            </a:pPr>
            <a:r>
              <a:rPr sz="2400" dirty="0">
                <a:latin typeface="Arial"/>
                <a:cs typeface="Arial"/>
              </a:rPr>
              <a:t>Xác </a:t>
            </a:r>
            <a:r>
              <a:rPr sz="2400" spc="-5" dirty="0">
                <a:latin typeface="Arial"/>
                <a:cs typeface="Arial"/>
              </a:rPr>
              <a:t>thực </a:t>
            </a:r>
            <a:r>
              <a:rPr sz="2400" dirty="0">
                <a:latin typeface="Arial"/>
                <a:cs typeface="Arial"/>
              </a:rPr>
              <a:t>chất </a:t>
            </a:r>
            <a:r>
              <a:rPr sz="2400" spc="-5" dirty="0">
                <a:latin typeface="Arial"/>
                <a:cs typeface="Arial"/>
              </a:rPr>
              <a:t>lượng </a:t>
            </a:r>
            <a:r>
              <a:rPr sz="2400" dirty="0">
                <a:latin typeface="Arial"/>
                <a:cs typeface="Arial"/>
              </a:rPr>
              <a:t>kiểm </a:t>
            </a:r>
            <a:r>
              <a:rPr sz="2400" spc="-10" dirty="0">
                <a:latin typeface="Arial"/>
                <a:cs typeface="Arial"/>
              </a:rPr>
              <a:t>thử </a:t>
            </a:r>
            <a:r>
              <a:rPr sz="2400" spc="-5" dirty="0">
                <a:latin typeface="Arial"/>
                <a:cs typeface="Arial"/>
              </a:rPr>
              <a:t>phần </a:t>
            </a:r>
            <a:r>
              <a:rPr sz="2400" dirty="0">
                <a:latin typeface="Arial"/>
                <a:cs typeface="Arial"/>
              </a:rPr>
              <a:t>mềm </a:t>
            </a:r>
            <a:r>
              <a:rPr sz="2400" spc="-5" dirty="0">
                <a:latin typeface="Arial"/>
                <a:cs typeface="Arial"/>
              </a:rPr>
              <a:t>đã  dùng </a:t>
            </a:r>
            <a:r>
              <a:rPr sz="2400" dirty="0">
                <a:latin typeface="Arial"/>
                <a:cs typeface="Arial"/>
              </a:rPr>
              <a:t>chi </a:t>
            </a:r>
            <a:r>
              <a:rPr sz="2400" spc="-5" dirty="0">
                <a:latin typeface="Arial"/>
                <a:cs typeface="Arial"/>
              </a:rPr>
              <a:t>phí </a:t>
            </a:r>
            <a:r>
              <a:rPr sz="2400" dirty="0">
                <a:latin typeface="Arial"/>
                <a:cs typeface="Arial"/>
              </a:rPr>
              <a:t>và </a:t>
            </a:r>
            <a:r>
              <a:rPr sz="2400" spc="-5" dirty="0">
                <a:latin typeface="Arial"/>
                <a:cs typeface="Arial"/>
              </a:rPr>
              <a:t>nỗ lực </a:t>
            </a:r>
            <a:r>
              <a:rPr sz="2400" dirty="0">
                <a:latin typeface="Arial"/>
                <a:cs typeface="Arial"/>
              </a:rPr>
              <a:t>tối</a:t>
            </a:r>
            <a:r>
              <a:rPr sz="2400" spc="-40" dirty="0">
                <a:latin typeface="Arial"/>
                <a:cs typeface="Arial"/>
              </a:rPr>
              <a:t> </a:t>
            </a:r>
            <a:r>
              <a:rPr sz="2400" spc="-10" dirty="0">
                <a:latin typeface="Arial"/>
                <a:cs typeface="Arial"/>
              </a:rPr>
              <a:t>thiểu</a:t>
            </a:r>
            <a:endParaRPr sz="2400" dirty="0">
              <a:latin typeface="Arial"/>
              <a:cs typeface="Arial"/>
            </a:endParaRPr>
          </a:p>
          <a:p>
            <a:pPr marL="355600" marR="198755" indent="-342900">
              <a:spcBef>
                <a:spcPts val="720"/>
              </a:spcBef>
              <a:buChar char="•"/>
              <a:tabLst>
                <a:tab pos="354965" algn="l"/>
                <a:tab pos="355600" algn="l"/>
              </a:tabLst>
            </a:pPr>
            <a:r>
              <a:rPr sz="2400" spc="-5" dirty="0">
                <a:latin typeface="Arial"/>
                <a:cs typeface="Arial"/>
              </a:rPr>
              <a:t>Thiết </a:t>
            </a:r>
            <a:r>
              <a:rPr sz="2400" dirty="0">
                <a:latin typeface="Arial"/>
                <a:cs typeface="Arial"/>
              </a:rPr>
              <a:t>kế </a:t>
            </a:r>
            <a:r>
              <a:rPr sz="2400" spc="-10" dirty="0">
                <a:latin typeface="Arial"/>
                <a:cs typeface="Arial"/>
              </a:rPr>
              <a:t>tài </a:t>
            </a:r>
            <a:r>
              <a:rPr sz="2400" spc="-5" dirty="0">
                <a:latin typeface="Arial"/>
                <a:cs typeface="Arial"/>
              </a:rPr>
              <a:t>liệu </a:t>
            </a:r>
            <a:r>
              <a:rPr sz="2400" dirty="0">
                <a:latin typeface="Arial"/>
                <a:cs typeface="Arial"/>
              </a:rPr>
              <a:t>kiểm thử một cách có </a:t>
            </a:r>
            <a:r>
              <a:rPr sz="2400" spc="-5" dirty="0">
                <a:latin typeface="Arial"/>
                <a:cs typeface="Arial"/>
              </a:rPr>
              <a:t>hệ  </a:t>
            </a:r>
            <a:r>
              <a:rPr sz="2400" dirty="0">
                <a:latin typeface="Arial"/>
                <a:cs typeface="Arial"/>
              </a:rPr>
              <a:t>thống và </a:t>
            </a:r>
            <a:r>
              <a:rPr sz="2400" spc="-5" dirty="0">
                <a:latin typeface="Arial"/>
                <a:cs typeface="Arial"/>
              </a:rPr>
              <a:t>thực hiện nó </a:t>
            </a:r>
            <a:r>
              <a:rPr sz="2400" dirty="0">
                <a:latin typeface="Arial"/>
                <a:cs typeface="Arial"/>
              </a:rPr>
              <a:t>sao cho có </a:t>
            </a:r>
            <a:r>
              <a:rPr sz="2400" spc="-5" dirty="0">
                <a:latin typeface="Arial"/>
                <a:cs typeface="Arial"/>
              </a:rPr>
              <a:t>hiệu</a:t>
            </a:r>
            <a:r>
              <a:rPr sz="2400" spc="-145" dirty="0">
                <a:latin typeface="Arial"/>
                <a:cs typeface="Arial"/>
              </a:rPr>
              <a:t> </a:t>
            </a:r>
            <a:r>
              <a:rPr sz="2400" spc="-5" dirty="0">
                <a:latin typeface="Arial"/>
                <a:cs typeface="Arial"/>
              </a:rPr>
              <a:t>quả,  </a:t>
            </a:r>
            <a:r>
              <a:rPr sz="2400" dirty="0">
                <a:latin typeface="Arial"/>
                <a:cs typeface="Arial"/>
              </a:rPr>
              <a:t>tiết kiệm </a:t>
            </a:r>
            <a:r>
              <a:rPr sz="2400" spc="-5" dirty="0">
                <a:latin typeface="Arial"/>
                <a:cs typeface="Arial"/>
              </a:rPr>
              <a:t>được </a:t>
            </a:r>
            <a:r>
              <a:rPr sz="2400" dirty="0">
                <a:latin typeface="Arial"/>
                <a:cs typeface="Arial"/>
              </a:rPr>
              <a:t>thời </a:t>
            </a:r>
            <a:r>
              <a:rPr sz="2400" spc="-5" dirty="0">
                <a:latin typeface="Arial"/>
                <a:cs typeface="Arial"/>
              </a:rPr>
              <a:t>gian </a:t>
            </a:r>
            <a:r>
              <a:rPr sz="2400" dirty="0">
                <a:latin typeface="Arial"/>
                <a:cs typeface="Arial"/>
              </a:rPr>
              <a:t>công</a:t>
            </a:r>
            <a:r>
              <a:rPr sz="2400" spc="-65" dirty="0">
                <a:latin typeface="Arial"/>
                <a:cs typeface="Arial"/>
              </a:rPr>
              <a:t> </a:t>
            </a:r>
            <a:r>
              <a:rPr sz="2400" dirty="0">
                <a:latin typeface="Arial"/>
                <a:cs typeface="Arial"/>
              </a:rPr>
              <a:t>sức.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1.5 Tầm </a:t>
            </a:r>
            <a:r>
              <a:rPr dirty="0"/>
              <a:t>quan </a:t>
            </a:r>
            <a:r>
              <a:rPr spc="-5" dirty="0"/>
              <a:t>trọng của kiểm</a:t>
            </a:r>
            <a:r>
              <a:rPr spc="-25" dirty="0"/>
              <a:t> </a:t>
            </a:r>
            <a:r>
              <a:rPr dirty="0"/>
              <a:t>thử</a:t>
            </a:r>
          </a:p>
        </p:txBody>
      </p:sp>
      <p:sp>
        <p:nvSpPr>
          <p:cNvPr id="3" name="object 3"/>
          <p:cNvSpPr/>
          <p:nvPr/>
        </p:nvSpPr>
        <p:spPr>
          <a:xfrm>
            <a:off x="4046882" y="1988798"/>
            <a:ext cx="5619750" cy="33813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1.5 Tầm </a:t>
            </a:r>
            <a:r>
              <a:rPr dirty="0"/>
              <a:t>quan </a:t>
            </a:r>
            <a:r>
              <a:rPr spc="-5" dirty="0"/>
              <a:t>trọng của kiểm</a:t>
            </a:r>
            <a:r>
              <a:rPr spc="-40" dirty="0"/>
              <a:t> </a:t>
            </a:r>
            <a:r>
              <a:rPr dirty="0"/>
              <a:t>thử</a:t>
            </a:r>
          </a:p>
        </p:txBody>
      </p:sp>
      <p:sp>
        <p:nvSpPr>
          <p:cNvPr id="3" name="object 3"/>
          <p:cNvSpPr/>
          <p:nvPr/>
        </p:nvSpPr>
        <p:spPr>
          <a:xfrm>
            <a:off x="4285836" y="1916325"/>
            <a:ext cx="6324600" cy="32099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dirty="0"/>
              <a:t>Qui </a:t>
            </a:r>
            <a:r>
              <a:rPr sz="3200" spc="-5" dirty="0"/>
              <a:t>trình phát triển phần mềm</a:t>
            </a:r>
            <a:r>
              <a:rPr sz="3200" spc="-80" dirty="0"/>
              <a:t> </a:t>
            </a:r>
            <a:r>
              <a:rPr sz="3200" dirty="0"/>
              <a:t>RUP</a:t>
            </a:r>
            <a:endParaRPr sz="3200"/>
          </a:p>
        </p:txBody>
      </p:sp>
      <p:sp>
        <p:nvSpPr>
          <p:cNvPr id="3" name="object 3"/>
          <p:cNvSpPr/>
          <p:nvPr/>
        </p:nvSpPr>
        <p:spPr>
          <a:xfrm>
            <a:off x="3751400" y="1632917"/>
            <a:ext cx="6934200" cy="4267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1.5 Tầm </a:t>
            </a:r>
            <a:r>
              <a:rPr dirty="0"/>
              <a:t>quan </a:t>
            </a:r>
            <a:r>
              <a:rPr spc="-5" dirty="0"/>
              <a:t>trọng của kiểm</a:t>
            </a:r>
            <a:r>
              <a:rPr spc="-40" dirty="0"/>
              <a:t> </a:t>
            </a:r>
            <a:r>
              <a:rPr dirty="0"/>
              <a:t>thử</a:t>
            </a:r>
          </a:p>
        </p:txBody>
      </p:sp>
      <p:sp>
        <p:nvSpPr>
          <p:cNvPr id="3" name="object 3"/>
          <p:cNvSpPr/>
          <p:nvPr/>
        </p:nvSpPr>
        <p:spPr>
          <a:xfrm>
            <a:off x="3530217" y="1841665"/>
            <a:ext cx="7436358" cy="441211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Cost </a:t>
            </a:r>
            <a:r>
              <a:rPr spc="-10" dirty="0"/>
              <a:t>of</a:t>
            </a:r>
            <a:r>
              <a:rPr spc="-80" dirty="0"/>
              <a:t> </a:t>
            </a:r>
            <a:r>
              <a:rPr dirty="0"/>
              <a:t>bugs</a:t>
            </a:r>
          </a:p>
        </p:txBody>
      </p:sp>
      <p:grpSp>
        <p:nvGrpSpPr>
          <p:cNvPr id="3" name="object 3"/>
          <p:cNvGrpSpPr/>
          <p:nvPr/>
        </p:nvGrpSpPr>
        <p:grpSpPr>
          <a:xfrm>
            <a:off x="3494256" y="1419226"/>
            <a:ext cx="4576445" cy="3442335"/>
            <a:chOff x="847128" y="1419225"/>
            <a:chExt cx="4576445" cy="3442335"/>
          </a:xfrm>
        </p:grpSpPr>
        <p:sp>
          <p:nvSpPr>
            <p:cNvPr id="4" name="object 4"/>
            <p:cNvSpPr/>
            <p:nvPr/>
          </p:nvSpPr>
          <p:spPr>
            <a:xfrm>
              <a:off x="856653" y="4802885"/>
              <a:ext cx="4540250" cy="1905"/>
            </a:xfrm>
            <a:custGeom>
              <a:avLst/>
              <a:gdLst/>
              <a:ahLst/>
              <a:cxnLst/>
              <a:rect l="l" t="t" r="r" b="b"/>
              <a:pathLst>
                <a:path w="4540250" h="1904">
                  <a:moveTo>
                    <a:pt x="0" y="0"/>
                  </a:moveTo>
                  <a:lnTo>
                    <a:pt x="4540084" y="1396"/>
                  </a:lnTo>
                </a:path>
              </a:pathLst>
            </a:custGeom>
            <a:ln w="12699">
              <a:solidFill>
                <a:srgbClr val="357CA9"/>
              </a:solidFill>
            </a:ln>
          </p:spPr>
          <p:txBody>
            <a:bodyPr wrap="square" lIns="0" tIns="0" rIns="0" bIns="0" rtlCol="0"/>
            <a:lstStyle/>
            <a:p>
              <a:endParaRPr/>
            </a:p>
          </p:txBody>
        </p:sp>
        <p:sp>
          <p:nvSpPr>
            <p:cNvPr id="5" name="object 5"/>
            <p:cNvSpPr/>
            <p:nvPr/>
          </p:nvSpPr>
          <p:spPr>
            <a:xfrm>
              <a:off x="1960562" y="4799329"/>
              <a:ext cx="1715135" cy="58419"/>
            </a:xfrm>
            <a:custGeom>
              <a:avLst/>
              <a:gdLst/>
              <a:ahLst/>
              <a:cxnLst/>
              <a:rect l="l" t="t" r="r" b="b"/>
              <a:pathLst>
                <a:path w="1715135" h="58420">
                  <a:moveTo>
                    <a:pt x="0" y="0"/>
                  </a:moveTo>
                  <a:lnTo>
                    <a:pt x="0" y="57912"/>
                  </a:lnTo>
                </a:path>
                <a:path w="1715135" h="58420">
                  <a:moveTo>
                    <a:pt x="853313" y="0"/>
                  </a:moveTo>
                  <a:lnTo>
                    <a:pt x="853313" y="57912"/>
                  </a:lnTo>
                </a:path>
                <a:path w="1715135" h="58420">
                  <a:moveTo>
                    <a:pt x="1715008" y="0"/>
                  </a:moveTo>
                  <a:lnTo>
                    <a:pt x="1715008" y="57912"/>
                  </a:lnTo>
                </a:path>
              </a:pathLst>
            </a:custGeom>
            <a:ln w="14097">
              <a:solidFill>
                <a:srgbClr val="357CA9"/>
              </a:solidFill>
            </a:ln>
          </p:spPr>
          <p:txBody>
            <a:bodyPr wrap="square" lIns="0" tIns="0" rIns="0" bIns="0" rtlCol="0"/>
            <a:lstStyle/>
            <a:p>
              <a:endParaRPr/>
            </a:p>
          </p:txBody>
        </p:sp>
        <p:sp>
          <p:nvSpPr>
            <p:cNvPr id="6" name="object 6"/>
            <p:cNvSpPr/>
            <p:nvPr/>
          </p:nvSpPr>
          <p:spPr>
            <a:xfrm>
              <a:off x="4535804" y="4799329"/>
              <a:ext cx="861694" cy="58419"/>
            </a:xfrm>
            <a:custGeom>
              <a:avLst/>
              <a:gdLst/>
              <a:ahLst/>
              <a:cxnLst/>
              <a:rect l="l" t="t" r="r" b="b"/>
              <a:pathLst>
                <a:path w="861695" h="58420">
                  <a:moveTo>
                    <a:pt x="0" y="0"/>
                  </a:moveTo>
                  <a:lnTo>
                    <a:pt x="0" y="57912"/>
                  </a:lnTo>
                </a:path>
                <a:path w="861695" h="58420">
                  <a:moveTo>
                    <a:pt x="861695" y="0"/>
                  </a:moveTo>
                  <a:lnTo>
                    <a:pt x="861695" y="57912"/>
                  </a:lnTo>
                </a:path>
              </a:pathLst>
            </a:custGeom>
            <a:ln w="14224">
              <a:solidFill>
                <a:srgbClr val="357CA9"/>
              </a:solidFill>
            </a:ln>
          </p:spPr>
          <p:txBody>
            <a:bodyPr wrap="square" lIns="0" tIns="0" rIns="0" bIns="0" rtlCol="0"/>
            <a:lstStyle/>
            <a:p>
              <a:endParaRPr/>
            </a:p>
          </p:txBody>
        </p:sp>
        <p:sp>
          <p:nvSpPr>
            <p:cNvPr id="7" name="object 7"/>
            <p:cNvSpPr/>
            <p:nvPr/>
          </p:nvSpPr>
          <p:spPr>
            <a:xfrm>
              <a:off x="856653" y="4802885"/>
              <a:ext cx="4540250" cy="1905"/>
            </a:xfrm>
            <a:custGeom>
              <a:avLst/>
              <a:gdLst/>
              <a:ahLst/>
              <a:cxnLst/>
              <a:rect l="l" t="t" r="r" b="b"/>
              <a:pathLst>
                <a:path w="4540250" h="1904">
                  <a:moveTo>
                    <a:pt x="0" y="0"/>
                  </a:moveTo>
                  <a:lnTo>
                    <a:pt x="4540084" y="1396"/>
                  </a:lnTo>
                </a:path>
              </a:pathLst>
            </a:custGeom>
            <a:ln w="19049">
              <a:solidFill>
                <a:srgbClr val="357CA9"/>
              </a:solidFill>
            </a:ln>
          </p:spPr>
          <p:txBody>
            <a:bodyPr wrap="square" lIns="0" tIns="0" rIns="0" bIns="0" rtlCol="0"/>
            <a:lstStyle/>
            <a:p>
              <a:endParaRPr/>
            </a:p>
          </p:txBody>
        </p:sp>
        <p:sp>
          <p:nvSpPr>
            <p:cNvPr id="8" name="object 8"/>
            <p:cNvSpPr/>
            <p:nvPr/>
          </p:nvSpPr>
          <p:spPr>
            <a:xfrm>
              <a:off x="1960562" y="4796154"/>
              <a:ext cx="1715135" cy="64769"/>
            </a:xfrm>
            <a:custGeom>
              <a:avLst/>
              <a:gdLst/>
              <a:ahLst/>
              <a:cxnLst/>
              <a:rect l="l" t="t" r="r" b="b"/>
              <a:pathLst>
                <a:path w="1715135" h="64770">
                  <a:moveTo>
                    <a:pt x="0" y="0"/>
                  </a:moveTo>
                  <a:lnTo>
                    <a:pt x="0" y="64262"/>
                  </a:lnTo>
                </a:path>
                <a:path w="1715135" h="64770">
                  <a:moveTo>
                    <a:pt x="853313" y="0"/>
                  </a:moveTo>
                  <a:lnTo>
                    <a:pt x="853313" y="64262"/>
                  </a:lnTo>
                </a:path>
                <a:path w="1715135" h="64770">
                  <a:moveTo>
                    <a:pt x="1715008" y="0"/>
                  </a:moveTo>
                  <a:lnTo>
                    <a:pt x="1715008" y="64262"/>
                  </a:lnTo>
                </a:path>
              </a:pathLst>
            </a:custGeom>
            <a:ln w="20447">
              <a:solidFill>
                <a:srgbClr val="357CA9"/>
              </a:solidFill>
            </a:ln>
          </p:spPr>
          <p:txBody>
            <a:bodyPr wrap="square" lIns="0" tIns="0" rIns="0" bIns="0" rtlCol="0"/>
            <a:lstStyle/>
            <a:p>
              <a:endParaRPr/>
            </a:p>
          </p:txBody>
        </p:sp>
        <p:sp>
          <p:nvSpPr>
            <p:cNvPr id="9" name="object 9"/>
            <p:cNvSpPr/>
            <p:nvPr/>
          </p:nvSpPr>
          <p:spPr>
            <a:xfrm>
              <a:off x="4535804" y="4796154"/>
              <a:ext cx="861694" cy="64769"/>
            </a:xfrm>
            <a:custGeom>
              <a:avLst/>
              <a:gdLst/>
              <a:ahLst/>
              <a:cxnLst/>
              <a:rect l="l" t="t" r="r" b="b"/>
              <a:pathLst>
                <a:path w="861695" h="64770">
                  <a:moveTo>
                    <a:pt x="0" y="0"/>
                  </a:moveTo>
                  <a:lnTo>
                    <a:pt x="0" y="64262"/>
                  </a:lnTo>
                </a:path>
                <a:path w="861695" h="64770">
                  <a:moveTo>
                    <a:pt x="861695" y="0"/>
                  </a:moveTo>
                  <a:lnTo>
                    <a:pt x="861695" y="64262"/>
                  </a:lnTo>
                </a:path>
              </a:pathLst>
            </a:custGeom>
            <a:ln w="20574">
              <a:solidFill>
                <a:srgbClr val="357CA9"/>
              </a:solidFill>
            </a:ln>
          </p:spPr>
          <p:txBody>
            <a:bodyPr wrap="square" lIns="0" tIns="0" rIns="0" bIns="0" rtlCol="0"/>
            <a:lstStyle/>
            <a:p>
              <a:endParaRPr/>
            </a:p>
          </p:txBody>
        </p:sp>
        <p:sp>
          <p:nvSpPr>
            <p:cNvPr id="10" name="object 10"/>
            <p:cNvSpPr/>
            <p:nvPr/>
          </p:nvSpPr>
          <p:spPr>
            <a:xfrm>
              <a:off x="894791" y="1428750"/>
              <a:ext cx="0" cy="3406775"/>
            </a:xfrm>
            <a:custGeom>
              <a:avLst/>
              <a:gdLst/>
              <a:ahLst/>
              <a:cxnLst/>
              <a:rect l="l" t="t" r="r" b="b"/>
              <a:pathLst>
                <a:path h="3406775">
                  <a:moveTo>
                    <a:pt x="0" y="3406648"/>
                  </a:moveTo>
                  <a:lnTo>
                    <a:pt x="0" y="0"/>
                  </a:lnTo>
                </a:path>
              </a:pathLst>
            </a:custGeom>
            <a:ln w="19050">
              <a:solidFill>
                <a:srgbClr val="357CA9"/>
              </a:solidFill>
            </a:ln>
          </p:spPr>
          <p:txBody>
            <a:bodyPr wrap="square" lIns="0" tIns="0" rIns="0" bIns="0" rtlCol="0"/>
            <a:lstStyle/>
            <a:p>
              <a:endParaRPr/>
            </a:p>
          </p:txBody>
        </p:sp>
        <p:sp>
          <p:nvSpPr>
            <p:cNvPr id="11" name="object 11"/>
            <p:cNvSpPr/>
            <p:nvPr/>
          </p:nvSpPr>
          <p:spPr>
            <a:xfrm>
              <a:off x="894791" y="2368014"/>
              <a:ext cx="4490720" cy="2421255"/>
            </a:xfrm>
            <a:custGeom>
              <a:avLst/>
              <a:gdLst/>
              <a:ahLst/>
              <a:cxnLst/>
              <a:rect l="l" t="t" r="r" b="b"/>
              <a:pathLst>
                <a:path w="4490720" h="2421254">
                  <a:moveTo>
                    <a:pt x="0" y="2420774"/>
                  </a:moveTo>
                  <a:lnTo>
                    <a:pt x="6562" y="2364477"/>
                  </a:lnTo>
                  <a:lnTo>
                    <a:pt x="13737" y="2295753"/>
                  </a:lnTo>
                  <a:lnTo>
                    <a:pt x="17553" y="2257131"/>
                  </a:lnTo>
                  <a:lnTo>
                    <a:pt x="21521" y="2215884"/>
                  </a:lnTo>
                  <a:lnTo>
                    <a:pt x="25641" y="2172169"/>
                  </a:lnTo>
                  <a:lnTo>
                    <a:pt x="29913" y="2126149"/>
                  </a:lnTo>
                  <a:lnTo>
                    <a:pt x="34335" y="2077982"/>
                  </a:lnTo>
                  <a:lnTo>
                    <a:pt x="38908" y="2027830"/>
                  </a:lnTo>
                  <a:lnTo>
                    <a:pt x="43631" y="1975852"/>
                  </a:lnTo>
                  <a:lnTo>
                    <a:pt x="48504" y="1922208"/>
                  </a:lnTo>
                  <a:lnTo>
                    <a:pt x="53527" y="1867058"/>
                  </a:lnTo>
                  <a:lnTo>
                    <a:pt x="58699" y="1810563"/>
                  </a:lnTo>
                  <a:lnTo>
                    <a:pt x="64020" y="1752882"/>
                  </a:lnTo>
                  <a:lnTo>
                    <a:pt x="69490" y="1694176"/>
                  </a:lnTo>
                  <a:lnTo>
                    <a:pt x="75107" y="1634604"/>
                  </a:lnTo>
                  <a:lnTo>
                    <a:pt x="80873" y="1574328"/>
                  </a:lnTo>
                  <a:lnTo>
                    <a:pt x="86787" y="1513506"/>
                  </a:lnTo>
                  <a:lnTo>
                    <a:pt x="92847" y="1452299"/>
                  </a:lnTo>
                  <a:lnTo>
                    <a:pt x="99055" y="1390868"/>
                  </a:lnTo>
                  <a:lnTo>
                    <a:pt x="105409" y="1329371"/>
                  </a:lnTo>
                  <a:lnTo>
                    <a:pt x="111909" y="1267970"/>
                  </a:lnTo>
                  <a:lnTo>
                    <a:pt x="118555" y="1206824"/>
                  </a:lnTo>
                  <a:lnTo>
                    <a:pt x="125347" y="1146094"/>
                  </a:lnTo>
                  <a:lnTo>
                    <a:pt x="132284" y="1085940"/>
                  </a:lnTo>
                  <a:lnTo>
                    <a:pt x="139365" y="1026521"/>
                  </a:lnTo>
                  <a:lnTo>
                    <a:pt x="146591" y="967998"/>
                  </a:lnTo>
                  <a:lnTo>
                    <a:pt x="153962" y="910530"/>
                  </a:lnTo>
                  <a:lnTo>
                    <a:pt x="161476" y="854279"/>
                  </a:lnTo>
                  <a:lnTo>
                    <a:pt x="169133" y="799404"/>
                  </a:lnTo>
                  <a:lnTo>
                    <a:pt x="176934" y="746065"/>
                  </a:lnTo>
                  <a:lnTo>
                    <a:pt x="184877" y="694422"/>
                  </a:lnTo>
                  <a:lnTo>
                    <a:pt x="192963" y="644636"/>
                  </a:lnTo>
                  <a:lnTo>
                    <a:pt x="201191" y="596866"/>
                  </a:lnTo>
                  <a:lnTo>
                    <a:pt x="209561" y="551273"/>
                  </a:lnTo>
                  <a:lnTo>
                    <a:pt x="218072" y="508016"/>
                  </a:lnTo>
                  <a:lnTo>
                    <a:pt x="226724" y="467256"/>
                  </a:lnTo>
                  <a:lnTo>
                    <a:pt x="235517" y="429153"/>
                  </a:lnTo>
                  <a:lnTo>
                    <a:pt x="253524" y="361558"/>
                  </a:lnTo>
                  <a:lnTo>
                    <a:pt x="287055" y="268127"/>
                  </a:lnTo>
                  <a:lnTo>
                    <a:pt x="313890" y="211336"/>
                  </a:lnTo>
                  <a:lnTo>
                    <a:pt x="342886" y="161798"/>
                  </a:lnTo>
                  <a:lnTo>
                    <a:pt x="373690" y="119296"/>
                  </a:lnTo>
                  <a:lnTo>
                    <a:pt x="405945" y="83616"/>
                  </a:lnTo>
                  <a:lnTo>
                    <a:pt x="439296" y="54542"/>
                  </a:lnTo>
                  <a:lnTo>
                    <a:pt x="473388" y="31859"/>
                  </a:lnTo>
                  <a:lnTo>
                    <a:pt x="507866" y="15351"/>
                  </a:lnTo>
                  <a:lnTo>
                    <a:pt x="576557" y="0"/>
                  </a:lnTo>
                  <a:lnTo>
                    <a:pt x="610061" y="725"/>
                  </a:lnTo>
                  <a:lnTo>
                    <a:pt x="673607" y="17900"/>
                  </a:lnTo>
                  <a:lnTo>
                    <a:pt x="730171" y="54607"/>
                  </a:lnTo>
                  <a:lnTo>
                    <a:pt x="776909" y="109120"/>
                  </a:lnTo>
                  <a:lnTo>
                    <a:pt x="801571" y="160022"/>
                  </a:lnTo>
                  <a:lnTo>
                    <a:pt x="822455" y="228765"/>
                  </a:lnTo>
                  <a:lnTo>
                    <a:pt x="831646" y="268991"/>
                  </a:lnTo>
                  <a:lnTo>
                    <a:pt x="840092" y="312676"/>
                  </a:lnTo>
                  <a:lnTo>
                    <a:pt x="847860" y="359483"/>
                  </a:lnTo>
                  <a:lnTo>
                    <a:pt x="855015" y="409081"/>
                  </a:lnTo>
                  <a:lnTo>
                    <a:pt x="861625" y="461133"/>
                  </a:lnTo>
                  <a:lnTo>
                    <a:pt x="867756" y="515306"/>
                  </a:lnTo>
                  <a:lnTo>
                    <a:pt x="873474" y="571266"/>
                  </a:lnTo>
                  <a:lnTo>
                    <a:pt x="878846" y="628678"/>
                  </a:lnTo>
                  <a:lnTo>
                    <a:pt x="883939" y="687208"/>
                  </a:lnTo>
                  <a:lnTo>
                    <a:pt x="888818" y="746523"/>
                  </a:lnTo>
                  <a:lnTo>
                    <a:pt x="893551" y="806287"/>
                  </a:lnTo>
                  <a:lnTo>
                    <a:pt x="898204" y="866166"/>
                  </a:lnTo>
                  <a:lnTo>
                    <a:pt x="902844" y="925827"/>
                  </a:lnTo>
                  <a:lnTo>
                    <a:pt x="907536" y="984935"/>
                  </a:lnTo>
                  <a:lnTo>
                    <a:pt x="912348" y="1043156"/>
                  </a:lnTo>
                  <a:lnTo>
                    <a:pt x="917346" y="1100156"/>
                  </a:lnTo>
                  <a:lnTo>
                    <a:pt x="922596" y="1155600"/>
                  </a:lnTo>
                  <a:lnTo>
                    <a:pt x="928166" y="1209154"/>
                  </a:lnTo>
                  <a:lnTo>
                    <a:pt x="934120" y="1260485"/>
                  </a:lnTo>
                  <a:lnTo>
                    <a:pt x="940527" y="1309257"/>
                  </a:lnTo>
                  <a:lnTo>
                    <a:pt x="947453" y="1355136"/>
                  </a:lnTo>
                  <a:lnTo>
                    <a:pt x="954963" y="1397789"/>
                  </a:lnTo>
                  <a:lnTo>
                    <a:pt x="966964" y="1460014"/>
                  </a:lnTo>
                  <a:lnTo>
                    <a:pt x="979043" y="1521435"/>
                  </a:lnTo>
                  <a:lnTo>
                    <a:pt x="991222" y="1581892"/>
                  </a:lnTo>
                  <a:lnTo>
                    <a:pt x="1003521" y="1641223"/>
                  </a:lnTo>
                  <a:lnTo>
                    <a:pt x="1015961" y="1699268"/>
                  </a:lnTo>
                  <a:lnTo>
                    <a:pt x="1028563" y="1755866"/>
                  </a:lnTo>
                  <a:lnTo>
                    <a:pt x="1041348" y="1810857"/>
                  </a:lnTo>
                  <a:lnTo>
                    <a:pt x="1054336" y="1864080"/>
                  </a:lnTo>
                  <a:lnTo>
                    <a:pt x="1067549" y="1915373"/>
                  </a:lnTo>
                  <a:lnTo>
                    <a:pt x="1081006" y="1964578"/>
                  </a:lnTo>
                  <a:lnTo>
                    <a:pt x="1094730" y="2011532"/>
                  </a:lnTo>
                  <a:lnTo>
                    <a:pt x="1108740" y="2056075"/>
                  </a:lnTo>
                  <a:lnTo>
                    <a:pt x="1123057" y="2098047"/>
                  </a:lnTo>
                  <a:lnTo>
                    <a:pt x="1137703" y="2137287"/>
                  </a:lnTo>
                  <a:lnTo>
                    <a:pt x="1152698" y="2173633"/>
                  </a:lnTo>
                  <a:lnTo>
                    <a:pt x="1183817" y="2237005"/>
                  </a:lnTo>
                  <a:lnTo>
                    <a:pt x="1218062" y="2287692"/>
                  </a:lnTo>
                  <a:lnTo>
                    <a:pt x="1253247" y="2321244"/>
                  </a:lnTo>
                  <a:lnTo>
                    <a:pt x="1289634" y="2341208"/>
                  </a:lnTo>
                  <a:lnTo>
                    <a:pt x="1327486" y="2351131"/>
                  </a:lnTo>
                  <a:lnTo>
                    <a:pt x="1367064" y="2354558"/>
                  </a:lnTo>
                  <a:lnTo>
                    <a:pt x="1408631" y="2355038"/>
                  </a:lnTo>
                  <a:lnTo>
                    <a:pt x="1452448" y="2356116"/>
                  </a:lnTo>
                  <a:lnTo>
                    <a:pt x="1498777" y="2361338"/>
                  </a:lnTo>
                  <a:lnTo>
                    <a:pt x="1540692" y="2367630"/>
                  </a:lnTo>
                  <a:lnTo>
                    <a:pt x="1582342" y="2371690"/>
                  </a:lnTo>
                  <a:lnTo>
                    <a:pt x="1624714" y="2373902"/>
                  </a:lnTo>
                  <a:lnTo>
                    <a:pt x="1668796" y="2374649"/>
                  </a:lnTo>
                  <a:lnTo>
                    <a:pt x="1715573" y="2374316"/>
                  </a:lnTo>
                  <a:lnTo>
                    <a:pt x="1766032" y="2373286"/>
                  </a:lnTo>
                  <a:lnTo>
                    <a:pt x="1821161" y="2371942"/>
                  </a:lnTo>
                  <a:lnTo>
                    <a:pt x="1881946" y="2370667"/>
                  </a:lnTo>
                  <a:lnTo>
                    <a:pt x="1949373" y="2369847"/>
                  </a:lnTo>
                  <a:lnTo>
                    <a:pt x="1991892" y="2369800"/>
                  </a:lnTo>
                  <a:lnTo>
                    <a:pt x="2038965" y="2370111"/>
                  </a:lnTo>
                  <a:lnTo>
                    <a:pt x="2089886" y="2370675"/>
                  </a:lnTo>
                  <a:lnTo>
                    <a:pt x="2143947" y="2371387"/>
                  </a:lnTo>
                  <a:lnTo>
                    <a:pt x="2200441" y="2372140"/>
                  </a:lnTo>
                  <a:lnTo>
                    <a:pt x="2258660" y="2372830"/>
                  </a:lnTo>
                  <a:lnTo>
                    <a:pt x="2317896" y="2373349"/>
                  </a:lnTo>
                  <a:lnTo>
                    <a:pt x="2377443" y="2373594"/>
                  </a:lnTo>
                  <a:lnTo>
                    <a:pt x="2436592" y="2373457"/>
                  </a:lnTo>
                  <a:lnTo>
                    <a:pt x="2494636" y="2372834"/>
                  </a:lnTo>
                  <a:lnTo>
                    <a:pt x="2550868" y="2371618"/>
                  </a:lnTo>
                  <a:lnTo>
                    <a:pt x="2604580" y="2369704"/>
                  </a:lnTo>
                  <a:lnTo>
                    <a:pt x="2655065" y="2366987"/>
                  </a:lnTo>
                  <a:lnTo>
                    <a:pt x="2701615" y="2363360"/>
                  </a:lnTo>
                  <a:lnTo>
                    <a:pt x="2743523" y="2358719"/>
                  </a:lnTo>
                  <a:lnTo>
                    <a:pt x="2837656" y="2336540"/>
                  </a:lnTo>
                  <a:lnTo>
                    <a:pt x="2878781" y="2314094"/>
                  </a:lnTo>
                  <a:lnTo>
                    <a:pt x="2907795" y="2287671"/>
                  </a:lnTo>
                  <a:lnTo>
                    <a:pt x="2946841" y="2231111"/>
                  </a:lnTo>
                  <a:lnTo>
                    <a:pt x="2965550" y="2205081"/>
                  </a:lnTo>
                  <a:lnTo>
                    <a:pt x="3023031" y="2167790"/>
                  </a:lnTo>
                  <a:lnTo>
                    <a:pt x="3066142" y="2157692"/>
                  </a:lnTo>
                  <a:lnTo>
                    <a:pt x="3114767" y="2150633"/>
                  </a:lnTo>
                  <a:lnTo>
                    <a:pt x="3167002" y="2146462"/>
                  </a:lnTo>
                  <a:lnTo>
                    <a:pt x="3220945" y="2145025"/>
                  </a:lnTo>
                  <a:lnTo>
                    <a:pt x="3274691" y="2146173"/>
                  </a:lnTo>
                  <a:lnTo>
                    <a:pt x="3326337" y="2149752"/>
                  </a:lnTo>
                  <a:lnTo>
                    <a:pt x="3373980" y="2155612"/>
                  </a:lnTo>
                  <a:lnTo>
                    <a:pt x="3415715" y="2163599"/>
                  </a:lnTo>
                  <a:lnTo>
                    <a:pt x="3467825" y="2193113"/>
                  </a:lnTo>
                  <a:lnTo>
                    <a:pt x="3496741" y="2236545"/>
                  </a:lnTo>
                  <a:lnTo>
                    <a:pt x="3514304" y="2259213"/>
                  </a:lnTo>
                  <a:lnTo>
                    <a:pt x="3579243" y="2297916"/>
                  </a:lnTo>
                  <a:lnTo>
                    <a:pt x="3636060" y="2310538"/>
                  </a:lnTo>
                  <a:lnTo>
                    <a:pt x="3711553" y="2317845"/>
                  </a:lnTo>
                  <a:lnTo>
                    <a:pt x="3757249" y="2320367"/>
                  </a:lnTo>
                  <a:lnTo>
                    <a:pt x="3807209" y="2322233"/>
                  </a:lnTo>
                  <a:lnTo>
                    <a:pt x="3860654" y="2323516"/>
                  </a:lnTo>
                  <a:lnTo>
                    <a:pt x="3916806" y="2324291"/>
                  </a:lnTo>
                  <a:lnTo>
                    <a:pt x="3974887" y="2324633"/>
                  </a:lnTo>
                  <a:lnTo>
                    <a:pt x="4034119" y="2324614"/>
                  </a:lnTo>
                  <a:lnTo>
                    <a:pt x="4093724" y="2324309"/>
                  </a:lnTo>
                  <a:lnTo>
                    <a:pt x="4152924" y="2323791"/>
                  </a:lnTo>
                  <a:lnTo>
                    <a:pt x="4210942" y="2323136"/>
                  </a:lnTo>
                  <a:lnTo>
                    <a:pt x="4266999" y="2322416"/>
                  </a:lnTo>
                  <a:lnTo>
                    <a:pt x="4320317" y="2321706"/>
                  </a:lnTo>
                  <a:lnTo>
                    <a:pt x="4370119" y="2321080"/>
                  </a:lnTo>
                  <a:lnTo>
                    <a:pt x="4415626" y="2320612"/>
                  </a:lnTo>
                  <a:lnTo>
                    <a:pt x="4456060" y="2320375"/>
                  </a:lnTo>
                  <a:lnTo>
                    <a:pt x="4490643" y="2320444"/>
                  </a:lnTo>
                </a:path>
              </a:pathLst>
            </a:custGeom>
            <a:ln w="76200">
              <a:solidFill>
                <a:srgbClr val="895BDF"/>
              </a:solidFill>
            </a:ln>
          </p:spPr>
          <p:txBody>
            <a:bodyPr wrap="square" lIns="0" tIns="0" rIns="0" bIns="0" rtlCol="0"/>
            <a:lstStyle/>
            <a:p>
              <a:endParaRPr/>
            </a:p>
          </p:txBody>
        </p:sp>
        <p:sp>
          <p:nvSpPr>
            <p:cNvPr id="12" name="object 12"/>
            <p:cNvSpPr/>
            <p:nvPr/>
          </p:nvSpPr>
          <p:spPr>
            <a:xfrm>
              <a:off x="889139" y="3560730"/>
              <a:ext cx="4475480" cy="1211580"/>
            </a:xfrm>
            <a:custGeom>
              <a:avLst/>
              <a:gdLst/>
              <a:ahLst/>
              <a:cxnLst/>
              <a:rect l="l" t="t" r="r" b="b"/>
              <a:pathLst>
                <a:path w="4475480" h="1211579">
                  <a:moveTo>
                    <a:pt x="0" y="1211040"/>
                  </a:moveTo>
                  <a:lnTo>
                    <a:pt x="61300" y="1207648"/>
                  </a:lnTo>
                  <a:lnTo>
                    <a:pt x="100121" y="1206556"/>
                  </a:lnTo>
                  <a:lnTo>
                    <a:pt x="143612" y="1205712"/>
                  </a:lnTo>
                  <a:lnTo>
                    <a:pt x="191191" y="1205003"/>
                  </a:lnTo>
                  <a:lnTo>
                    <a:pt x="242274" y="1204311"/>
                  </a:lnTo>
                  <a:lnTo>
                    <a:pt x="296278" y="1203523"/>
                  </a:lnTo>
                  <a:lnTo>
                    <a:pt x="352620" y="1202523"/>
                  </a:lnTo>
                  <a:lnTo>
                    <a:pt x="410718" y="1201196"/>
                  </a:lnTo>
                  <a:lnTo>
                    <a:pt x="469988" y="1199426"/>
                  </a:lnTo>
                  <a:lnTo>
                    <a:pt x="529848" y="1197099"/>
                  </a:lnTo>
                  <a:lnTo>
                    <a:pt x="589715" y="1194100"/>
                  </a:lnTo>
                  <a:lnTo>
                    <a:pt x="649005" y="1190312"/>
                  </a:lnTo>
                  <a:lnTo>
                    <a:pt x="707136" y="1185621"/>
                  </a:lnTo>
                  <a:lnTo>
                    <a:pt x="763524" y="1179912"/>
                  </a:lnTo>
                  <a:lnTo>
                    <a:pt x="817587" y="1173069"/>
                  </a:lnTo>
                  <a:lnTo>
                    <a:pt x="868743" y="1164978"/>
                  </a:lnTo>
                  <a:lnTo>
                    <a:pt x="916407" y="1155523"/>
                  </a:lnTo>
                  <a:lnTo>
                    <a:pt x="959997" y="1144588"/>
                  </a:lnTo>
                  <a:lnTo>
                    <a:pt x="998930" y="1132060"/>
                  </a:lnTo>
                  <a:lnTo>
                    <a:pt x="1071801" y="1093682"/>
                  </a:lnTo>
                  <a:lnTo>
                    <a:pt x="1103539" y="1064235"/>
                  </a:lnTo>
                  <a:lnTo>
                    <a:pt x="1128837" y="1030308"/>
                  </a:lnTo>
                  <a:lnTo>
                    <a:pt x="1148694" y="992729"/>
                  </a:lnTo>
                  <a:lnTo>
                    <a:pt x="1164111" y="952327"/>
                  </a:lnTo>
                  <a:lnTo>
                    <a:pt x="1176087" y="909930"/>
                  </a:lnTo>
                  <a:lnTo>
                    <a:pt x="1185622" y="866367"/>
                  </a:lnTo>
                  <a:lnTo>
                    <a:pt x="1193715" y="822466"/>
                  </a:lnTo>
                  <a:lnTo>
                    <a:pt x="1201367" y="779055"/>
                  </a:lnTo>
                  <a:lnTo>
                    <a:pt x="1209577" y="736963"/>
                  </a:lnTo>
                  <a:lnTo>
                    <a:pt x="1219345" y="697018"/>
                  </a:lnTo>
                  <a:lnTo>
                    <a:pt x="1231670" y="660049"/>
                  </a:lnTo>
                  <a:lnTo>
                    <a:pt x="1267993" y="598350"/>
                  </a:lnTo>
                  <a:lnTo>
                    <a:pt x="1330942" y="555521"/>
                  </a:lnTo>
                  <a:lnTo>
                    <a:pt x="1373906" y="541897"/>
                  </a:lnTo>
                  <a:lnTo>
                    <a:pt x="1421716" y="533413"/>
                  </a:lnTo>
                  <a:lnTo>
                    <a:pt x="1473206" y="529077"/>
                  </a:lnTo>
                  <a:lnTo>
                    <a:pt x="1527210" y="527897"/>
                  </a:lnTo>
                  <a:lnTo>
                    <a:pt x="1582562" y="528881"/>
                  </a:lnTo>
                  <a:lnTo>
                    <a:pt x="1638095" y="531038"/>
                  </a:lnTo>
                  <a:lnTo>
                    <a:pt x="1692644" y="533375"/>
                  </a:lnTo>
                  <a:lnTo>
                    <a:pt x="1745043" y="534901"/>
                  </a:lnTo>
                  <a:lnTo>
                    <a:pt x="1794125" y="534623"/>
                  </a:lnTo>
                  <a:lnTo>
                    <a:pt x="1838725" y="531549"/>
                  </a:lnTo>
                  <a:lnTo>
                    <a:pt x="1877676" y="524688"/>
                  </a:lnTo>
                  <a:lnTo>
                    <a:pt x="1939965" y="490816"/>
                  </a:lnTo>
                  <a:lnTo>
                    <a:pt x="1968465" y="429401"/>
                  </a:lnTo>
                  <a:lnTo>
                    <a:pt x="1973599" y="355726"/>
                  </a:lnTo>
                  <a:lnTo>
                    <a:pt x="1974543" y="318171"/>
                  </a:lnTo>
                  <a:lnTo>
                    <a:pt x="1978214" y="282205"/>
                  </a:lnTo>
                  <a:lnTo>
                    <a:pt x="2005160" y="221247"/>
                  </a:lnTo>
                  <a:lnTo>
                    <a:pt x="2068143" y="186143"/>
                  </a:lnTo>
                  <a:lnTo>
                    <a:pt x="2109825" y="176468"/>
                  </a:lnTo>
                  <a:lnTo>
                    <a:pt x="2157691" y="169753"/>
                  </a:lnTo>
                  <a:lnTo>
                    <a:pt x="2210238" y="165421"/>
                  </a:lnTo>
                  <a:lnTo>
                    <a:pt x="2265966" y="162893"/>
                  </a:lnTo>
                  <a:lnTo>
                    <a:pt x="2323372" y="161591"/>
                  </a:lnTo>
                  <a:lnTo>
                    <a:pt x="2380956" y="160938"/>
                  </a:lnTo>
                  <a:lnTo>
                    <a:pt x="2437216" y="160355"/>
                  </a:lnTo>
                  <a:lnTo>
                    <a:pt x="2490649" y="159263"/>
                  </a:lnTo>
                  <a:lnTo>
                    <a:pt x="2539756" y="157086"/>
                  </a:lnTo>
                  <a:lnTo>
                    <a:pt x="2583033" y="153245"/>
                  </a:lnTo>
                  <a:lnTo>
                    <a:pt x="2661970" y="131872"/>
                  </a:lnTo>
                  <a:lnTo>
                    <a:pt x="2700924" y="91387"/>
                  </a:lnTo>
                  <a:lnTo>
                    <a:pt x="2711515" y="69800"/>
                  </a:lnTo>
                  <a:lnTo>
                    <a:pt x="2725935" y="49721"/>
                  </a:lnTo>
                  <a:lnTo>
                    <a:pt x="2795511" y="21304"/>
                  </a:lnTo>
                  <a:lnTo>
                    <a:pt x="2876730" y="11681"/>
                  </a:lnTo>
                  <a:lnTo>
                    <a:pt x="2927192" y="7425"/>
                  </a:lnTo>
                  <a:lnTo>
                    <a:pt x="2982182" y="3886"/>
                  </a:lnTo>
                  <a:lnTo>
                    <a:pt x="3040171" y="1324"/>
                  </a:lnTo>
                  <a:lnTo>
                    <a:pt x="3099628" y="0"/>
                  </a:lnTo>
                  <a:lnTo>
                    <a:pt x="3159025" y="173"/>
                  </a:lnTo>
                  <a:lnTo>
                    <a:pt x="3216831" y="2103"/>
                  </a:lnTo>
                  <a:lnTo>
                    <a:pt x="3271517" y="6052"/>
                  </a:lnTo>
                  <a:lnTo>
                    <a:pt x="3321552" y="12279"/>
                  </a:lnTo>
                  <a:lnTo>
                    <a:pt x="3365408" y="21043"/>
                  </a:lnTo>
                  <a:lnTo>
                    <a:pt x="3442296" y="55237"/>
                  </a:lnTo>
                  <a:lnTo>
                    <a:pt x="3471117" y="83462"/>
                  </a:lnTo>
                  <a:lnTo>
                    <a:pt x="3490934" y="116653"/>
                  </a:lnTo>
                  <a:lnTo>
                    <a:pt x="3504663" y="154177"/>
                  </a:lnTo>
                  <a:lnTo>
                    <a:pt x="3515219" y="195405"/>
                  </a:lnTo>
                  <a:lnTo>
                    <a:pt x="3525517" y="239704"/>
                  </a:lnTo>
                  <a:lnTo>
                    <a:pt x="3538473" y="286444"/>
                  </a:lnTo>
                  <a:lnTo>
                    <a:pt x="3557003" y="334994"/>
                  </a:lnTo>
                  <a:lnTo>
                    <a:pt x="3581755" y="410580"/>
                  </a:lnTo>
                  <a:lnTo>
                    <a:pt x="3591690" y="454151"/>
                  </a:lnTo>
                  <a:lnTo>
                    <a:pt x="3601095" y="500136"/>
                  </a:lnTo>
                  <a:lnTo>
                    <a:pt x="3610796" y="547454"/>
                  </a:lnTo>
                  <a:lnTo>
                    <a:pt x="3621614" y="595026"/>
                  </a:lnTo>
                  <a:lnTo>
                    <a:pt x="3634375" y="641773"/>
                  </a:lnTo>
                  <a:lnTo>
                    <a:pt x="3649901" y="686614"/>
                  </a:lnTo>
                  <a:lnTo>
                    <a:pt x="3669017" y="728471"/>
                  </a:lnTo>
                  <a:lnTo>
                    <a:pt x="3692546" y="766265"/>
                  </a:lnTo>
                  <a:lnTo>
                    <a:pt x="3721312" y="798914"/>
                  </a:lnTo>
                  <a:lnTo>
                    <a:pt x="3756139" y="825341"/>
                  </a:lnTo>
                  <a:lnTo>
                    <a:pt x="3829985" y="855359"/>
                  </a:lnTo>
                  <a:lnTo>
                    <a:pt x="3875118" y="865840"/>
                  </a:lnTo>
                  <a:lnTo>
                    <a:pt x="3924465" y="873751"/>
                  </a:lnTo>
                  <a:lnTo>
                    <a:pt x="3977081" y="879429"/>
                  </a:lnTo>
                  <a:lnTo>
                    <a:pt x="4032021" y="883210"/>
                  </a:lnTo>
                  <a:lnTo>
                    <a:pt x="4088341" y="885432"/>
                  </a:lnTo>
                  <a:lnTo>
                    <a:pt x="4145096" y="886430"/>
                  </a:lnTo>
                  <a:lnTo>
                    <a:pt x="4201342" y="886542"/>
                  </a:lnTo>
                  <a:lnTo>
                    <a:pt x="4256133" y="886103"/>
                  </a:lnTo>
                  <a:lnTo>
                    <a:pt x="4308525" y="885451"/>
                  </a:lnTo>
                  <a:lnTo>
                    <a:pt x="4357574" y="884923"/>
                  </a:lnTo>
                  <a:lnTo>
                    <a:pt x="4402335" y="884855"/>
                  </a:lnTo>
                  <a:lnTo>
                    <a:pt x="4441863" y="885583"/>
                  </a:lnTo>
                  <a:lnTo>
                    <a:pt x="4475213" y="887444"/>
                  </a:lnTo>
                </a:path>
              </a:pathLst>
            </a:custGeom>
            <a:ln w="76200">
              <a:solidFill>
                <a:srgbClr val="57BDCC"/>
              </a:solidFill>
            </a:ln>
          </p:spPr>
          <p:txBody>
            <a:bodyPr wrap="square" lIns="0" tIns="0" rIns="0" bIns="0" rtlCol="0"/>
            <a:lstStyle/>
            <a:p>
              <a:endParaRPr/>
            </a:p>
          </p:txBody>
        </p:sp>
      </p:grpSp>
      <p:sp>
        <p:nvSpPr>
          <p:cNvPr id="13" name="object 13"/>
          <p:cNvSpPr/>
          <p:nvPr/>
        </p:nvSpPr>
        <p:spPr>
          <a:xfrm>
            <a:off x="8695122" y="2132418"/>
            <a:ext cx="182245" cy="172720"/>
          </a:xfrm>
          <a:custGeom>
            <a:avLst/>
            <a:gdLst/>
            <a:ahLst/>
            <a:cxnLst/>
            <a:rect l="l" t="t" r="r" b="b"/>
            <a:pathLst>
              <a:path w="182245" h="172719">
                <a:moveTo>
                  <a:pt x="182232" y="0"/>
                </a:moveTo>
                <a:lnTo>
                  <a:pt x="0" y="0"/>
                </a:lnTo>
                <a:lnTo>
                  <a:pt x="0" y="172377"/>
                </a:lnTo>
                <a:lnTo>
                  <a:pt x="182232" y="172377"/>
                </a:lnTo>
                <a:lnTo>
                  <a:pt x="182232" y="0"/>
                </a:lnTo>
                <a:close/>
              </a:path>
            </a:pathLst>
          </a:custGeom>
          <a:solidFill>
            <a:srgbClr val="895BDF"/>
          </a:solidFill>
        </p:spPr>
        <p:txBody>
          <a:bodyPr wrap="square" lIns="0" tIns="0" rIns="0" bIns="0" rtlCol="0"/>
          <a:lstStyle/>
          <a:p>
            <a:endParaRPr/>
          </a:p>
        </p:txBody>
      </p:sp>
      <p:sp>
        <p:nvSpPr>
          <p:cNvPr id="14" name="object 14"/>
          <p:cNvSpPr txBox="1"/>
          <p:nvPr/>
        </p:nvSpPr>
        <p:spPr>
          <a:xfrm>
            <a:off x="9050468" y="2098295"/>
            <a:ext cx="1076325" cy="666115"/>
          </a:xfrm>
          <a:prstGeom prst="rect">
            <a:avLst/>
          </a:prstGeom>
        </p:spPr>
        <p:txBody>
          <a:bodyPr vert="horz" wrap="square" lIns="0" tIns="13335" rIns="0" bIns="0" rtlCol="0">
            <a:spAutoFit/>
          </a:bodyPr>
          <a:lstStyle/>
          <a:p>
            <a:pPr marL="12700" marR="5080" indent="236220" algn="r">
              <a:spcBef>
                <a:spcPts val="105"/>
              </a:spcBef>
            </a:pPr>
            <a:r>
              <a:rPr sz="1400" dirty="0">
                <a:solidFill>
                  <a:srgbClr val="0000CC"/>
                </a:solidFill>
                <a:latin typeface="Tahoma"/>
                <a:cs typeface="Tahoma"/>
              </a:rPr>
              <a:t>%</a:t>
            </a:r>
            <a:r>
              <a:rPr sz="1400" spc="-95" dirty="0">
                <a:solidFill>
                  <a:srgbClr val="0000CC"/>
                </a:solidFill>
                <a:latin typeface="Tahoma"/>
                <a:cs typeface="Tahoma"/>
              </a:rPr>
              <a:t> </a:t>
            </a:r>
            <a:r>
              <a:rPr sz="1400" spc="-5" dirty="0">
                <a:solidFill>
                  <a:srgbClr val="0000CC"/>
                </a:solidFill>
                <a:latin typeface="Tahoma"/>
                <a:cs typeface="Tahoma"/>
              </a:rPr>
              <a:t>Defects  Introduced</a:t>
            </a:r>
            <a:r>
              <a:rPr sz="1400" spc="-80" dirty="0">
                <a:solidFill>
                  <a:srgbClr val="0000CC"/>
                </a:solidFill>
                <a:latin typeface="Tahoma"/>
                <a:cs typeface="Tahoma"/>
              </a:rPr>
              <a:t> </a:t>
            </a:r>
            <a:r>
              <a:rPr sz="1400" dirty="0">
                <a:solidFill>
                  <a:srgbClr val="0000CC"/>
                </a:solidFill>
                <a:latin typeface="Tahoma"/>
                <a:cs typeface="Tahoma"/>
              </a:rPr>
              <a:t>in  </a:t>
            </a:r>
            <a:r>
              <a:rPr sz="1400" spc="-5" dirty="0">
                <a:solidFill>
                  <a:srgbClr val="0000CC"/>
                </a:solidFill>
                <a:latin typeface="Tahoma"/>
                <a:cs typeface="Tahoma"/>
              </a:rPr>
              <a:t>this</a:t>
            </a:r>
            <a:r>
              <a:rPr sz="1400" spc="-75" dirty="0">
                <a:solidFill>
                  <a:srgbClr val="0000CC"/>
                </a:solidFill>
                <a:latin typeface="Tahoma"/>
                <a:cs typeface="Tahoma"/>
              </a:rPr>
              <a:t> </a:t>
            </a:r>
            <a:r>
              <a:rPr sz="1400" spc="-5" dirty="0">
                <a:solidFill>
                  <a:srgbClr val="0000CC"/>
                </a:solidFill>
                <a:latin typeface="Tahoma"/>
                <a:cs typeface="Tahoma"/>
              </a:rPr>
              <a:t>phase</a:t>
            </a:r>
            <a:endParaRPr sz="1400">
              <a:latin typeface="Tahoma"/>
              <a:cs typeface="Tahoma"/>
            </a:endParaRPr>
          </a:p>
        </p:txBody>
      </p:sp>
      <p:sp>
        <p:nvSpPr>
          <p:cNvPr id="15" name="object 15"/>
          <p:cNvSpPr txBox="1"/>
          <p:nvPr/>
        </p:nvSpPr>
        <p:spPr>
          <a:xfrm>
            <a:off x="3908490" y="4941823"/>
            <a:ext cx="641350" cy="258404"/>
          </a:xfrm>
          <a:prstGeom prst="rect">
            <a:avLst/>
          </a:prstGeom>
        </p:spPr>
        <p:txBody>
          <a:bodyPr vert="horz" wrap="square" lIns="0" tIns="12065" rIns="0" bIns="0" rtlCol="0">
            <a:spAutoFit/>
          </a:bodyPr>
          <a:lstStyle/>
          <a:p>
            <a:pPr marL="12700">
              <a:spcBef>
                <a:spcPts val="95"/>
              </a:spcBef>
            </a:pPr>
            <a:r>
              <a:rPr sz="1600" spc="-5" dirty="0">
                <a:solidFill>
                  <a:srgbClr val="0000CC"/>
                </a:solidFill>
                <a:latin typeface="Tahoma"/>
                <a:cs typeface="Tahoma"/>
              </a:rPr>
              <a:t>Coding</a:t>
            </a:r>
            <a:endParaRPr sz="1600">
              <a:latin typeface="Tahoma"/>
              <a:cs typeface="Tahoma"/>
            </a:endParaRPr>
          </a:p>
        </p:txBody>
      </p:sp>
      <p:sp>
        <p:nvSpPr>
          <p:cNvPr id="16" name="object 16"/>
          <p:cNvSpPr txBox="1"/>
          <p:nvPr/>
        </p:nvSpPr>
        <p:spPr>
          <a:xfrm>
            <a:off x="4842704" y="4941823"/>
            <a:ext cx="387985" cy="513080"/>
          </a:xfrm>
          <a:prstGeom prst="rect">
            <a:avLst/>
          </a:prstGeom>
        </p:spPr>
        <p:txBody>
          <a:bodyPr vert="horz" wrap="square" lIns="0" tIns="12065" rIns="0" bIns="0" rtlCol="0">
            <a:spAutoFit/>
          </a:bodyPr>
          <a:lstStyle/>
          <a:p>
            <a:pPr marL="12700" marR="5080" indent="1270">
              <a:spcBef>
                <a:spcPts val="95"/>
              </a:spcBef>
            </a:pPr>
            <a:r>
              <a:rPr sz="1600" spc="-5" dirty="0">
                <a:solidFill>
                  <a:srgbClr val="0000CC"/>
                </a:solidFill>
                <a:latin typeface="Tahoma"/>
                <a:cs typeface="Tahoma"/>
              </a:rPr>
              <a:t>U</a:t>
            </a:r>
            <a:r>
              <a:rPr sz="1600" spc="-10" dirty="0">
                <a:solidFill>
                  <a:srgbClr val="0000CC"/>
                </a:solidFill>
                <a:latin typeface="Tahoma"/>
                <a:cs typeface="Tahoma"/>
              </a:rPr>
              <a:t>ni</a:t>
            </a:r>
            <a:r>
              <a:rPr sz="1600" spc="-5" dirty="0">
                <a:solidFill>
                  <a:srgbClr val="0000CC"/>
                </a:solidFill>
                <a:latin typeface="Tahoma"/>
                <a:cs typeface="Tahoma"/>
              </a:rPr>
              <a:t>t  </a:t>
            </a:r>
            <a:r>
              <a:rPr sz="1600" spc="-170" dirty="0">
                <a:solidFill>
                  <a:srgbClr val="0000CC"/>
                </a:solidFill>
                <a:latin typeface="Tahoma"/>
                <a:cs typeface="Tahoma"/>
              </a:rPr>
              <a:t>T</a:t>
            </a:r>
            <a:r>
              <a:rPr sz="1600" spc="-10" dirty="0">
                <a:solidFill>
                  <a:srgbClr val="0000CC"/>
                </a:solidFill>
                <a:latin typeface="Tahoma"/>
                <a:cs typeface="Tahoma"/>
              </a:rPr>
              <a:t>est</a:t>
            </a:r>
            <a:endParaRPr sz="1600">
              <a:latin typeface="Tahoma"/>
              <a:cs typeface="Tahoma"/>
            </a:endParaRPr>
          </a:p>
        </p:txBody>
      </p:sp>
      <p:sp>
        <p:nvSpPr>
          <p:cNvPr id="17" name="object 17"/>
          <p:cNvSpPr txBox="1"/>
          <p:nvPr/>
        </p:nvSpPr>
        <p:spPr>
          <a:xfrm>
            <a:off x="5658679" y="4941823"/>
            <a:ext cx="516255" cy="513080"/>
          </a:xfrm>
          <a:prstGeom prst="rect">
            <a:avLst/>
          </a:prstGeom>
        </p:spPr>
        <p:txBody>
          <a:bodyPr vert="horz" wrap="square" lIns="0" tIns="12065" rIns="0" bIns="0" rtlCol="0">
            <a:spAutoFit/>
          </a:bodyPr>
          <a:lstStyle/>
          <a:p>
            <a:pPr marL="76200" marR="5080" indent="-64135">
              <a:spcBef>
                <a:spcPts val="95"/>
              </a:spcBef>
            </a:pPr>
            <a:r>
              <a:rPr sz="1600" spc="-10" dirty="0">
                <a:solidFill>
                  <a:srgbClr val="0000CC"/>
                </a:solidFill>
                <a:latin typeface="Tahoma"/>
                <a:cs typeface="Tahoma"/>
              </a:rPr>
              <a:t>Funct  </a:t>
            </a:r>
            <a:r>
              <a:rPr sz="1600" spc="-50" dirty="0">
                <a:solidFill>
                  <a:srgbClr val="0000CC"/>
                </a:solidFill>
                <a:latin typeface="Tahoma"/>
                <a:cs typeface="Tahoma"/>
              </a:rPr>
              <a:t>Test</a:t>
            </a:r>
            <a:endParaRPr sz="1600">
              <a:latin typeface="Tahoma"/>
              <a:cs typeface="Tahoma"/>
            </a:endParaRPr>
          </a:p>
        </p:txBody>
      </p:sp>
      <p:sp>
        <p:nvSpPr>
          <p:cNvPr id="18" name="object 18"/>
          <p:cNvSpPr txBox="1"/>
          <p:nvPr/>
        </p:nvSpPr>
        <p:spPr>
          <a:xfrm>
            <a:off x="6517579" y="4943347"/>
            <a:ext cx="440690" cy="513080"/>
          </a:xfrm>
          <a:prstGeom prst="rect">
            <a:avLst/>
          </a:prstGeom>
        </p:spPr>
        <p:txBody>
          <a:bodyPr vert="horz" wrap="square" lIns="0" tIns="12065" rIns="0" bIns="0" rtlCol="0">
            <a:spAutoFit/>
          </a:bodyPr>
          <a:lstStyle/>
          <a:p>
            <a:pPr marL="40005" marR="5080" indent="-27940">
              <a:spcBef>
                <a:spcPts val="95"/>
              </a:spcBef>
            </a:pPr>
            <a:r>
              <a:rPr sz="1600" spc="-10" dirty="0">
                <a:solidFill>
                  <a:srgbClr val="0000CC"/>
                </a:solidFill>
                <a:latin typeface="Tahoma"/>
                <a:cs typeface="Tahoma"/>
              </a:rPr>
              <a:t>F</a:t>
            </a:r>
            <a:r>
              <a:rPr sz="1600" spc="-20" dirty="0">
                <a:solidFill>
                  <a:srgbClr val="0000CC"/>
                </a:solidFill>
                <a:latin typeface="Tahoma"/>
                <a:cs typeface="Tahoma"/>
              </a:rPr>
              <a:t>i</a:t>
            </a:r>
            <a:r>
              <a:rPr sz="1600" spc="-10" dirty="0">
                <a:solidFill>
                  <a:srgbClr val="0000CC"/>
                </a:solidFill>
                <a:latin typeface="Tahoma"/>
                <a:cs typeface="Tahoma"/>
              </a:rPr>
              <a:t>e</a:t>
            </a:r>
            <a:r>
              <a:rPr sz="1600" spc="-15" dirty="0">
                <a:solidFill>
                  <a:srgbClr val="0000CC"/>
                </a:solidFill>
                <a:latin typeface="Tahoma"/>
                <a:cs typeface="Tahoma"/>
              </a:rPr>
              <a:t>l</a:t>
            </a:r>
            <a:r>
              <a:rPr sz="1600" spc="-5" dirty="0">
                <a:solidFill>
                  <a:srgbClr val="0000CC"/>
                </a:solidFill>
                <a:latin typeface="Tahoma"/>
                <a:cs typeface="Tahoma"/>
              </a:rPr>
              <a:t>d  </a:t>
            </a:r>
            <a:r>
              <a:rPr sz="1600" spc="-50" dirty="0">
                <a:solidFill>
                  <a:srgbClr val="0000CC"/>
                </a:solidFill>
                <a:latin typeface="Tahoma"/>
                <a:cs typeface="Tahoma"/>
              </a:rPr>
              <a:t>Test</a:t>
            </a:r>
            <a:endParaRPr sz="1600">
              <a:latin typeface="Tahoma"/>
              <a:cs typeface="Tahoma"/>
            </a:endParaRPr>
          </a:p>
        </p:txBody>
      </p:sp>
      <p:sp>
        <p:nvSpPr>
          <p:cNvPr id="19" name="object 19"/>
          <p:cNvSpPr txBox="1"/>
          <p:nvPr/>
        </p:nvSpPr>
        <p:spPr>
          <a:xfrm>
            <a:off x="7256084" y="4941823"/>
            <a:ext cx="711200" cy="513080"/>
          </a:xfrm>
          <a:prstGeom prst="rect">
            <a:avLst/>
          </a:prstGeom>
        </p:spPr>
        <p:txBody>
          <a:bodyPr vert="horz" wrap="square" lIns="0" tIns="12065" rIns="0" bIns="0" rtlCol="0">
            <a:spAutoFit/>
          </a:bodyPr>
          <a:lstStyle/>
          <a:p>
            <a:pPr marL="12700" marR="5080" indent="154940">
              <a:spcBef>
                <a:spcPts val="95"/>
              </a:spcBef>
            </a:pPr>
            <a:r>
              <a:rPr sz="1600" spc="-15" dirty="0">
                <a:solidFill>
                  <a:srgbClr val="0000CC"/>
                </a:solidFill>
                <a:latin typeface="Tahoma"/>
                <a:cs typeface="Tahoma"/>
              </a:rPr>
              <a:t>Post  </a:t>
            </a:r>
            <a:r>
              <a:rPr sz="1600" spc="-25" dirty="0">
                <a:solidFill>
                  <a:srgbClr val="0000CC"/>
                </a:solidFill>
                <a:latin typeface="Tahoma"/>
                <a:cs typeface="Tahoma"/>
              </a:rPr>
              <a:t>R</a:t>
            </a:r>
            <a:r>
              <a:rPr sz="1600" spc="-10" dirty="0">
                <a:solidFill>
                  <a:srgbClr val="0000CC"/>
                </a:solidFill>
                <a:latin typeface="Tahoma"/>
                <a:cs typeface="Tahoma"/>
              </a:rPr>
              <a:t>e</a:t>
            </a:r>
            <a:r>
              <a:rPr sz="1600" spc="-15" dirty="0">
                <a:solidFill>
                  <a:srgbClr val="0000CC"/>
                </a:solidFill>
                <a:latin typeface="Tahoma"/>
                <a:cs typeface="Tahoma"/>
              </a:rPr>
              <a:t>l</a:t>
            </a:r>
            <a:r>
              <a:rPr sz="1600" spc="-10" dirty="0">
                <a:solidFill>
                  <a:srgbClr val="0000CC"/>
                </a:solidFill>
                <a:latin typeface="Tahoma"/>
                <a:cs typeface="Tahoma"/>
              </a:rPr>
              <a:t>ease</a:t>
            </a:r>
            <a:endParaRPr sz="1600">
              <a:latin typeface="Tahoma"/>
              <a:cs typeface="Tahoma"/>
            </a:endParaRPr>
          </a:p>
        </p:txBody>
      </p:sp>
      <p:grpSp>
        <p:nvGrpSpPr>
          <p:cNvPr id="20" name="object 20"/>
          <p:cNvGrpSpPr/>
          <p:nvPr/>
        </p:nvGrpSpPr>
        <p:grpSpPr>
          <a:xfrm>
            <a:off x="8688772" y="3075520"/>
            <a:ext cx="194945" cy="185420"/>
            <a:chOff x="6041644" y="3075520"/>
            <a:chExt cx="194945" cy="185420"/>
          </a:xfrm>
        </p:grpSpPr>
        <p:sp>
          <p:nvSpPr>
            <p:cNvPr id="21" name="object 21"/>
            <p:cNvSpPr/>
            <p:nvPr/>
          </p:nvSpPr>
          <p:spPr>
            <a:xfrm>
              <a:off x="6047994" y="3081870"/>
              <a:ext cx="182245" cy="172720"/>
            </a:xfrm>
            <a:custGeom>
              <a:avLst/>
              <a:gdLst/>
              <a:ahLst/>
              <a:cxnLst/>
              <a:rect l="l" t="t" r="r" b="b"/>
              <a:pathLst>
                <a:path w="182245" h="172720">
                  <a:moveTo>
                    <a:pt x="182232" y="0"/>
                  </a:moveTo>
                  <a:lnTo>
                    <a:pt x="0" y="0"/>
                  </a:lnTo>
                  <a:lnTo>
                    <a:pt x="0" y="172377"/>
                  </a:lnTo>
                  <a:lnTo>
                    <a:pt x="182232" y="172377"/>
                  </a:lnTo>
                  <a:lnTo>
                    <a:pt x="182232" y="0"/>
                  </a:lnTo>
                  <a:close/>
                </a:path>
              </a:pathLst>
            </a:custGeom>
            <a:solidFill>
              <a:srgbClr val="57BDCC"/>
            </a:solidFill>
          </p:spPr>
          <p:txBody>
            <a:bodyPr wrap="square" lIns="0" tIns="0" rIns="0" bIns="0" rtlCol="0"/>
            <a:lstStyle/>
            <a:p>
              <a:endParaRPr/>
            </a:p>
          </p:txBody>
        </p:sp>
        <p:sp>
          <p:nvSpPr>
            <p:cNvPr id="22" name="object 22"/>
            <p:cNvSpPr/>
            <p:nvPr/>
          </p:nvSpPr>
          <p:spPr>
            <a:xfrm>
              <a:off x="6047994" y="3081870"/>
              <a:ext cx="182245" cy="172720"/>
            </a:xfrm>
            <a:custGeom>
              <a:avLst/>
              <a:gdLst/>
              <a:ahLst/>
              <a:cxnLst/>
              <a:rect l="l" t="t" r="r" b="b"/>
              <a:pathLst>
                <a:path w="182245" h="172720">
                  <a:moveTo>
                    <a:pt x="0" y="172377"/>
                  </a:moveTo>
                  <a:lnTo>
                    <a:pt x="182232" y="172377"/>
                  </a:lnTo>
                  <a:lnTo>
                    <a:pt x="182232" y="0"/>
                  </a:lnTo>
                  <a:lnTo>
                    <a:pt x="0" y="0"/>
                  </a:lnTo>
                  <a:lnTo>
                    <a:pt x="0" y="172377"/>
                  </a:lnTo>
                  <a:close/>
                </a:path>
              </a:pathLst>
            </a:custGeom>
            <a:ln w="12700">
              <a:solidFill>
                <a:srgbClr val="000000"/>
              </a:solidFill>
            </a:ln>
          </p:spPr>
          <p:txBody>
            <a:bodyPr wrap="square" lIns="0" tIns="0" rIns="0" bIns="0" rtlCol="0"/>
            <a:lstStyle/>
            <a:p>
              <a:endParaRPr/>
            </a:p>
          </p:txBody>
        </p:sp>
      </p:grpSp>
      <p:sp>
        <p:nvSpPr>
          <p:cNvPr id="23" name="object 23"/>
          <p:cNvSpPr txBox="1"/>
          <p:nvPr/>
        </p:nvSpPr>
        <p:spPr>
          <a:xfrm>
            <a:off x="9067231" y="3046603"/>
            <a:ext cx="1019175" cy="666115"/>
          </a:xfrm>
          <a:prstGeom prst="rect">
            <a:avLst/>
          </a:prstGeom>
        </p:spPr>
        <p:txBody>
          <a:bodyPr vert="horz" wrap="square" lIns="0" tIns="13335" rIns="0" bIns="0" rtlCol="0">
            <a:spAutoFit/>
          </a:bodyPr>
          <a:lstStyle/>
          <a:p>
            <a:pPr marL="363220" marR="5080" indent="-226060">
              <a:spcBef>
                <a:spcPts val="105"/>
              </a:spcBef>
            </a:pPr>
            <a:r>
              <a:rPr sz="1400" dirty="0">
                <a:solidFill>
                  <a:srgbClr val="0000CC"/>
                </a:solidFill>
                <a:latin typeface="Tahoma"/>
                <a:cs typeface="Tahoma"/>
              </a:rPr>
              <a:t>% </a:t>
            </a:r>
            <a:r>
              <a:rPr sz="1400" spc="-5" dirty="0">
                <a:solidFill>
                  <a:srgbClr val="0000CC"/>
                </a:solidFill>
                <a:latin typeface="Tahoma"/>
                <a:cs typeface="Tahoma"/>
              </a:rPr>
              <a:t>Defects  found</a:t>
            </a:r>
            <a:r>
              <a:rPr sz="1400" spc="-105" dirty="0">
                <a:solidFill>
                  <a:srgbClr val="0000CC"/>
                </a:solidFill>
                <a:latin typeface="Tahoma"/>
                <a:cs typeface="Tahoma"/>
              </a:rPr>
              <a:t> </a:t>
            </a:r>
            <a:r>
              <a:rPr sz="1400" dirty="0">
                <a:solidFill>
                  <a:srgbClr val="0000CC"/>
                </a:solidFill>
                <a:latin typeface="Tahoma"/>
                <a:cs typeface="Tahoma"/>
              </a:rPr>
              <a:t>in</a:t>
            </a:r>
            <a:endParaRPr sz="1400">
              <a:latin typeface="Tahoma"/>
              <a:cs typeface="Tahoma"/>
            </a:endParaRPr>
          </a:p>
          <a:p>
            <a:pPr marL="12700"/>
            <a:r>
              <a:rPr sz="1400" dirty="0">
                <a:solidFill>
                  <a:srgbClr val="0000CC"/>
                </a:solidFill>
                <a:latin typeface="Tahoma"/>
                <a:cs typeface="Tahoma"/>
              </a:rPr>
              <a:t>in </a:t>
            </a:r>
            <a:r>
              <a:rPr sz="1400" spc="-5" dirty="0">
                <a:solidFill>
                  <a:srgbClr val="0000CC"/>
                </a:solidFill>
                <a:latin typeface="Tahoma"/>
                <a:cs typeface="Tahoma"/>
              </a:rPr>
              <a:t>this</a:t>
            </a:r>
            <a:r>
              <a:rPr sz="1400" spc="-80" dirty="0">
                <a:solidFill>
                  <a:srgbClr val="0000CC"/>
                </a:solidFill>
                <a:latin typeface="Tahoma"/>
                <a:cs typeface="Tahoma"/>
              </a:rPr>
              <a:t> </a:t>
            </a:r>
            <a:r>
              <a:rPr sz="1400" spc="-5" dirty="0">
                <a:solidFill>
                  <a:srgbClr val="0000CC"/>
                </a:solidFill>
                <a:latin typeface="Tahoma"/>
                <a:cs typeface="Tahoma"/>
              </a:rPr>
              <a:t>phase</a:t>
            </a:r>
            <a:endParaRPr sz="1400">
              <a:latin typeface="Tahoma"/>
              <a:cs typeface="Tahoma"/>
            </a:endParaRPr>
          </a:p>
        </p:txBody>
      </p:sp>
      <p:sp>
        <p:nvSpPr>
          <p:cNvPr id="24" name="object 24"/>
          <p:cNvSpPr txBox="1"/>
          <p:nvPr/>
        </p:nvSpPr>
        <p:spPr>
          <a:xfrm>
            <a:off x="3107658" y="2198197"/>
            <a:ext cx="307777" cy="2191385"/>
          </a:xfrm>
          <a:prstGeom prst="rect">
            <a:avLst/>
          </a:prstGeom>
        </p:spPr>
        <p:txBody>
          <a:bodyPr vert="vert270" wrap="square" lIns="0" tIns="13335" rIns="0" bIns="0" rtlCol="0">
            <a:spAutoFit/>
          </a:bodyPr>
          <a:lstStyle/>
          <a:p>
            <a:pPr marL="12700">
              <a:spcBef>
                <a:spcPts val="105"/>
              </a:spcBef>
            </a:pPr>
            <a:r>
              <a:rPr sz="2000" spc="-10" dirty="0">
                <a:solidFill>
                  <a:srgbClr val="0000CC"/>
                </a:solidFill>
                <a:latin typeface="Tahoma"/>
                <a:cs typeface="Tahoma"/>
              </a:rPr>
              <a:t>Percentage </a:t>
            </a:r>
            <a:r>
              <a:rPr sz="2000" dirty="0">
                <a:solidFill>
                  <a:srgbClr val="0000CC"/>
                </a:solidFill>
                <a:latin typeface="Tahoma"/>
                <a:cs typeface="Tahoma"/>
              </a:rPr>
              <a:t>of</a:t>
            </a:r>
            <a:r>
              <a:rPr sz="2000" spc="-60" dirty="0">
                <a:solidFill>
                  <a:srgbClr val="0000CC"/>
                </a:solidFill>
                <a:latin typeface="Tahoma"/>
                <a:cs typeface="Tahoma"/>
              </a:rPr>
              <a:t> </a:t>
            </a:r>
            <a:r>
              <a:rPr sz="2000" spc="-5" dirty="0">
                <a:solidFill>
                  <a:srgbClr val="0000CC"/>
                </a:solidFill>
                <a:latin typeface="Tahoma"/>
                <a:cs typeface="Tahoma"/>
              </a:rPr>
              <a:t>Bugs</a:t>
            </a:r>
            <a:endParaRPr sz="2000">
              <a:latin typeface="Tahoma"/>
              <a:cs typeface="Tahoma"/>
            </a:endParaRPr>
          </a:p>
        </p:txBody>
      </p:sp>
      <p:sp>
        <p:nvSpPr>
          <p:cNvPr id="25" name="object 25"/>
          <p:cNvSpPr txBox="1"/>
          <p:nvPr/>
        </p:nvSpPr>
        <p:spPr>
          <a:xfrm>
            <a:off x="3839607" y="2031874"/>
            <a:ext cx="551815" cy="330835"/>
          </a:xfrm>
          <a:prstGeom prst="rect">
            <a:avLst/>
          </a:prstGeom>
        </p:spPr>
        <p:txBody>
          <a:bodyPr vert="horz" wrap="square" lIns="0" tIns="13335" rIns="0" bIns="0" rtlCol="0">
            <a:spAutoFit/>
          </a:bodyPr>
          <a:lstStyle/>
          <a:p>
            <a:pPr marL="12700">
              <a:spcBef>
                <a:spcPts val="105"/>
              </a:spcBef>
            </a:pPr>
            <a:r>
              <a:rPr sz="2000" spc="-5" dirty="0">
                <a:solidFill>
                  <a:srgbClr val="0000CC"/>
                </a:solidFill>
                <a:latin typeface="Tahoma"/>
                <a:cs typeface="Tahoma"/>
              </a:rPr>
              <a:t>85</a:t>
            </a:r>
            <a:r>
              <a:rPr sz="2000" dirty="0">
                <a:solidFill>
                  <a:srgbClr val="0000CC"/>
                </a:solidFill>
                <a:latin typeface="Tahoma"/>
                <a:cs typeface="Tahoma"/>
              </a:rPr>
              <a:t>%</a:t>
            </a:r>
            <a:endParaRPr sz="2000">
              <a:latin typeface="Tahoma"/>
              <a:cs typeface="Tahoma"/>
            </a:endParaRPr>
          </a:p>
        </p:txBody>
      </p:sp>
      <p:sp>
        <p:nvSpPr>
          <p:cNvPr id="26" name="object 26"/>
          <p:cNvSpPr/>
          <p:nvPr/>
        </p:nvSpPr>
        <p:spPr>
          <a:xfrm>
            <a:off x="3515071" y="1536192"/>
            <a:ext cx="4580255" cy="3228975"/>
          </a:xfrm>
          <a:custGeom>
            <a:avLst/>
            <a:gdLst/>
            <a:ahLst/>
            <a:cxnLst/>
            <a:rect l="l" t="t" r="r" b="b"/>
            <a:pathLst>
              <a:path w="4580255" h="3228975">
                <a:moveTo>
                  <a:pt x="0" y="3214370"/>
                </a:moveTo>
                <a:lnTo>
                  <a:pt x="57469" y="3214975"/>
                </a:lnTo>
                <a:lnTo>
                  <a:pt x="127410" y="3217146"/>
                </a:lnTo>
                <a:lnTo>
                  <a:pt x="166704" y="3218610"/>
                </a:lnTo>
                <a:lnTo>
                  <a:pt x="208690" y="3220214"/>
                </a:lnTo>
                <a:lnTo>
                  <a:pt x="253226" y="3221877"/>
                </a:lnTo>
                <a:lnTo>
                  <a:pt x="300172" y="3223513"/>
                </a:lnTo>
                <a:lnTo>
                  <a:pt x="349384" y="3225040"/>
                </a:lnTo>
                <a:lnTo>
                  <a:pt x="400722" y="3226374"/>
                </a:lnTo>
                <a:lnTo>
                  <a:pt x="454043" y="3227432"/>
                </a:lnTo>
                <a:lnTo>
                  <a:pt x="509205" y="3228130"/>
                </a:lnTo>
                <a:lnTo>
                  <a:pt x="566067" y="3228385"/>
                </a:lnTo>
                <a:lnTo>
                  <a:pt x="624487" y="3228114"/>
                </a:lnTo>
                <a:lnTo>
                  <a:pt x="684322" y="3227232"/>
                </a:lnTo>
                <a:lnTo>
                  <a:pt x="745432" y="3225658"/>
                </a:lnTo>
                <a:lnTo>
                  <a:pt x="807673" y="3223306"/>
                </a:lnTo>
                <a:lnTo>
                  <a:pt x="870905" y="3220094"/>
                </a:lnTo>
                <a:lnTo>
                  <a:pt x="934985" y="3215939"/>
                </a:lnTo>
                <a:lnTo>
                  <a:pt x="999772" y="3210757"/>
                </a:lnTo>
                <a:lnTo>
                  <a:pt x="1065123" y="3204464"/>
                </a:lnTo>
                <a:lnTo>
                  <a:pt x="1106487" y="3200253"/>
                </a:lnTo>
                <a:lnTo>
                  <a:pt x="1149490" y="3196074"/>
                </a:lnTo>
                <a:lnTo>
                  <a:pt x="1194024" y="3191902"/>
                </a:lnTo>
                <a:lnTo>
                  <a:pt x="1239985" y="3187709"/>
                </a:lnTo>
                <a:lnTo>
                  <a:pt x="1287265" y="3183469"/>
                </a:lnTo>
                <a:lnTo>
                  <a:pt x="1335759" y="3179157"/>
                </a:lnTo>
                <a:lnTo>
                  <a:pt x="1385359" y="3174745"/>
                </a:lnTo>
                <a:lnTo>
                  <a:pt x="1435961" y="3170208"/>
                </a:lnTo>
                <a:lnTo>
                  <a:pt x="1487456" y="3165518"/>
                </a:lnTo>
                <a:lnTo>
                  <a:pt x="1539740" y="3160651"/>
                </a:lnTo>
                <a:lnTo>
                  <a:pt x="1592706" y="3155578"/>
                </a:lnTo>
                <a:lnTo>
                  <a:pt x="1646247" y="3150275"/>
                </a:lnTo>
                <a:lnTo>
                  <a:pt x="1700257" y="3144715"/>
                </a:lnTo>
                <a:lnTo>
                  <a:pt x="1754630" y="3138871"/>
                </a:lnTo>
                <a:lnTo>
                  <a:pt x="1809260" y="3132717"/>
                </a:lnTo>
                <a:lnTo>
                  <a:pt x="1864041" y="3126226"/>
                </a:lnTo>
                <a:lnTo>
                  <a:pt x="1918865" y="3119373"/>
                </a:lnTo>
                <a:lnTo>
                  <a:pt x="1973627" y="3112132"/>
                </a:lnTo>
                <a:lnTo>
                  <a:pt x="2028220" y="3104475"/>
                </a:lnTo>
                <a:lnTo>
                  <a:pt x="2082538" y="3096376"/>
                </a:lnTo>
                <a:lnTo>
                  <a:pt x="2136476" y="3087810"/>
                </a:lnTo>
                <a:lnTo>
                  <a:pt x="2189925" y="3078749"/>
                </a:lnTo>
                <a:lnTo>
                  <a:pt x="2242781" y="3069168"/>
                </a:lnTo>
                <a:lnTo>
                  <a:pt x="2294937" y="3059040"/>
                </a:lnTo>
                <a:lnTo>
                  <a:pt x="2346287" y="3048339"/>
                </a:lnTo>
                <a:lnTo>
                  <a:pt x="2396723" y="3037038"/>
                </a:lnTo>
                <a:lnTo>
                  <a:pt x="2446141" y="3025111"/>
                </a:lnTo>
                <a:lnTo>
                  <a:pt x="2494434" y="3012532"/>
                </a:lnTo>
                <a:lnTo>
                  <a:pt x="2541494" y="2999275"/>
                </a:lnTo>
                <a:lnTo>
                  <a:pt x="2587217" y="2985313"/>
                </a:lnTo>
                <a:lnTo>
                  <a:pt x="2631496" y="2970619"/>
                </a:lnTo>
                <a:lnTo>
                  <a:pt x="2674224" y="2955168"/>
                </a:lnTo>
                <a:lnTo>
                  <a:pt x="2715296" y="2938933"/>
                </a:lnTo>
                <a:lnTo>
                  <a:pt x="2754604" y="2921889"/>
                </a:lnTo>
                <a:lnTo>
                  <a:pt x="2803695" y="2898952"/>
                </a:lnTo>
                <a:lnTo>
                  <a:pt x="2850645" y="2875718"/>
                </a:lnTo>
                <a:lnTo>
                  <a:pt x="2895584" y="2852106"/>
                </a:lnTo>
                <a:lnTo>
                  <a:pt x="2938643" y="2828032"/>
                </a:lnTo>
                <a:lnTo>
                  <a:pt x="2979951" y="2803414"/>
                </a:lnTo>
                <a:lnTo>
                  <a:pt x="3019638" y="2778170"/>
                </a:lnTo>
                <a:lnTo>
                  <a:pt x="3057833" y="2752218"/>
                </a:lnTo>
                <a:lnTo>
                  <a:pt x="3094666" y="2725474"/>
                </a:lnTo>
                <a:lnTo>
                  <a:pt x="3130268" y="2697857"/>
                </a:lnTo>
                <a:lnTo>
                  <a:pt x="3164768" y="2669283"/>
                </a:lnTo>
                <a:lnTo>
                  <a:pt x="3198295" y="2639672"/>
                </a:lnTo>
                <a:lnTo>
                  <a:pt x="3230981" y="2608940"/>
                </a:lnTo>
                <a:lnTo>
                  <a:pt x="3262953" y="2577004"/>
                </a:lnTo>
                <a:lnTo>
                  <a:pt x="3294343" y="2543783"/>
                </a:lnTo>
                <a:lnTo>
                  <a:pt x="3325280" y="2509194"/>
                </a:lnTo>
                <a:lnTo>
                  <a:pt x="3355894" y="2473155"/>
                </a:lnTo>
                <a:lnTo>
                  <a:pt x="3386314" y="2435582"/>
                </a:lnTo>
                <a:lnTo>
                  <a:pt x="3416671" y="2396395"/>
                </a:lnTo>
                <a:lnTo>
                  <a:pt x="3447094" y="2355509"/>
                </a:lnTo>
                <a:lnTo>
                  <a:pt x="3477713" y="2312844"/>
                </a:lnTo>
                <a:lnTo>
                  <a:pt x="3508658" y="2268316"/>
                </a:lnTo>
                <a:lnTo>
                  <a:pt x="3540059" y="2221843"/>
                </a:lnTo>
                <a:lnTo>
                  <a:pt x="3572045" y="2173343"/>
                </a:lnTo>
                <a:lnTo>
                  <a:pt x="3604746" y="2122733"/>
                </a:lnTo>
                <a:lnTo>
                  <a:pt x="3638293" y="2069931"/>
                </a:lnTo>
                <a:lnTo>
                  <a:pt x="3672814" y="2014855"/>
                </a:lnTo>
                <a:lnTo>
                  <a:pt x="3693685" y="1980667"/>
                </a:lnTo>
                <a:lnTo>
                  <a:pt x="3714874" y="1944649"/>
                </a:lnTo>
                <a:lnTo>
                  <a:pt x="3736357" y="1906894"/>
                </a:lnTo>
                <a:lnTo>
                  <a:pt x="3758111" y="1867493"/>
                </a:lnTo>
                <a:lnTo>
                  <a:pt x="3780113" y="1826539"/>
                </a:lnTo>
                <a:lnTo>
                  <a:pt x="3802338" y="1784124"/>
                </a:lnTo>
                <a:lnTo>
                  <a:pt x="3824764" y="1740339"/>
                </a:lnTo>
                <a:lnTo>
                  <a:pt x="3847366" y="1695278"/>
                </a:lnTo>
                <a:lnTo>
                  <a:pt x="3870121" y="1649032"/>
                </a:lnTo>
                <a:lnTo>
                  <a:pt x="3893005" y="1601693"/>
                </a:lnTo>
                <a:lnTo>
                  <a:pt x="3915995" y="1553354"/>
                </a:lnTo>
                <a:lnTo>
                  <a:pt x="3939068" y="1504107"/>
                </a:lnTo>
                <a:lnTo>
                  <a:pt x="3962199" y="1454043"/>
                </a:lnTo>
                <a:lnTo>
                  <a:pt x="3985365" y="1403256"/>
                </a:lnTo>
                <a:lnTo>
                  <a:pt x="4008543" y="1351836"/>
                </a:lnTo>
                <a:lnTo>
                  <a:pt x="4031709" y="1299877"/>
                </a:lnTo>
                <a:lnTo>
                  <a:pt x="4054839" y="1247470"/>
                </a:lnTo>
                <a:lnTo>
                  <a:pt x="4077910" y="1194708"/>
                </a:lnTo>
                <a:lnTo>
                  <a:pt x="4100898" y="1141683"/>
                </a:lnTo>
                <a:lnTo>
                  <a:pt x="4123780" y="1088486"/>
                </a:lnTo>
                <a:lnTo>
                  <a:pt x="4146532" y="1035210"/>
                </a:lnTo>
                <a:lnTo>
                  <a:pt x="4169130" y="981948"/>
                </a:lnTo>
                <a:lnTo>
                  <a:pt x="4191551" y="928790"/>
                </a:lnTo>
                <a:lnTo>
                  <a:pt x="4213772" y="875831"/>
                </a:lnTo>
                <a:lnTo>
                  <a:pt x="4235768" y="823160"/>
                </a:lnTo>
                <a:lnTo>
                  <a:pt x="4257516" y="770872"/>
                </a:lnTo>
                <a:lnTo>
                  <a:pt x="4278993" y="719057"/>
                </a:lnTo>
                <a:lnTo>
                  <a:pt x="4300175" y="667808"/>
                </a:lnTo>
                <a:lnTo>
                  <a:pt x="4321038" y="617218"/>
                </a:lnTo>
                <a:lnTo>
                  <a:pt x="4341559" y="567378"/>
                </a:lnTo>
                <a:lnTo>
                  <a:pt x="4361715" y="518380"/>
                </a:lnTo>
                <a:lnTo>
                  <a:pt x="4381481" y="470317"/>
                </a:lnTo>
                <a:lnTo>
                  <a:pt x="4400834" y="423281"/>
                </a:lnTo>
                <a:lnTo>
                  <a:pt x="4419750" y="377363"/>
                </a:lnTo>
                <a:lnTo>
                  <a:pt x="4438207" y="332657"/>
                </a:lnTo>
                <a:lnTo>
                  <a:pt x="4456180" y="289253"/>
                </a:lnTo>
                <a:lnTo>
                  <a:pt x="4473645" y="247245"/>
                </a:lnTo>
                <a:lnTo>
                  <a:pt x="4490580" y="206725"/>
                </a:lnTo>
                <a:lnTo>
                  <a:pt x="4506960" y="167784"/>
                </a:lnTo>
                <a:lnTo>
                  <a:pt x="4522763" y="130515"/>
                </a:lnTo>
                <a:lnTo>
                  <a:pt x="4537964" y="95010"/>
                </a:lnTo>
                <a:lnTo>
                  <a:pt x="4566466" y="29660"/>
                </a:lnTo>
                <a:lnTo>
                  <a:pt x="4579721" y="0"/>
                </a:lnTo>
              </a:path>
            </a:pathLst>
          </a:custGeom>
          <a:ln w="76200">
            <a:solidFill>
              <a:srgbClr val="FF0000"/>
            </a:solidFill>
          </a:ln>
        </p:spPr>
        <p:txBody>
          <a:bodyPr wrap="square" lIns="0" tIns="0" rIns="0" bIns="0" rtlCol="0"/>
          <a:lstStyle/>
          <a:p>
            <a:endParaRPr/>
          </a:p>
        </p:txBody>
      </p:sp>
      <p:grpSp>
        <p:nvGrpSpPr>
          <p:cNvPr id="27" name="object 27"/>
          <p:cNvGrpSpPr/>
          <p:nvPr/>
        </p:nvGrpSpPr>
        <p:grpSpPr>
          <a:xfrm>
            <a:off x="8667562" y="4081614"/>
            <a:ext cx="194945" cy="185420"/>
            <a:chOff x="6020434" y="4081614"/>
            <a:chExt cx="194945" cy="185420"/>
          </a:xfrm>
        </p:grpSpPr>
        <p:sp>
          <p:nvSpPr>
            <p:cNvPr id="28" name="object 28"/>
            <p:cNvSpPr/>
            <p:nvPr/>
          </p:nvSpPr>
          <p:spPr>
            <a:xfrm>
              <a:off x="6026784" y="4087964"/>
              <a:ext cx="182245" cy="172720"/>
            </a:xfrm>
            <a:custGeom>
              <a:avLst/>
              <a:gdLst/>
              <a:ahLst/>
              <a:cxnLst/>
              <a:rect l="l" t="t" r="r" b="b"/>
              <a:pathLst>
                <a:path w="182245" h="172720">
                  <a:moveTo>
                    <a:pt x="182232" y="0"/>
                  </a:moveTo>
                  <a:lnTo>
                    <a:pt x="0" y="0"/>
                  </a:lnTo>
                  <a:lnTo>
                    <a:pt x="0" y="172377"/>
                  </a:lnTo>
                  <a:lnTo>
                    <a:pt x="182232" y="172377"/>
                  </a:lnTo>
                  <a:lnTo>
                    <a:pt x="182232" y="0"/>
                  </a:lnTo>
                  <a:close/>
                </a:path>
              </a:pathLst>
            </a:custGeom>
            <a:solidFill>
              <a:srgbClr val="FF0000"/>
            </a:solidFill>
          </p:spPr>
          <p:txBody>
            <a:bodyPr wrap="square" lIns="0" tIns="0" rIns="0" bIns="0" rtlCol="0"/>
            <a:lstStyle/>
            <a:p>
              <a:endParaRPr/>
            </a:p>
          </p:txBody>
        </p:sp>
        <p:sp>
          <p:nvSpPr>
            <p:cNvPr id="29" name="object 29"/>
            <p:cNvSpPr/>
            <p:nvPr/>
          </p:nvSpPr>
          <p:spPr>
            <a:xfrm>
              <a:off x="6026784" y="4087964"/>
              <a:ext cx="182245" cy="172720"/>
            </a:xfrm>
            <a:custGeom>
              <a:avLst/>
              <a:gdLst/>
              <a:ahLst/>
              <a:cxnLst/>
              <a:rect l="l" t="t" r="r" b="b"/>
              <a:pathLst>
                <a:path w="182245" h="172720">
                  <a:moveTo>
                    <a:pt x="0" y="172377"/>
                  </a:moveTo>
                  <a:lnTo>
                    <a:pt x="182232" y="172377"/>
                  </a:lnTo>
                  <a:lnTo>
                    <a:pt x="182232" y="0"/>
                  </a:lnTo>
                  <a:lnTo>
                    <a:pt x="0" y="0"/>
                  </a:lnTo>
                  <a:lnTo>
                    <a:pt x="0" y="172377"/>
                  </a:lnTo>
                  <a:close/>
                </a:path>
              </a:pathLst>
            </a:custGeom>
            <a:ln w="12700">
              <a:solidFill>
                <a:srgbClr val="000000"/>
              </a:solidFill>
            </a:ln>
          </p:spPr>
          <p:txBody>
            <a:bodyPr wrap="square" lIns="0" tIns="0" rIns="0" bIns="0" rtlCol="0"/>
            <a:lstStyle/>
            <a:p>
              <a:endParaRPr/>
            </a:p>
          </p:txBody>
        </p:sp>
      </p:grpSp>
      <p:sp>
        <p:nvSpPr>
          <p:cNvPr id="30" name="object 30"/>
          <p:cNvSpPr txBox="1"/>
          <p:nvPr/>
        </p:nvSpPr>
        <p:spPr>
          <a:xfrm>
            <a:off x="9045895" y="4051554"/>
            <a:ext cx="1019175" cy="666115"/>
          </a:xfrm>
          <a:prstGeom prst="rect">
            <a:avLst/>
          </a:prstGeom>
        </p:spPr>
        <p:txBody>
          <a:bodyPr vert="horz" wrap="square" lIns="0" tIns="12700" rIns="0" bIns="0" rtlCol="0">
            <a:spAutoFit/>
          </a:bodyPr>
          <a:lstStyle/>
          <a:p>
            <a:pPr marL="12700" marR="5080" indent="287655" algn="just">
              <a:spcBef>
                <a:spcPts val="100"/>
              </a:spcBef>
            </a:pPr>
            <a:r>
              <a:rPr sz="1400" dirty="0">
                <a:solidFill>
                  <a:srgbClr val="0000CC"/>
                </a:solidFill>
                <a:latin typeface="Tahoma"/>
                <a:cs typeface="Tahoma"/>
              </a:rPr>
              <a:t>$ Cost</a:t>
            </a:r>
            <a:r>
              <a:rPr sz="1400" spc="-110" dirty="0">
                <a:solidFill>
                  <a:srgbClr val="0000CC"/>
                </a:solidFill>
                <a:latin typeface="Tahoma"/>
                <a:cs typeface="Tahoma"/>
              </a:rPr>
              <a:t> </a:t>
            </a:r>
            <a:r>
              <a:rPr sz="1400" spc="-5" dirty="0">
                <a:solidFill>
                  <a:srgbClr val="0000CC"/>
                </a:solidFill>
                <a:latin typeface="Tahoma"/>
                <a:cs typeface="Tahoma"/>
              </a:rPr>
              <a:t>to  repair</a:t>
            </a:r>
            <a:r>
              <a:rPr sz="1400" spc="-55" dirty="0">
                <a:solidFill>
                  <a:srgbClr val="0000CC"/>
                </a:solidFill>
                <a:latin typeface="Tahoma"/>
                <a:cs typeface="Tahoma"/>
              </a:rPr>
              <a:t> </a:t>
            </a:r>
            <a:r>
              <a:rPr sz="1400" spc="-5" dirty="0">
                <a:solidFill>
                  <a:srgbClr val="0000CC"/>
                </a:solidFill>
                <a:latin typeface="Tahoma"/>
                <a:cs typeface="Tahoma"/>
              </a:rPr>
              <a:t>defect  </a:t>
            </a:r>
            <a:r>
              <a:rPr sz="1400" dirty="0">
                <a:solidFill>
                  <a:srgbClr val="0000CC"/>
                </a:solidFill>
                <a:latin typeface="Tahoma"/>
                <a:cs typeface="Tahoma"/>
              </a:rPr>
              <a:t>in </a:t>
            </a:r>
            <a:r>
              <a:rPr sz="1400" spc="-5" dirty="0">
                <a:solidFill>
                  <a:srgbClr val="0000CC"/>
                </a:solidFill>
                <a:latin typeface="Tahoma"/>
                <a:cs typeface="Tahoma"/>
              </a:rPr>
              <a:t>this</a:t>
            </a:r>
            <a:r>
              <a:rPr sz="1400" spc="-75" dirty="0">
                <a:solidFill>
                  <a:srgbClr val="0000CC"/>
                </a:solidFill>
                <a:latin typeface="Tahoma"/>
                <a:cs typeface="Tahoma"/>
              </a:rPr>
              <a:t> </a:t>
            </a:r>
            <a:r>
              <a:rPr sz="1400" spc="-5" dirty="0">
                <a:solidFill>
                  <a:srgbClr val="0000CC"/>
                </a:solidFill>
                <a:latin typeface="Tahoma"/>
                <a:cs typeface="Tahoma"/>
              </a:rPr>
              <a:t>phase</a:t>
            </a:r>
            <a:endParaRPr sz="1400">
              <a:latin typeface="Tahoma"/>
              <a:cs typeface="Tahoma"/>
            </a:endParaRPr>
          </a:p>
        </p:txBody>
      </p:sp>
      <p:sp>
        <p:nvSpPr>
          <p:cNvPr id="31" name="object 31"/>
          <p:cNvSpPr txBox="1"/>
          <p:nvPr/>
        </p:nvSpPr>
        <p:spPr>
          <a:xfrm>
            <a:off x="3802421" y="4362451"/>
            <a:ext cx="441959" cy="330835"/>
          </a:xfrm>
          <a:prstGeom prst="rect">
            <a:avLst/>
          </a:prstGeom>
        </p:spPr>
        <p:txBody>
          <a:bodyPr vert="horz" wrap="square" lIns="0" tIns="12700" rIns="0" bIns="0" rtlCol="0">
            <a:spAutoFit/>
          </a:bodyPr>
          <a:lstStyle/>
          <a:p>
            <a:pPr marL="12700">
              <a:spcBef>
                <a:spcPts val="100"/>
              </a:spcBef>
            </a:pPr>
            <a:r>
              <a:rPr sz="2000" spc="-5" dirty="0">
                <a:solidFill>
                  <a:srgbClr val="FF3300"/>
                </a:solidFill>
                <a:latin typeface="Tahoma"/>
                <a:cs typeface="Tahoma"/>
              </a:rPr>
              <a:t>$25</a:t>
            </a:r>
            <a:endParaRPr sz="2000">
              <a:latin typeface="Tahoma"/>
              <a:cs typeface="Tahoma"/>
            </a:endParaRPr>
          </a:p>
        </p:txBody>
      </p:sp>
      <p:sp>
        <p:nvSpPr>
          <p:cNvPr id="32" name="object 32"/>
          <p:cNvSpPr txBox="1"/>
          <p:nvPr/>
        </p:nvSpPr>
        <p:spPr>
          <a:xfrm>
            <a:off x="5663250" y="4191381"/>
            <a:ext cx="580390" cy="330835"/>
          </a:xfrm>
          <a:prstGeom prst="rect">
            <a:avLst/>
          </a:prstGeom>
        </p:spPr>
        <p:txBody>
          <a:bodyPr vert="horz" wrap="square" lIns="0" tIns="12700" rIns="0" bIns="0" rtlCol="0">
            <a:spAutoFit/>
          </a:bodyPr>
          <a:lstStyle/>
          <a:p>
            <a:pPr marL="12700">
              <a:spcBef>
                <a:spcPts val="100"/>
              </a:spcBef>
            </a:pPr>
            <a:r>
              <a:rPr sz="2000" spc="-5" dirty="0">
                <a:solidFill>
                  <a:srgbClr val="FF3300"/>
                </a:solidFill>
                <a:latin typeface="Tahoma"/>
                <a:cs typeface="Tahoma"/>
              </a:rPr>
              <a:t>$250</a:t>
            </a:r>
            <a:endParaRPr sz="2000">
              <a:latin typeface="Tahoma"/>
              <a:cs typeface="Tahoma"/>
            </a:endParaRPr>
          </a:p>
        </p:txBody>
      </p:sp>
      <p:sp>
        <p:nvSpPr>
          <p:cNvPr id="33" name="object 33"/>
          <p:cNvSpPr txBox="1"/>
          <p:nvPr/>
        </p:nvSpPr>
        <p:spPr>
          <a:xfrm>
            <a:off x="7055805" y="1510412"/>
            <a:ext cx="932180" cy="330835"/>
          </a:xfrm>
          <a:prstGeom prst="rect">
            <a:avLst/>
          </a:prstGeom>
        </p:spPr>
        <p:txBody>
          <a:bodyPr vert="horz" wrap="square" lIns="0" tIns="13335" rIns="0" bIns="0" rtlCol="0">
            <a:spAutoFit/>
          </a:bodyPr>
          <a:lstStyle/>
          <a:p>
            <a:pPr marL="12700">
              <a:spcBef>
                <a:spcPts val="105"/>
              </a:spcBef>
            </a:pPr>
            <a:r>
              <a:rPr sz="2000" spc="-10" dirty="0">
                <a:solidFill>
                  <a:srgbClr val="FF0000"/>
                </a:solidFill>
                <a:latin typeface="Tahoma"/>
                <a:cs typeface="Tahoma"/>
              </a:rPr>
              <a:t>$14,000</a:t>
            </a:r>
            <a:endParaRPr sz="2000">
              <a:latin typeface="Tahoma"/>
              <a:cs typeface="Tahoma"/>
            </a:endParaRPr>
          </a:p>
        </p:txBody>
      </p:sp>
      <p:sp>
        <p:nvSpPr>
          <p:cNvPr id="34" name="object 34"/>
          <p:cNvSpPr txBox="1"/>
          <p:nvPr/>
        </p:nvSpPr>
        <p:spPr>
          <a:xfrm>
            <a:off x="6211255" y="3710686"/>
            <a:ext cx="718820" cy="330835"/>
          </a:xfrm>
          <a:prstGeom prst="rect">
            <a:avLst/>
          </a:prstGeom>
        </p:spPr>
        <p:txBody>
          <a:bodyPr vert="horz" wrap="square" lIns="0" tIns="12700" rIns="0" bIns="0" rtlCol="0">
            <a:spAutoFit/>
          </a:bodyPr>
          <a:lstStyle/>
          <a:p>
            <a:pPr marL="12700">
              <a:spcBef>
                <a:spcPts val="100"/>
              </a:spcBef>
            </a:pPr>
            <a:r>
              <a:rPr sz="2000" spc="-5" dirty="0">
                <a:solidFill>
                  <a:srgbClr val="FF0000"/>
                </a:solidFill>
                <a:latin typeface="Tahoma"/>
                <a:cs typeface="Tahoma"/>
              </a:rPr>
              <a:t>$1000</a:t>
            </a:r>
            <a:endParaRPr sz="2000">
              <a:latin typeface="Tahoma"/>
              <a:cs typeface="Tahoma"/>
            </a:endParaRPr>
          </a:p>
        </p:txBody>
      </p:sp>
      <p:sp>
        <p:nvSpPr>
          <p:cNvPr id="35" name="object 35"/>
          <p:cNvSpPr txBox="1"/>
          <p:nvPr/>
        </p:nvSpPr>
        <p:spPr>
          <a:xfrm>
            <a:off x="4813112" y="4295903"/>
            <a:ext cx="581660" cy="330835"/>
          </a:xfrm>
          <a:prstGeom prst="rect">
            <a:avLst/>
          </a:prstGeom>
        </p:spPr>
        <p:txBody>
          <a:bodyPr vert="horz" wrap="square" lIns="0" tIns="12700" rIns="0" bIns="0" rtlCol="0">
            <a:spAutoFit/>
          </a:bodyPr>
          <a:lstStyle/>
          <a:p>
            <a:pPr marL="12700">
              <a:spcBef>
                <a:spcPts val="100"/>
              </a:spcBef>
            </a:pPr>
            <a:r>
              <a:rPr sz="2000" spc="-5" dirty="0">
                <a:solidFill>
                  <a:srgbClr val="FF3300"/>
                </a:solidFill>
                <a:latin typeface="Tahoma"/>
                <a:cs typeface="Tahoma"/>
              </a:rPr>
              <a:t>$</a:t>
            </a:r>
            <a:r>
              <a:rPr sz="2000" dirty="0">
                <a:solidFill>
                  <a:srgbClr val="FF3300"/>
                </a:solidFill>
                <a:latin typeface="Tahoma"/>
                <a:cs typeface="Tahoma"/>
              </a:rPr>
              <a:t>130</a:t>
            </a:r>
            <a:endParaRPr sz="2000">
              <a:latin typeface="Tahoma"/>
              <a:cs typeface="Tahoma"/>
            </a:endParaRPr>
          </a:p>
        </p:txBody>
      </p:sp>
      <p:sp>
        <p:nvSpPr>
          <p:cNvPr id="36" name="object 36"/>
          <p:cNvSpPr txBox="1"/>
          <p:nvPr/>
        </p:nvSpPr>
        <p:spPr>
          <a:xfrm>
            <a:off x="8635686" y="5270452"/>
            <a:ext cx="2943225" cy="571375"/>
          </a:xfrm>
          <a:prstGeom prst="rect">
            <a:avLst/>
          </a:prstGeom>
        </p:spPr>
        <p:txBody>
          <a:bodyPr vert="horz" wrap="square" lIns="0" tIns="12065" rIns="0" bIns="0" rtlCol="0">
            <a:spAutoFit/>
          </a:bodyPr>
          <a:lstStyle/>
          <a:p>
            <a:pPr marL="762000" marR="5080" indent="-749935">
              <a:lnSpc>
                <a:spcPct val="144400"/>
              </a:lnSpc>
              <a:spcBef>
                <a:spcPts val="95"/>
              </a:spcBef>
            </a:pPr>
            <a:r>
              <a:rPr sz="1350" i="1" spc="-35" dirty="0">
                <a:solidFill>
                  <a:srgbClr val="0000CC"/>
                </a:solidFill>
                <a:latin typeface="Tahoma"/>
                <a:cs typeface="Tahoma"/>
              </a:rPr>
              <a:t>Source: </a:t>
            </a:r>
            <a:r>
              <a:rPr sz="1350" i="1" spc="-25" dirty="0">
                <a:solidFill>
                  <a:srgbClr val="0000CC"/>
                </a:solidFill>
                <a:latin typeface="Tahoma"/>
                <a:cs typeface="Tahoma"/>
              </a:rPr>
              <a:t>Applied </a:t>
            </a:r>
            <a:r>
              <a:rPr sz="1350" i="1" spc="-35" dirty="0">
                <a:solidFill>
                  <a:srgbClr val="0000CC"/>
                </a:solidFill>
                <a:latin typeface="Tahoma"/>
                <a:cs typeface="Tahoma"/>
              </a:rPr>
              <a:t>Software Measurement,  </a:t>
            </a:r>
            <a:r>
              <a:rPr sz="1350" i="1" spc="-30" dirty="0">
                <a:solidFill>
                  <a:srgbClr val="0000CC"/>
                </a:solidFill>
                <a:latin typeface="Tahoma"/>
                <a:cs typeface="Tahoma"/>
              </a:rPr>
              <a:t>Capers Jones,</a:t>
            </a:r>
            <a:r>
              <a:rPr sz="1350" i="1" spc="-20" dirty="0">
                <a:solidFill>
                  <a:srgbClr val="0000CC"/>
                </a:solidFill>
                <a:latin typeface="Tahoma"/>
                <a:cs typeface="Tahoma"/>
              </a:rPr>
              <a:t> </a:t>
            </a:r>
            <a:r>
              <a:rPr sz="1350" i="1" spc="-30" dirty="0">
                <a:solidFill>
                  <a:srgbClr val="0000CC"/>
                </a:solidFill>
                <a:latin typeface="Tahoma"/>
                <a:cs typeface="Tahoma"/>
              </a:rPr>
              <a:t>1996</a:t>
            </a:r>
            <a:endParaRPr sz="135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1: </a:t>
            </a:r>
            <a:r>
              <a:rPr lang="en-US" sz="2800" dirty="0" err="1"/>
              <a:t>Tổng</a:t>
            </a:r>
            <a:r>
              <a:rPr lang="en-US" sz="2800" dirty="0"/>
              <a:t> </a:t>
            </a:r>
            <a:r>
              <a:rPr lang="en-US" sz="2800" dirty="0" err="1"/>
              <a:t>quan</a:t>
            </a:r>
            <a:r>
              <a:rPr lang="en-US" sz="2800" dirty="0"/>
              <a:t> </a:t>
            </a:r>
            <a:r>
              <a:rPr lang="en-US" sz="2800" dirty="0" err="1"/>
              <a:t>về</a:t>
            </a:r>
            <a:r>
              <a:rPr lang="en-US" sz="2800" dirty="0"/>
              <a:t> </a:t>
            </a:r>
            <a:r>
              <a:rPr lang="en-US" sz="2800" dirty="0" err="1"/>
              <a:t>đảm</a:t>
            </a:r>
            <a:r>
              <a:rPr lang="en-US" sz="2800" dirty="0"/>
              <a:t> </a:t>
            </a:r>
            <a:r>
              <a:rPr lang="en-US" sz="2800" dirty="0" err="1"/>
              <a:t>bảo</a:t>
            </a:r>
            <a:r>
              <a:rPr lang="en-US" sz="2800" dirty="0"/>
              <a:t> </a:t>
            </a:r>
            <a:r>
              <a:rPr lang="en-US" sz="2800" dirty="0" err="1"/>
              <a:t>chất</a:t>
            </a:r>
            <a:r>
              <a:rPr lang="en-US" sz="2800" dirty="0"/>
              <a:t> </a:t>
            </a:r>
            <a:r>
              <a:rPr lang="en-US" sz="2800" dirty="0" err="1"/>
              <a:t>lượng</a:t>
            </a:r>
            <a:r>
              <a:rPr lang="en-US" sz="2800" dirty="0"/>
              <a:t> </a:t>
            </a:r>
            <a:r>
              <a:rPr lang="en-US" sz="2800" dirty="0" err="1"/>
              <a:t>phần</a:t>
            </a:r>
            <a:r>
              <a:rPr lang="en-US" sz="2800" dirty="0"/>
              <a:t> </a:t>
            </a:r>
            <a:r>
              <a:rPr lang="en-US" sz="2800" dirty="0" err="1"/>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2774" y="1112808"/>
            <a:ext cx="8756374" cy="4692650"/>
          </a:xfrm>
        </p:spPr>
        <p:txBody>
          <a:bodyPr>
            <a:noAutofit/>
          </a:bodyPr>
          <a:lstStyle/>
          <a:p>
            <a:pPr marL="342900" indent="-342900">
              <a:buFont typeface="Wingdings" panose="05000000000000000000" pitchFamily="2" charset="2"/>
              <a:buChar char="Ø"/>
            </a:pPr>
            <a:r>
              <a:rPr lang="en-US" dirty="0" err="1">
                <a:latin typeface="+mj-lt"/>
              </a:rPr>
              <a:t>Mục</a:t>
            </a:r>
            <a:r>
              <a:rPr lang="en-US" dirty="0">
                <a:latin typeface="+mj-lt"/>
              </a:rPr>
              <a:t> </a:t>
            </a:r>
            <a:r>
              <a:rPr lang="en-US" dirty="0" err="1">
                <a:latin typeface="+mj-lt"/>
              </a:rPr>
              <a:t>tiêu</a:t>
            </a:r>
            <a:r>
              <a:rPr lang="en-US" dirty="0">
                <a:latin typeface="+mj-lt"/>
              </a:rPr>
              <a:t> </a:t>
            </a:r>
            <a:r>
              <a:rPr lang="en-US" dirty="0" err="1">
                <a:latin typeface="+mj-lt"/>
              </a:rPr>
              <a:t>chương</a:t>
            </a:r>
            <a:r>
              <a:rPr lang="en-US" dirty="0">
                <a:latin typeface="+mj-lt"/>
              </a:rPr>
              <a:t> 1: </a:t>
            </a:r>
            <a:r>
              <a:rPr lang="en-US" dirty="0" err="1">
                <a:latin typeface="+mj-lt"/>
              </a:rPr>
              <a:t>khái</a:t>
            </a:r>
            <a:r>
              <a:rPr lang="en-US" dirty="0">
                <a:latin typeface="+mj-lt"/>
              </a:rPr>
              <a:t> </a:t>
            </a:r>
            <a:r>
              <a:rPr lang="en-US" dirty="0" err="1">
                <a:latin typeface="+mj-lt"/>
              </a:rPr>
              <a:t>niệm</a:t>
            </a:r>
            <a:r>
              <a:rPr lang="en-US" dirty="0">
                <a:latin typeface="+mj-lt"/>
              </a:rPr>
              <a:t> </a:t>
            </a:r>
            <a:r>
              <a:rPr lang="en-US" dirty="0" err="1">
                <a:latin typeface="+mj-lt"/>
              </a:rPr>
              <a:t>cơ</a:t>
            </a:r>
            <a:r>
              <a:rPr lang="en-US" dirty="0">
                <a:latin typeface="+mj-lt"/>
              </a:rPr>
              <a:t> </a:t>
            </a:r>
            <a:r>
              <a:rPr lang="en-US" dirty="0" err="1">
                <a:latin typeface="+mj-lt"/>
              </a:rPr>
              <a:t>bản</a:t>
            </a:r>
            <a:r>
              <a:rPr lang="en-US" dirty="0">
                <a:latin typeface="+mj-lt"/>
              </a:rPr>
              <a:t> </a:t>
            </a:r>
            <a:r>
              <a:rPr lang="en-US" dirty="0" err="1">
                <a:latin typeface="+mj-lt"/>
              </a:rPr>
              <a:t>về</a:t>
            </a:r>
            <a:r>
              <a:rPr lang="en-US" dirty="0">
                <a:latin typeface="+mj-lt"/>
              </a:rPr>
              <a:t> </a:t>
            </a:r>
            <a:r>
              <a:rPr lang="en-US" dirty="0" err="1">
                <a:latin typeface="+mj-lt"/>
              </a:rPr>
              <a:t>đảm</a:t>
            </a:r>
            <a:r>
              <a:rPr lang="en-US" dirty="0">
                <a:latin typeface="+mj-lt"/>
              </a:rPr>
              <a:t> </a:t>
            </a:r>
            <a:r>
              <a:rPr lang="en-US" dirty="0" err="1">
                <a:latin typeface="+mj-lt"/>
              </a:rPr>
              <a:t>bảo</a:t>
            </a:r>
            <a:r>
              <a:rPr lang="en-US" dirty="0">
                <a:latin typeface="+mj-lt"/>
              </a:rPr>
              <a:t> </a:t>
            </a:r>
            <a:r>
              <a:rPr lang="en-US" dirty="0" err="1">
                <a:latin typeface="+mj-lt"/>
              </a:rPr>
              <a:t>chất</a:t>
            </a:r>
            <a:r>
              <a:rPr lang="en-US" dirty="0">
                <a:latin typeface="+mj-lt"/>
              </a:rPr>
              <a:t> </a:t>
            </a:r>
            <a:r>
              <a:rPr lang="en-US" dirty="0" err="1">
                <a:latin typeface="+mj-lt"/>
              </a:rPr>
              <a:t>lượng</a:t>
            </a:r>
            <a:r>
              <a:rPr lang="en-US" dirty="0">
                <a:latin typeface="+mj-lt"/>
              </a:rPr>
              <a:t> </a:t>
            </a:r>
            <a:r>
              <a:rPr lang="en-US" dirty="0" err="1">
                <a:latin typeface="+mj-lt"/>
              </a:rPr>
              <a:t>phần</a:t>
            </a:r>
            <a:r>
              <a:rPr lang="en-US" dirty="0">
                <a:latin typeface="+mj-lt"/>
              </a:rPr>
              <a:t> </a:t>
            </a:r>
            <a:r>
              <a:rPr lang="en-US" dirty="0" err="1">
                <a:latin typeface="+mj-lt"/>
              </a:rPr>
              <a:t>mềm</a:t>
            </a:r>
            <a:endParaRPr lang="en-US" dirty="0">
              <a:latin typeface="+mj-lt"/>
            </a:endParaRPr>
          </a:p>
          <a:p>
            <a:pPr marL="342900" indent="-342900">
              <a:buFont typeface="Wingdings" panose="05000000000000000000" pitchFamily="2" charset="2"/>
              <a:buChar char="Ø"/>
            </a:pPr>
            <a:r>
              <a:rPr lang="en-US" dirty="0" err="1">
                <a:latin typeface="+mj-lt"/>
              </a:rPr>
              <a:t>Tóm</a:t>
            </a:r>
            <a:r>
              <a:rPr lang="en-US" dirty="0">
                <a:latin typeface="+mj-lt"/>
              </a:rPr>
              <a:t> </a:t>
            </a:r>
            <a:r>
              <a:rPr lang="en-US" dirty="0" err="1">
                <a:latin typeface="+mj-lt"/>
              </a:rPr>
              <a:t>tắt</a:t>
            </a:r>
            <a:r>
              <a:rPr lang="en-US" dirty="0">
                <a:latin typeface="+mj-lt"/>
              </a:rPr>
              <a:t> </a:t>
            </a:r>
            <a:r>
              <a:rPr lang="en-US" dirty="0" err="1">
                <a:latin typeface="+mj-lt"/>
              </a:rPr>
              <a:t>nội</a:t>
            </a:r>
            <a:r>
              <a:rPr lang="en-US" dirty="0">
                <a:latin typeface="+mj-lt"/>
              </a:rPr>
              <a:t> dung </a:t>
            </a:r>
            <a:r>
              <a:rPr lang="en-US" dirty="0" err="1">
                <a:latin typeface="+mj-lt"/>
              </a:rPr>
              <a:t>chương</a:t>
            </a:r>
            <a:r>
              <a:rPr lang="en-US" dirty="0">
                <a:latin typeface="+mj-lt"/>
              </a:rPr>
              <a:t> 1:</a:t>
            </a:r>
          </a:p>
          <a:p>
            <a:pPr marL="355600" indent="-342900">
              <a:spcBef>
                <a:spcPts val="770"/>
              </a:spcBef>
              <a:buChar char="•"/>
              <a:tabLst>
                <a:tab pos="354965" algn="l"/>
                <a:tab pos="355600" algn="l"/>
              </a:tabLst>
            </a:pPr>
            <a:r>
              <a:rPr lang="vi-VN" spc="-5" dirty="0">
                <a:latin typeface="Arial"/>
                <a:cs typeface="Arial"/>
              </a:rPr>
              <a:t>1.1 Phần mềm </a:t>
            </a:r>
            <a:r>
              <a:rPr lang="vi-VN" dirty="0">
                <a:latin typeface="Arial"/>
                <a:cs typeface="Arial"/>
              </a:rPr>
              <a:t>và chất </a:t>
            </a:r>
            <a:r>
              <a:rPr lang="vi-VN" spc="-5" dirty="0">
                <a:latin typeface="Arial"/>
                <a:cs typeface="Arial"/>
              </a:rPr>
              <a:t>lượng </a:t>
            </a:r>
            <a:r>
              <a:rPr lang="vi-VN" dirty="0">
                <a:latin typeface="Arial"/>
                <a:cs typeface="Arial"/>
              </a:rPr>
              <a:t>phần </a:t>
            </a:r>
            <a:r>
              <a:rPr lang="vi-VN" spc="-5" dirty="0">
                <a:latin typeface="Arial"/>
                <a:cs typeface="Arial"/>
              </a:rPr>
              <a:t>mềm,</a:t>
            </a:r>
            <a:r>
              <a:rPr lang="vi-VN" spc="55" dirty="0">
                <a:latin typeface="Arial"/>
                <a:cs typeface="Arial"/>
              </a:rPr>
              <a:t> </a:t>
            </a:r>
            <a:r>
              <a:rPr lang="vi-VN" spc="-5" dirty="0">
                <a:latin typeface="Arial"/>
                <a:cs typeface="Arial"/>
              </a:rPr>
              <a:t>SQA</a:t>
            </a:r>
            <a:endParaRPr lang="vi-VN" dirty="0">
              <a:latin typeface="Arial"/>
              <a:cs typeface="Arial"/>
            </a:endParaRPr>
          </a:p>
          <a:p>
            <a:pPr marL="355600" marR="349885" indent="-342900">
              <a:spcBef>
                <a:spcPts val="675"/>
              </a:spcBef>
              <a:buChar char="•"/>
              <a:tabLst>
                <a:tab pos="354965" algn="l"/>
                <a:tab pos="355600" algn="l"/>
              </a:tabLst>
            </a:pPr>
            <a:r>
              <a:rPr lang="vi-VN" spc="-5" dirty="0">
                <a:latin typeface="Arial"/>
                <a:cs typeface="Arial"/>
              </a:rPr>
              <a:t>1.2 Các yếu </a:t>
            </a:r>
            <a:r>
              <a:rPr lang="vi-VN" dirty="0">
                <a:latin typeface="Arial"/>
                <a:cs typeface="Arial"/>
              </a:rPr>
              <a:t>tố ảnh </a:t>
            </a:r>
            <a:r>
              <a:rPr lang="vi-VN" spc="-5" dirty="0">
                <a:latin typeface="Arial"/>
                <a:cs typeface="Arial"/>
              </a:rPr>
              <a:t>hưởng đến </a:t>
            </a:r>
            <a:r>
              <a:rPr lang="vi-VN" dirty="0">
                <a:latin typeface="Arial"/>
                <a:cs typeface="Arial"/>
              </a:rPr>
              <a:t>chất </a:t>
            </a:r>
            <a:r>
              <a:rPr lang="vi-VN" spc="-5" dirty="0">
                <a:latin typeface="Arial"/>
                <a:cs typeface="Arial"/>
              </a:rPr>
              <a:t>lượng </a:t>
            </a:r>
            <a:r>
              <a:rPr lang="vi-VN" dirty="0">
                <a:latin typeface="Arial"/>
                <a:cs typeface="Arial"/>
              </a:rPr>
              <a:t>phần  </a:t>
            </a:r>
            <a:r>
              <a:rPr lang="vi-VN" spc="-5" dirty="0">
                <a:latin typeface="Arial"/>
                <a:cs typeface="Arial"/>
              </a:rPr>
              <a:t>mềm</a:t>
            </a:r>
            <a:endParaRPr lang="vi-VN" dirty="0">
              <a:latin typeface="Arial"/>
              <a:cs typeface="Arial"/>
            </a:endParaRPr>
          </a:p>
          <a:p>
            <a:pPr marL="355600" indent="-342900">
              <a:spcBef>
                <a:spcPts val="675"/>
              </a:spcBef>
              <a:buChar char="•"/>
              <a:tabLst>
                <a:tab pos="354965" algn="l"/>
                <a:tab pos="355600" algn="l"/>
              </a:tabLst>
            </a:pPr>
            <a:r>
              <a:rPr lang="vi-VN" spc="-5" dirty="0">
                <a:latin typeface="Arial"/>
                <a:cs typeface="Arial"/>
              </a:rPr>
              <a:t>1.3 Khái niệm kiểm thử </a:t>
            </a:r>
            <a:r>
              <a:rPr lang="vi-VN" dirty="0">
                <a:latin typeface="Arial"/>
                <a:cs typeface="Arial"/>
              </a:rPr>
              <a:t>phần</a:t>
            </a:r>
            <a:r>
              <a:rPr lang="vi-VN" spc="60" dirty="0">
                <a:latin typeface="Arial"/>
                <a:cs typeface="Arial"/>
              </a:rPr>
              <a:t> </a:t>
            </a:r>
            <a:r>
              <a:rPr lang="vi-VN" spc="-5" dirty="0">
                <a:latin typeface="Arial"/>
                <a:cs typeface="Arial"/>
              </a:rPr>
              <a:t>mềm</a:t>
            </a:r>
            <a:endParaRPr lang="vi-VN" dirty="0">
              <a:latin typeface="Arial"/>
              <a:cs typeface="Arial"/>
            </a:endParaRPr>
          </a:p>
          <a:p>
            <a:pPr marL="355600" indent="-342900">
              <a:spcBef>
                <a:spcPts val="670"/>
              </a:spcBef>
              <a:buChar char="•"/>
              <a:tabLst>
                <a:tab pos="354965" algn="l"/>
                <a:tab pos="355600" algn="l"/>
              </a:tabLst>
            </a:pPr>
            <a:r>
              <a:rPr lang="vi-VN" spc="-5" dirty="0">
                <a:latin typeface="Arial"/>
                <a:cs typeface="Arial"/>
              </a:rPr>
              <a:t>1.4 Mục tiêu kiểm</a:t>
            </a:r>
            <a:r>
              <a:rPr lang="vi-VN" spc="35" dirty="0">
                <a:latin typeface="Arial"/>
                <a:cs typeface="Arial"/>
              </a:rPr>
              <a:t> </a:t>
            </a:r>
            <a:r>
              <a:rPr lang="vi-VN" spc="-5" dirty="0">
                <a:latin typeface="Arial"/>
                <a:cs typeface="Arial"/>
              </a:rPr>
              <a:t>thư</a:t>
            </a:r>
            <a:endParaRPr lang="vi-VN" dirty="0">
              <a:latin typeface="Arial"/>
              <a:cs typeface="Arial"/>
            </a:endParaRPr>
          </a:p>
          <a:p>
            <a:pPr marL="355600" indent="-342900">
              <a:spcBef>
                <a:spcPts val="675"/>
              </a:spcBef>
              <a:buChar char="•"/>
              <a:tabLst>
                <a:tab pos="354965" algn="l"/>
                <a:tab pos="355600" algn="l"/>
              </a:tabLst>
            </a:pPr>
            <a:r>
              <a:rPr lang="vi-VN" spc="-5" dirty="0">
                <a:latin typeface="Arial"/>
                <a:cs typeface="Arial"/>
              </a:rPr>
              <a:t>1.5 Tầm quan trọng của kiểm</a:t>
            </a:r>
            <a:r>
              <a:rPr lang="vi-VN" spc="55" dirty="0">
                <a:latin typeface="Arial"/>
                <a:cs typeface="Arial"/>
              </a:rPr>
              <a:t> </a:t>
            </a:r>
            <a:r>
              <a:rPr lang="vi-VN" spc="-5" dirty="0">
                <a:latin typeface="Arial"/>
                <a:cs typeface="Arial"/>
              </a:rPr>
              <a:t>th</a:t>
            </a:r>
            <a:r>
              <a:rPr lang="en-US" spc="-5" dirty="0">
                <a:latin typeface="Arial"/>
                <a:cs typeface="Arial"/>
              </a:rPr>
              <a:t>ử</a:t>
            </a:r>
            <a:endParaRPr lang="vi-VN" dirty="0">
              <a:latin typeface="Arial"/>
              <a:cs typeface="Arial"/>
            </a:endParaRPr>
          </a:p>
          <a:p>
            <a:pPr marL="355600" indent="-342900">
              <a:spcBef>
                <a:spcPts val="670"/>
              </a:spcBef>
              <a:buChar char="•"/>
              <a:tabLst>
                <a:tab pos="354965" algn="l"/>
                <a:tab pos="355600" algn="l"/>
              </a:tabLst>
            </a:pPr>
            <a:r>
              <a:rPr lang="vi-VN" spc="-5" dirty="0">
                <a:latin typeface="Arial"/>
                <a:cs typeface="Arial"/>
              </a:rPr>
              <a:t>1.6 Các </a:t>
            </a:r>
            <a:r>
              <a:rPr lang="vi-VN" dirty="0">
                <a:latin typeface="Arial"/>
                <a:cs typeface="Arial"/>
              </a:rPr>
              <a:t>nguyên </a:t>
            </a:r>
            <a:r>
              <a:rPr lang="vi-VN" spc="-5" dirty="0">
                <a:latin typeface="Arial"/>
                <a:cs typeface="Arial"/>
              </a:rPr>
              <a:t>tắc </a:t>
            </a:r>
            <a:r>
              <a:rPr lang="vi-VN" dirty="0">
                <a:latin typeface="Arial"/>
                <a:cs typeface="Arial"/>
              </a:rPr>
              <a:t>trong </a:t>
            </a:r>
            <a:r>
              <a:rPr lang="vi-VN" spc="-5" dirty="0">
                <a:latin typeface="Arial"/>
                <a:cs typeface="Arial"/>
              </a:rPr>
              <a:t>kiểm</a:t>
            </a:r>
            <a:r>
              <a:rPr lang="vi-VN" spc="50" dirty="0">
                <a:latin typeface="Arial"/>
                <a:cs typeface="Arial"/>
              </a:rPr>
              <a:t> </a:t>
            </a:r>
            <a:r>
              <a:rPr lang="vi-VN" spc="-5" dirty="0">
                <a:latin typeface="Arial"/>
                <a:cs typeface="Arial"/>
              </a:rPr>
              <a:t>th</a:t>
            </a:r>
            <a:r>
              <a:rPr lang="en-US" spc="-5" dirty="0">
                <a:latin typeface="Arial"/>
                <a:cs typeface="Arial"/>
              </a:rPr>
              <a:t>ử</a:t>
            </a:r>
            <a:endParaRPr lang="vi-VN" dirty="0">
              <a:latin typeface="Arial"/>
              <a:cs typeface="Arial"/>
            </a:endParaRPr>
          </a:p>
          <a:p>
            <a:pPr marL="355600" indent="-342900">
              <a:spcBef>
                <a:spcPts val="675"/>
              </a:spcBef>
              <a:buChar char="•"/>
              <a:tabLst>
                <a:tab pos="354965" algn="l"/>
                <a:tab pos="355600" algn="l"/>
              </a:tabLst>
            </a:pPr>
            <a:r>
              <a:rPr lang="vi-VN" spc="-5" dirty="0">
                <a:latin typeface="Arial"/>
                <a:cs typeface="Arial"/>
              </a:rPr>
              <a:t>1.7 Một </a:t>
            </a:r>
            <a:r>
              <a:rPr lang="vi-VN" dirty="0">
                <a:latin typeface="Arial"/>
                <a:cs typeface="Arial"/>
              </a:rPr>
              <a:t>số khái </a:t>
            </a:r>
            <a:r>
              <a:rPr lang="vi-VN" spc="-5" dirty="0">
                <a:latin typeface="Arial"/>
                <a:cs typeface="Arial"/>
              </a:rPr>
              <a:t>niệm liên</a:t>
            </a:r>
            <a:r>
              <a:rPr lang="vi-VN" spc="30" dirty="0">
                <a:latin typeface="Arial"/>
                <a:cs typeface="Arial"/>
              </a:rPr>
              <a:t> </a:t>
            </a:r>
            <a:r>
              <a:rPr lang="vi-VN" dirty="0">
                <a:latin typeface="Arial"/>
                <a:cs typeface="Arial"/>
              </a:rPr>
              <a:t>quan</a:t>
            </a:r>
          </a:p>
          <a:p>
            <a:pPr marL="355600" indent="-342900">
              <a:spcBef>
                <a:spcPts val="675"/>
              </a:spcBef>
              <a:buChar char="•"/>
              <a:tabLst>
                <a:tab pos="354965" algn="l"/>
                <a:tab pos="355600" algn="l"/>
              </a:tabLst>
            </a:pPr>
            <a:r>
              <a:rPr lang="vi-VN" spc="-5" dirty="0">
                <a:latin typeface="Arial"/>
                <a:cs typeface="Arial"/>
              </a:rPr>
              <a:t>1.8 Các đối tượng thực </a:t>
            </a:r>
            <a:r>
              <a:rPr lang="vi-VN" dirty="0">
                <a:latin typeface="Arial"/>
                <a:cs typeface="Arial"/>
              </a:rPr>
              <a:t>hiện </a:t>
            </a:r>
            <a:r>
              <a:rPr lang="vi-VN" spc="-5" dirty="0">
                <a:latin typeface="Arial"/>
                <a:cs typeface="Arial"/>
              </a:rPr>
              <a:t>kiểm</a:t>
            </a:r>
            <a:r>
              <a:rPr lang="vi-VN" spc="65" dirty="0">
                <a:latin typeface="Arial"/>
                <a:cs typeface="Arial"/>
              </a:rPr>
              <a:t> </a:t>
            </a:r>
            <a:r>
              <a:rPr lang="vi-VN" spc="-5" dirty="0">
                <a:latin typeface="Arial"/>
                <a:cs typeface="Arial"/>
              </a:rPr>
              <a:t>th</a:t>
            </a:r>
            <a:r>
              <a:rPr lang="en-US" spc="-5" dirty="0">
                <a:latin typeface="Arial"/>
                <a:cs typeface="Arial"/>
              </a:rPr>
              <a:t>ử</a:t>
            </a:r>
            <a:endParaRPr lang="vi-VN" dirty="0">
              <a:latin typeface="Arial"/>
              <a:cs typeface="Arial"/>
            </a:endParaRPr>
          </a:p>
          <a:p>
            <a:pPr marL="355600" indent="-342900">
              <a:spcBef>
                <a:spcPts val="670"/>
              </a:spcBef>
              <a:buChar char="•"/>
              <a:tabLst>
                <a:tab pos="354965" algn="l"/>
                <a:tab pos="355600" algn="l"/>
              </a:tabLst>
            </a:pPr>
            <a:r>
              <a:rPr lang="vi-VN" spc="-5" dirty="0">
                <a:latin typeface="Arial"/>
                <a:cs typeface="Arial"/>
              </a:rPr>
              <a:t>1.9 Các điểm cần </a:t>
            </a:r>
            <a:r>
              <a:rPr lang="vi-VN" spc="-10" dirty="0">
                <a:latin typeface="Arial"/>
                <a:cs typeface="Arial"/>
              </a:rPr>
              <a:t>lưu </a:t>
            </a:r>
            <a:r>
              <a:rPr lang="vi-VN" spc="-5" dirty="0">
                <a:latin typeface="Arial"/>
                <a:cs typeface="Arial"/>
              </a:rPr>
              <a:t>ý </a:t>
            </a:r>
            <a:r>
              <a:rPr lang="vi-VN" dirty="0">
                <a:latin typeface="Arial"/>
                <a:cs typeface="Arial"/>
              </a:rPr>
              <a:t>khi </a:t>
            </a:r>
            <a:r>
              <a:rPr lang="vi-VN" spc="-5" dirty="0">
                <a:latin typeface="Arial"/>
                <a:cs typeface="Arial"/>
              </a:rPr>
              <a:t>kiểm</a:t>
            </a:r>
            <a:r>
              <a:rPr lang="vi-VN" spc="80" dirty="0">
                <a:latin typeface="Arial"/>
                <a:cs typeface="Arial"/>
              </a:rPr>
              <a:t> </a:t>
            </a:r>
            <a:r>
              <a:rPr lang="vi-VN" spc="-5" dirty="0">
                <a:latin typeface="Arial"/>
                <a:cs typeface="Arial"/>
              </a:rPr>
              <a:t>th</a:t>
            </a:r>
            <a:r>
              <a:rPr lang="en-US" spc="-5" dirty="0">
                <a:latin typeface="Arial"/>
                <a:cs typeface="Arial"/>
              </a:rPr>
              <a:t>ử</a:t>
            </a:r>
            <a:endParaRPr lang="vi-VN" dirty="0">
              <a:latin typeface="Arial"/>
              <a:cs typeface="Arial"/>
            </a:endParaRPr>
          </a:p>
          <a:p>
            <a:pPr marL="355600" indent="-342900">
              <a:spcBef>
                <a:spcPts val="670"/>
              </a:spcBef>
              <a:buChar char="•"/>
              <a:tabLst>
                <a:tab pos="354965" algn="l"/>
                <a:tab pos="355600" algn="l"/>
                <a:tab pos="8188325" algn="l"/>
              </a:tabLst>
            </a:pPr>
            <a:r>
              <a:rPr lang="vi-VN" spc="-5" dirty="0">
                <a:latin typeface="Arial"/>
                <a:cs typeface="Arial"/>
              </a:rPr>
              <a:t>1.</a:t>
            </a:r>
            <a:r>
              <a:rPr lang="vi-VN" spc="5" dirty="0">
                <a:latin typeface="Arial"/>
                <a:cs typeface="Arial"/>
              </a:rPr>
              <a:t>1</a:t>
            </a:r>
            <a:r>
              <a:rPr lang="vi-VN" spc="-5" dirty="0">
                <a:latin typeface="Arial"/>
                <a:cs typeface="Arial"/>
              </a:rPr>
              <a:t>0</a:t>
            </a:r>
            <a:r>
              <a:rPr lang="vi-VN" spc="10" dirty="0">
                <a:latin typeface="Arial"/>
                <a:cs typeface="Arial"/>
              </a:rPr>
              <a:t> </a:t>
            </a:r>
            <a:r>
              <a:rPr lang="vi-VN" spc="-10" dirty="0">
                <a:latin typeface="Arial"/>
                <a:cs typeface="Arial"/>
              </a:rPr>
              <a:t>C</a:t>
            </a:r>
            <a:r>
              <a:rPr lang="en-US" spc="-10" dirty="0">
                <a:latin typeface="Arial"/>
                <a:cs typeface="Arial"/>
              </a:rPr>
              <a:t>á</a:t>
            </a:r>
            <a:r>
              <a:rPr lang="vi-VN" spc="-5" dirty="0">
                <a:latin typeface="Arial"/>
                <a:cs typeface="Arial"/>
              </a:rPr>
              <a:t>c</a:t>
            </a:r>
            <a:r>
              <a:rPr lang="vi-VN" spc="5" dirty="0">
                <a:latin typeface="Arial"/>
                <a:cs typeface="Arial"/>
              </a:rPr>
              <a:t> </a:t>
            </a:r>
            <a:r>
              <a:rPr lang="vi-VN" dirty="0">
                <a:latin typeface="Arial"/>
                <a:cs typeface="Arial"/>
              </a:rPr>
              <a:t>h</a:t>
            </a:r>
            <a:r>
              <a:rPr lang="vi-VN" spc="-5" dirty="0">
                <a:latin typeface="Arial"/>
                <a:cs typeface="Arial"/>
              </a:rPr>
              <a:t>ạn</a:t>
            </a:r>
            <a:r>
              <a:rPr lang="vi-VN" spc="10" dirty="0">
                <a:latin typeface="Arial"/>
                <a:cs typeface="Arial"/>
              </a:rPr>
              <a:t> </a:t>
            </a:r>
            <a:r>
              <a:rPr lang="vi-VN" dirty="0">
                <a:latin typeface="Arial"/>
                <a:cs typeface="Arial"/>
              </a:rPr>
              <a:t>ch</a:t>
            </a:r>
            <a:r>
              <a:rPr lang="vi-VN" spc="-5" dirty="0">
                <a:latin typeface="Arial"/>
                <a:cs typeface="Arial"/>
              </a:rPr>
              <a:t>ế</a:t>
            </a:r>
            <a:r>
              <a:rPr lang="vi-VN" dirty="0">
                <a:latin typeface="Arial"/>
                <a:cs typeface="Arial"/>
              </a:rPr>
              <a:t> c</a:t>
            </a:r>
            <a:r>
              <a:rPr lang="vi-VN" spc="-5" dirty="0">
                <a:latin typeface="Arial"/>
                <a:cs typeface="Arial"/>
              </a:rPr>
              <a:t>ủa</a:t>
            </a:r>
            <a:r>
              <a:rPr lang="vi-VN" spc="5" dirty="0">
                <a:latin typeface="Arial"/>
                <a:cs typeface="Arial"/>
              </a:rPr>
              <a:t> </a:t>
            </a:r>
            <a:r>
              <a:rPr lang="vi-VN" spc="-5" dirty="0">
                <a:latin typeface="Arial"/>
                <a:cs typeface="Arial"/>
              </a:rPr>
              <a:t>k</a:t>
            </a:r>
            <a:r>
              <a:rPr lang="vi-VN" dirty="0">
                <a:latin typeface="Arial"/>
                <a:cs typeface="Arial"/>
              </a:rPr>
              <a:t>i</a:t>
            </a:r>
            <a:r>
              <a:rPr lang="vi-VN" spc="-5" dirty="0">
                <a:latin typeface="Arial"/>
                <a:cs typeface="Arial"/>
              </a:rPr>
              <a:t>ê</a:t>
            </a:r>
            <a:r>
              <a:rPr lang="vi-VN" spc="10" dirty="0">
                <a:latin typeface="Arial"/>
                <a:cs typeface="Arial"/>
              </a:rPr>
              <a:t>̉</a:t>
            </a:r>
            <a:r>
              <a:rPr lang="vi-VN" spc="-5" dirty="0">
                <a:latin typeface="Arial"/>
                <a:cs typeface="Arial"/>
              </a:rPr>
              <a:t>m</a:t>
            </a:r>
            <a:r>
              <a:rPr lang="vi-VN" dirty="0">
                <a:latin typeface="Arial"/>
                <a:cs typeface="Arial"/>
              </a:rPr>
              <a:t> </a:t>
            </a:r>
            <a:r>
              <a:rPr lang="vi-VN" spc="-5" dirty="0">
                <a:latin typeface="Arial"/>
                <a:cs typeface="Arial"/>
              </a:rPr>
              <a:t>th</a:t>
            </a:r>
            <a:r>
              <a:rPr lang="vi-VN" dirty="0">
                <a:latin typeface="Arial"/>
                <a:cs typeface="Arial"/>
              </a:rPr>
              <a:t>ử</a:t>
            </a:r>
            <a:endParaRPr lang="en-US" dirty="0">
              <a:latin typeface="+mj-lt"/>
            </a:endParaRPr>
          </a:p>
          <a:p>
            <a:pPr marL="342900" indent="-342900">
              <a:buFont typeface="Wingdings" panose="05000000000000000000" pitchFamily="2" charset="2"/>
              <a:buChar char="Ø"/>
            </a:pPr>
            <a:endParaRPr lang="vi-VN" dirty="0">
              <a:latin typeface="+mj-lt"/>
            </a:endParaRPr>
          </a:p>
        </p:txBody>
      </p:sp>
    </p:spTree>
    <p:extLst>
      <p:ext uri="{BB962C8B-B14F-4D97-AF65-F5344CB8AC3E}">
        <p14:creationId xmlns:p14="http://schemas.microsoft.com/office/powerpoint/2010/main" val="1929604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36</a:t>
            </a:r>
            <a:endParaRPr sz="1000">
              <a:latin typeface="Arial"/>
              <a:cs typeface="Arial"/>
            </a:endParaRPr>
          </a:p>
        </p:txBody>
      </p:sp>
      <p:sp>
        <p:nvSpPr>
          <p:cNvPr id="3" name="object 3"/>
          <p:cNvSpPr/>
          <p:nvPr/>
        </p:nvSpPr>
        <p:spPr>
          <a:xfrm>
            <a:off x="3225248" y="1419683"/>
            <a:ext cx="7239000" cy="4934585"/>
          </a:xfrm>
          <a:prstGeom prst="rect">
            <a:avLst/>
          </a:prstGeom>
          <a:blipFill>
            <a:blip r:embed="rId2" cstate="print"/>
            <a:stretch>
              <a:fillRect/>
            </a:stretch>
          </a:blipFill>
        </p:spPr>
        <p:txBody>
          <a:bodyPr wrap="square" lIns="0" tIns="0" rIns="0" bIns="0" rtlCol="0"/>
          <a:lstStyle/>
          <a:p>
            <a:endParaRPr/>
          </a:p>
        </p:txBody>
      </p:sp>
      <p:sp>
        <p:nvSpPr>
          <p:cNvPr id="4" name="Title 3">
            <a:extLst>
              <a:ext uri="{FF2B5EF4-FFF2-40B4-BE49-F238E27FC236}">
                <a16:creationId xmlns:a16="http://schemas.microsoft.com/office/drawing/2014/main" id="{78444E33-7BE9-4B9D-A62D-506914F6E4C5}"/>
              </a:ext>
            </a:extLst>
          </p:cNvPr>
          <p:cNvSpPr>
            <a:spLocks noGrp="1"/>
          </p:cNvSpPr>
          <p:nvPr>
            <p:ph type="title"/>
          </p:nvPr>
        </p:nvSpPr>
        <p:spPr/>
        <p:txBody>
          <a:bodyPr/>
          <a:lstStyle/>
          <a:p>
            <a:r>
              <a:rPr lang="en-US" spc="-5" dirty="0" err="1"/>
              <a:t>Kiểm</a:t>
            </a:r>
            <a:r>
              <a:rPr lang="en-US" spc="-40" dirty="0"/>
              <a:t> </a:t>
            </a:r>
            <a:r>
              <a:rPr lang="en-US" dirty="0" err="1"/>
              <a:t>thử</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55530" y="6351219"/>
            <a:ext cx="223520" cy="228268"/>
          </a:xfrm>
          <a:prstGeom prst="rect">
            <a:avLst/>
          </a:prstGeom>
        </p:spPr>
        <p:txBody>
          <a:bodyPr vert="horz" wrap="square" lIns="0" tIns="12700" rIns="0" bIns="0" rtlCol="0">
            <a:spAutoFit/>
          </a:bodyPr>
          <a:lstStyle/>
          <a:p>
            <a:pPr marL="12700">
              <a:spcBef>
                <a:spcPts val="100"/>
              </a:spcBef>
            </a:pPr>
            <a:r>
              <a:rPr sz="1400" spc="-5" dirty="0">
                <a:solidFill>
                  <a:srgbClr val="57BDCC"/>
                </a:solidFill>
                <a:latin typeface="Arial"/>
                <a:cs typeface="Arial"/>
              </a:rPr>
              <a:t>37</a:t>
            </a:r>
            <a:endParaRPr sz="1400">
              <a:latin typeface="Arial"/>
              <a:cs typeface="Arial"/>
            </a:endParaRPr>
          </a:p>
        </p:txBody>
      </p:sp>
      <p:sp>
        <p:nvSpPr>
          <p:cNvPr id="4" name="object 4"/>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Lỗi </a:t>
            </a:r>
            <a:r>
              <a:rPr spc="-5" dirty="0"/>
              <a:t>tăng </a:t>
            </a:r>
            <a:r>
              <a:rPr dirty="0"/>
              <a:t>lên </a:t>
            </a:r>
            <a:r>
              <a:rPr spc="-5" dirty="0"/>
              <a:t>khi</a:t>
            </a:r>
            <a:r>
              <a:rPr spc="-50" dirty="0"/>
              <a:t> </a:t>
            </a:r>
            <a:r>
              <a:rPr dirty="0"/>
              <a:t>nào?</a:t>
            </a:r>
          </a:p>
        </p:txBody>
      </p:sp>
      <p:sp>
        <p:nvSpPr>
          <p:cNvPr id="5" name="object 5"/>
          <p:cNvSpPr/>
          <p:nvPr/>
        </p:nvSpPr>
        <p:spPr>
          <a:xfrm>
            <a:off x="3168926" y="1178488"/>
            <a:ext cx="7848600" cy="510705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1.5 Tầm </a:t>
            </a:r>
            <a:r>
              <a:rPr dirty="0"/>
              <a:t>quan </a:t>
            </a:r>
            <a:r>
              <a:rPr spc="-5" dirty="0"/>
              <a:t>trọng của kiểm</a:t>
            </a:r>
            <a:r>
              <a:rPr spc="-40" dirty="0"/>
              <a:t> </a:t>
            </a:r>
            <a:r>
              <a:rPr dirty="0"/>
              <a:t>thử</a:t>
            </a:r>
          </a:p>
        </p:txBody>
      </p:sp>
      <p:sp>
        <p:nvSpPr>
          <p:cNvPr id="3" name="object 3"/>
          <p:cNvSpPr txBox="1"/>
          <p:nvPr/>
        </p:nvSpPr>
        <p:spPr>
          <a:xfrm>
            <a:off x="2959431" y="1268708"/>
            <a:ext cx="8338820" cy="4237699"/>
          </a:xfrm>
          <a:prstGeom prst="rect">
            <a:avLst/>
          </a:prstGeom>
        </p:spPr>
        <p:txBody>
          <a:bodyPr vert="horz" wrap="square" lIns="0" tIns="94615" rIns="0" bIns="0" rtlCol="0">
            <a:spAutoFit/>
          </a:bodyPr>
          <a:lstStyle/>
          <a:p>
            <a:pPr marL="355600" indent="-342900">
              <a:spcBef>
                <a:spcPts val="745"/>
              </a:spcBef>
              <a:buChar char="•"/>
              <a:tabLst>
                <a:tab pos="354965" algn="l"/>
                <a:tab pos="355600" algn="l"/>
              </a:tabLst>
            </a:pPr>
            <a:r>
              <a:rPr sz="2400" spc="-5" dirty="0">
                <a:latin typeface="Arial"/>
                <a:cs typeface="Arial"/>
              </a:rPr>
              <a:t>Những người phát triển phần </a:t>
            </a:r>
            <a:r>
              <a:rPr sz="2400" dirty="0">
                <a:latin typeface="Arial"/>
                <a:cs typeface="Arial"/>
              </a:rPr>
              <a:t>mềm cho</a:t>
            </a:r>
            <a:r>
              <a:rPr sz="2400" spc="-20" dirty="0">
                <a:latin typeface="Arial"/>
                <a:cs typeface="Arial"/>
              </a:rPr>
              <a:t> </a:t>
            </a:r>
            <a:r>
              <a:rPr sz="2400" dirty="0">
                <a:latin typeface="Arial"/>
                <a:cs typeface="Arial"/>
              </a:rPr>
              <a:t>rằng:</a:t>
            </a:r>
          </a:p>
          <a:p>
            <a:pPr marL="756285" marR="160020" lvl="1" indent="-287020">
              <a:spcBef>
                <a:spcPts val="650"/>
              </a:spcBef>
              <a:buChar char="–"/>
              <a:tabLst>
                <a:tab pos="756920" algn="l"/>
              </a:tabLst>
            </a:pPr>
            <a:r>
              <a:rPr sz="2400" dirty="0">
                <a:latin typeface="Arial"/>
                <a:cs typeface="Arial"/>
              </a:rPr>
              <a:t>Kiểm thử chỉ </a:t>
            </a:r>
            <a:r>
              <a:rPr sz="2400" spc="-5" dirty="0">
                <a:latin typeface="Arial"/>
                <a:cs typeface="Arial"/>
              </a:rPr>
              <a:t>để chứng </a:t>
            </a:r>
            <a:r>
              <a:rPr sz="2400" spc="-10" dirty="0">
                <a:latin typeface="Arial"/>
                <a:cs typeface="Arial"/>
              </a:rPr>
              <a:t>minh </a:t>
            </a:r>
            <a:r>
              <a:rPr sz="2400" spc="-5" dirty="0">
                <a:latin typeface="Arial"/>
                <a:cs typeface="Arial"/>
              </a:rPr>
              <a:t>chương </a:t>
            </a:r>
            <a:r>
              <a:rPr sz="2400" spc="20" dirty="0">
                <a:latin typeface="Arial"/>
                <a:cs typeface="Arial"/>
              </a:rPr>
              <a:t>trình </a:t>
            </a:r>
            <a:r>
              <a:rPr sz="2400" dirty="0">
                <a:latin typeface="Arial"/>
                <a:cs typeface="Arial"/>
              </a:rPr>
              <a:t>không  có</a:t>
            </a:r>
            <a:r>
              <a:rPr sz="2400" spc="-5" dirty="0">
                <a:latin typeface="Arial"/>
                <a:cs typeface="Arial"/>
              </a:rPr>
              <a:t> lỗi</a:t>
            </a:r>
            <a:endParaRPr sz="2400" dirty="0">
              <a:latin typeface="Arial"/>
              <a:cs typeface="Arial"/>
            </a:endParaRPr>
          </a:p>
          <a:p>
            <a:pPr marL="756285" marR="5080" lvl="1" indent="-287020">
              <a:spcBef>
                <a:spcPts val="650"/>
              </a:spcBef>
              <a:buChar char="–"/>
              <a:tabLst>
                <a:tab pos="756920" algn="l"/>
              </a:tabLst>
            </a:pPr>
            <a:r>
              <a:rPr sz="2400" dirty="0">
                <a:latin typeface="Arial"/>
                <a:cs typeface="Arial"/>
              </a:rPr>
              <a:t>Mục </a:t>
            </a:r>
            <a:r>
              <a:rPr sz="2400" spc="-5" dirty="0">
                <a:latin typeface="Arial"/>
                <a:cs typeface="Arial"/>
              </a:rPr>
              <a:t>đích </a:t>
            </a:r>
            <a:r>
              <a:rPr sz="2400" dirty="0">
                <a:latin typeface="Arial"/>
                <a:cs typeface="Arial"/>
              </a:rPr>
              <a:t>của kiểm thử </a:t>
            </a:r>
            <a:r>
              <a:rPr sz="2400" spc="-5" dirty="0">
                <a:latin typeface="Arial"/>
                <a:cs typeface="Arial"/>
              </a:rPr>
              <a:t>là </a:t>
            </a:r>
            <a:r>
              <a:rPr sz="2400" dirty="0">
                <a:latin typeface="Arial"/>
                <a:cs typeface="Arial"/>
              </a:rPr>
              <a:t>chỉ ra rằng </a:t>
            </a:r>
            <a:r>
              <a:rPr sz="2400" spc="-5" dirty="0">
                <a:latin typeface="Arial"/>
                <a:cs typeface="Arial"/>
              </a:rPr>
              <a:t>chương  </a:t>
            </a:r>
            <a:r>
              <a:rPr sz="2400" spc="20" dirty="0">
                <a:latin typeface="Arial"/>
                <a:cs typeface="Arial"/>
              </a:rPr>
              <a:t>trình </a:t>
            </a:r>
            <a:r>
              <a:rPr sz="2400" spc="-5" dirty="0">
                <a:latin typeface="Arial"/>
                <a:cs typeface="Arial"/>
              </a:rPr>
              <a:t>đã </a:t>
            </a:r>
            <a:r>
              <a:rPr sz="2400" dirty="0">
                <a:latin typeface="Arial"/>
                <a:cs typeface="Arial"/>
              </a:rPr>
              <a:t>thực </a:t>
            </a:r>
            <a:r>
              <a:rPr sz="2400" spc="-5" dirty="0">
                <a:latin typeface="Arial"/>
                <a:cs typeface="Arial"/>
              </a:rPr>
              <a:t>hiện đúng </a:t>
            </a:r>
            <a:r>
              <a:rPr sz="2400" dirty="0">
                <a:latin typeface="Arial"/>
                <a:cs typeface="Arial"/>
              </a:rPr>
              <a:t>các chức </a:t>
            </a:r>
            <a:r>
              <a:rPr sz="2400" spc="-5" dirty="0">
                <a:latin typeface="Arial"/>
                <a:cs typeface="Arial"/>
              </a:rPr>
              <a:t>năng đã đưa</a:t>
            </a:r>
            <a:r>
              <a:rPr sz="2400" spc="-70" dirty="0">
                <a:latin typeface="Arial"/>
                <a:cs typeface="Arial"/>
              </a:rPr>
              <a:t> </a:t>
            </a:r>
            <a:r>
              <a:rPr sz="2400" dirty="0">
                <a:latin typeface="Arial"/>
                <a:cs typeface="Arial"/>
              </a:rPr>
              <a:t>ra.</a:t>
            </a:r>
          </a:p>
          <a:p>
            <a:pPr marL="756285" marR="12065" lvl="1" indent="-287020">
              <a:spcBef>
                <a:spcPts val="650"/>
              </a:spcBef>
              <a:buChar char="–"/>
              <a:tabLst>
                <a:tab pos="756920" algn="l"/>
              </a:tabLst>
            </a:pPr>
            <a:r>
              <a:rPr sz="2400" dirty="0">
                <a:latin typeface="Arial"/>
                <a:cs typeface="Arial"/>
              </a:rPr>
              <a:t>Kiểm thử </a:t>
            </a:r>
            <a:r>
              <a:rPr sz="2400" spc="-5" dirty="0">
                <a:latin typeface="Arial"/>
                <a:cs typeface="Arial"/>
              </a:rPr>
              <a:t>là quy </a:t>
            </a:r>
            <a:r>
              <a:rPr sz="2400" spc="20" dirty="0">
                <a:latin typeface="Arial"/>
                <a:cs typeface="Arial"/>
              </a:rPr>
              <a:t>trình </a:t>
            </a:r>
            <a:r>
              <a:rPr sz="2400" dirty="0">
                <a:latin typeface="Arial"/>
                <a:cs typeface="Arial"/>
              </a:rPr>
              <a:t>thực </a:t>
            </a:r>
            <a:r>
              <a:rPr sz="2400" spc="-10" dirty="0">
                <a:latin typeface="Arial"/>
                <a:cs typeface="Arial"/>
              </a:rPr>
              <a:t>hiện </a:t>
            </a:r>
            <a:r>
              <a:rPr sz="2400" spc="-5" dirty="0">
                <a:latin typeface="Arial"/>
                <a:cs typeface="Arial"/>
              </a:rPr>
              <a:t>để </a:t>
            </a:r>
            <a:r>
              <a:rPr sz="2400" dirty="0">
                <a:latin typeface="Arial"/>
                <a:cs typeface="Arial"/>
              </a:rPr>
              <a:t>chứng tỏ  chương </a:t>
            </a:r>
            <a:r>
              <a:rPr sz="2400" spc="20" dirty="0">
                <a:latin typeface="Arial"/>
                <a:cs typeface="Arial"/>
              </a:rPr>
              <a:t>trình </a:t>
            </a:r>
            <a:r>
              <a:rPr sz="2400" spc="-5" dirty="0">
                <a:latin typeface="Arial"/>
                <a:cs typeface="Arial"/>
              </a:rPr>
              <a:t>đã làm được </a:t>
            </a:r>
            <a:r>
              <a:rPr sz="2400" dirty="0">
                <a:latin typeface="Arial"/>
                <a:cs typeface="Arial"/>
              </a:rPr>
              <a:t>các chức </a:t>
            </a:r>
            <a:r>
              <a:rPr sz="2400" spc="-5" dirty="0">
                <a:latin typeface="Arial"/>
                <a:cs typeface="Arial"/>
              </a:rPr>
              <a:t>năng </a:t>
            </a:r>
            <a:r>
              <a:rPr sz="2400" dirty="0">
                <a:latin typeface="Arial"/>
                <a:cs typeface="Arial"/>
              </a:rPr>
              <a:t>cần</a:t>
            </a:r>
            <a:r>
              <a:rPr sz="2400" spc="-80" dirty="0">
                <a:latin typeface="Arial"/>
                <a:cs typeface="Arial"/>
              </a:rPr>
              <a:t> </a:t>
            </a:r>
            <a:r>
              <a:rPr sz="2400" dirty="0">
                <a:latin typeface="Arial"/>
                <a:cs typeface="Arial"/>
              </a:rPr>
              <a:t>có.</a:t>
            </a:r>
          </a:p>
          <a:p>
            <a:pPr marL="355600" indent="-342900">
              <a:spcBef>
                <a:spcPts val="650"/>
              </a:spcBef>
              <a:buChar char="•"/>
              <a:tabLst>
                <a:tab pos="354965" algn="l"/>
                <a:tab pos="355600" algn="l"/>
              </a:tabLst>
            </a:pPr>
            <a:r>
              <a:rPr sz="2400" spc="-5" dirty="0">
                <a:latin typeface="Arial"/>
                <a:cs typeface="Arial"/>
              </a:rPr>
              <a:t>Những </a:t>
            </a:r>
            <a:r>
              <a:rPr sz="2400" dirty="0">
                <a:latin typeface="Arial"/>
                <a:cs typeface="Arial"/>
              </a:rPr>
              <a:t>ý kiến trên về kiểm thử </a:t>
            </a:r>
            <a:r>
              <a:rPr sz="2400" spc="-5" dirty="0">
                <a:latin typeface="Arial"/>
                <a:cs typeface="Arial"/>
              </a:rPr>
              <a:t>đã đầy</a:t>
            </a:r>
            <a:r>
              <a:rPr sz="2400" spc="-40" dirty="0">
                <a:latin typeface="Arial"/>
                <a:cs typeface="Arial"/>
              </a:rPr>
              <a:t> </a:t>
            </a:r>
            <a:r>
              <a:rPr sz="2400" spc="-5" dirty="0">
                <a:latin typeface="Arial"/>
                <a:cs typeface="Arial"/>
              </a:rPr>
              <a:t>đủ?</a:t>
            </a:r>
            <a:endParaRPr sz="2400" dirty="0">
              <a:latin typeface="Arial"/>
              <a:cs typeface="Arial"/>
            </a:endParaRPr>
          </a:p>
          <a:p>
            <a:pPr marL="756285" marR="80645" lvl="1" indent="-287020">
              <a:spcBef>
                <a:spcPts val="650"/>
              </a:spcBef>
              <a:buChar char="–"/>
              <a:tabLst>
                <a:tab pos="756920" algn="l"/>
              </a:tabLst>
            </a:pPr>
            <a:r>
              <a:rPr sz="2400" dirty="0">
                <a:latin typeface="Arial"/>
                <a:cs typeface="Arial"/>
              </a:rPr>
              <a:t>Kiểm thử còn </a:t>
            </a:r>
            <a:r>
              <a:rPr sz="2400" spc="-5" dirty="0">
                <a:latin typeface="Arial"/>
                <a:cs typeface="Arial"/>
              </a:rPr>
              <a:t>để </a:t>
            </a:r>
            <a:r>
              <a:rPr sz="2400" spc="35" dirty="0">
                <a:latin typeface="Arial"/>
                <a:cs typeface="Arial"/>
              </a:rPr>
              <a:t>tìm </a:t>
            </a:r>
            <a:r>
              <a:rPr sz="2400" dirty="0">
                <a:latin typeface="Arial"/>
                <a:cs typeface="Arial"/>
              </a:rPr>
              <a:t>ra </a:t>
            </a:r>
            <a:r>
              <a:rPr sz="2400" spc="-5" dirty="0">
                <a:latin typeface="Arial"/>
                <a:cs typeface="Arial"/>
              </a:rPr>
              <a:t>lỗi </a:t>
            </a:r>
            <a:r>
              <a:rPr sz="2400" dirty="0">
                <a:latin typeface="Arial"/>
                <a:cs typeface="Arial"/>
              </a:rPr>
              <a:t>và sửa chữa các </a:t>
            </a:r>
            <a:r>
              <a:rPr sz="2400" spc="-5" dirty="0">
                <a:latin typeface="Arial"/>
                <a:cs typeface="Arial"/>
              </a:rPr>
              <a:t>lỗi</a:t>
            </a:r>
            <a:r>
              <a:rPr sz="2400" spc="-105" dirty="0">
                <a:latin typeface="Arial"/>
                <a:cs typeface="Arial"/>
              </a:rPr>
              <a:t> </a:t>
            </a:r>
            <a:r>
              <a:rPr sz="2400" spc="-5" dirty="0">
                <a:latin typeface="Arial"/>
                <a:cs typeface="Arial"/>
              </a:rPr>
              <a:t>đó  nhằm tăng độ </a:t>
            </a:r>
            <a:r>
              <a:rPr sz="2400" dirty="0">
                <a:latin typeface="Arial"/>
                <a:cs typeface="Arial"/>
              </a:rPr>
              <a:t>tin cậy cho </a:t>
            </a:r>
            <a:r>
              <a:rPr sz="2400" spc="-5" dirty="0">
                <a:latin typeface="Arial"/>
                <a:cs typeface="Arial"/>
              </a:rPr>
              <a:t>phần</a:t>
            </a:r>
            <a:r>
              <a:rPr sz="2400" spc="-40" dirty="0">
                <a:latin typeface="Arial"/>
                <a:cs typeface="Arial"/>
              </a:rPr>
              <a:t> </a:t>
            </a:r>
            <a:r>
              <a:rPr sz="2400" dirty="0">
                <a:latin typeface="Arial"/>
                <a:cs typeface="Arial"/>
              </a:rPr>
              <a:t>mềm.</a:t>
            </a:r>
          </a:p>
        </p:txBody>
      </p:sp>
      <p:sp>
        <p:nvSpPr>
          <p:cNvPr id="4" name="object 4"/>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38</a:t>
            </a:r>
            <a:endParaRPr sz="10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1.5 Tầm </a:t>
            </a:r>
            <a:r>
              <a:rPr dirty="0"/>
              <a:t>quan </a:t>
            </a:r>
            <a:r>
              <a:rPr spc="-5" dirty="0"/>
              <a:t>trọng của kiểm</a:t>
            </a:r>
            <a:r>
              <a:rPr spc="-35" dirty="0"/>
              <a:t> </a:t>
            </a:r>
            <a:r>
              <a:rPr dirty="0"/>
              <a:t>thử</a:t>
            </a:r>
          </a:p>
        </p:txBody>
      </p:sp>
      <p:sp>
        <p:nvSpPr>
          <p:cNvPr id="3" name="object 3"/>
          <p:cNvSpPr txBox="1"/>
          <p:nvPr/>
        </p:nvSpPr>
        <p:spPr>
          <a:xfrm>
            <a:off x="2012822" y="891749"/>
            <a:ext cx="9764312" cy="5795817"/>
          </a:xfrm>
          <a:prstGeom prst="rect">
            <a:avLst/>
          </a:prstGeom>
        </p:spPr>
        <p:txBody>
          <a:bodyPr vert="horz" wrap="square" lIns="0" tIns="85725" rIns="0" bIns="0" rtlCol="0">
            <a:spAutoFit/>
          </a:bodyPr>
          <a:lstStyle/>
          <a:p>
            <a:pPr marL="355600" indent="-342900">
              <a:spcBef>
                <a:spcPts val="675"/>
              </a:spcBef>
              <a:buChar char="•"/>
              <a:tabLst>
                <a:tab pos="354965" algn="l"/>
                <a:tab pos="355600" algn="l"/>
              </a:tabLst>
            </a:pPr>
            <a:r>
              <a:rPr sz="2400" dirty="0">
                <a:latin typeface="Arial"/>
                <a:cs typeface="Arial"/>
              </a:rPr>
              <a:t>Tại sao cần thực </a:t>
            </a:r>
            <a:r>
              <a:rPr sz="2400" spc="-5" dirty="0">
                <a:latin typeface="Arial"/>
                <a:cs typeface="Arial"/>
              </a:rPr>
              <a:t>hiện </a:t>
            </a:r>
            <a:r>
              <a:rPr sz="2400" dirty="0">
                <a:latin typeface="Arial"/>
                <a:cs typeface="Arial"/>
              </a:rPr>
              <a:t>kiểm</a:t>
            </a:r>
            <a:r>
              <a:rPr sz="2400" spc="5" dirty="0">
                <a:latin typeface="Arial"/>
                <a:cs typeface="Arial"/>
              </a:rPr>
              <a:t> </a:t>
            </a:r>
            <a:r>
              <a:rPr sz="2400" dirty="0">
                <a:latin typeface="Arial"/>
                <a:cs typeface="Arial"/>
              </a:rPr>
              <a:t>thử?</a:t>
            </a:r>
          </a:p>
          <a:p>
            <a:pPr marL="756285" lvl="1" indent="-287020">
              <a:spcBef>
                <a:spcPts val="575"/>
              </a:spcBef>
              <a:buChar char="–"/>
              <a:tabLst>
                <a:tab pos="756920" algn="l"/>
              </a:tabLst>
            </a:pPr>
            <a:r>
              <a:rPr sz="2400" spc="-5" dirty="0">
                <a:latin typeface="Arial"/>
                <a:cs typeface="Arial"/>
              </a:rPr>
              <a:t>Để </a:t>
            </a:r>
            <a:r>
              <a:rPr sz="2400" spc="-10" dirty="0">
                <a:latin typeface="Arial"/>
                <a:cs typeface="Arial"/>
              </a:rPr>
              <a:t>xem xét </a:t>
            </a:r>
            <a:r>
              <a:rPr sz="2400" dirty="0">
                <a:latin typeface="Arial"/>
                <a:cs typeface="Arial"/>
              </a:rPr>
              <a:t>chất </a:t>
            </a:r>
            <a:r>
              <a:rPr sz="2400" spc="-5" dirty="0">
                <a:latin typeface="Arial"/>
                <a:cs typeface="Arial"/>
              </a:rPr>
              <a:t>lượng </a:t>
            </a:r>
            <a:r>
              <a:rPr sz="2400" dirty="0">
                <a:latin typeface="Arial"/>
                <a:cs typeface="Arial"/>
              </a:rPr>
              <a:t>sản</a:t>
            </a:r>
            <a:r>
              <a:rPr sz="2400" spc="40" dirty="0">
                <a:latin typeface="Arial"/>
                <a:cs typeface="Arial"/>
              </a:rPr>
              <a:t> </a:t>
            </a:r>
            <a:r>
              <a:rPr sz="2400" spc="-5" dirty="0">
                <a:latin typeface="Arial"/>
                <a:cs typeface="Arial"/>
              </a:rPr>
              <a:t>phẩm</a:t>
            </a:r>
            <a:endParaRPr sz="2400" dirty="0">
              <a:latin typeface="Arial"/>
              <a:cs typeface="Arial"/>
            </a:endParaRPr>
          </a:p>
          <a:p>
            <a:pPr marL="756285" lvl="1" indent="-287020">
              <a:spcBef>
                <a:spcPts val="580"/>
              </a:spcBef>
              <a:buChar char="–"/>
              <a:tabLst>
                <a:tab pos="756920" algn="l"/>
              </a:tabLst>
            </a:pPr>
            <a:r>
              <a:rPr sz="2400" spc="-5" dirty="0">
                <a:latin typeface="Arial"/>
                <a:cs typeface="Arial"/>
              </a:rPr>
              <a:t>Để phát hiện </a:t>
            </a:r>
            <a:r>
              <a:rPr sz="2400" dirty="0">
                <a:latin typeface="Arial"/>
                <a:cs typeface="Arial"/>
              </a:rPr>
              <a:t>ra</a:t>
            </a:r>
            <a:r>
              <a:rPr sz="2400" spc="30" dirty="0">
                <a:latin typeface="Arial"/>
                <a:cs typeface="Arial"/>
              </a:rPr>
              <a:t> </a:t>
            </a:r>
            <a:r>
              <a:rPr sz="2400" spc="-10" dirty="0">
                <a:latin typeface="Arial"/>
                <a:cs typeface="Arial"/>
              </a:rPr>
              <a:t>lỗi</a:t>
            </a:r>
            <a:endParaRPr sz="2400" dirty="0">
              <a:latin typeface="Arial"/>
              <a:cs typeface="Arial"/>
            </a:endParaRPr>
          </a:p>
          <a:p>
            <a:pPr marL="355600" marR="301625" indent="-342900">
              <a:spcBef>
                <a:spcPts val="575"/>
              </a:spcBef>
              <a:buChar char="•"/>
              <a:tabLst>
                <a:tab pos="354965" algn="l"/>
                <a:tab pos="355600" algn="l"/>
              </a:tabLst>
            </a:pPr>
            <a:r>
              <a:rPr sz="2400" dirty="0">
                <a:latin typeface="Arial"/>
                <a:cs typeface="Arial"/>
              </a:rPr>
              <a:t>Ví </a:t>
            </a:r>
            <a:r>
              <a:rPr sz="2400" spc="-5" dirty="0">
                <a:latin typeface="Arial"/>
                <a:cs typeface="Arial"/>
              </a:rPr>
              <a:t>dụ: Khách hàng </a:t>
            </a:r>
            <a:r>
              <a:rPr sz="2400" dirty="0">
                <a:latin typeface="Arial"/>
                <a:cs typeface="Arial"/>
              </a:rPr>
              <a:t>có thể rút tiền ở máy ATM </a:t>
            </a:r>
            <a:r>
              <a:rPr sz="2400" spc="-5" dirty="0">
                <a:latin typeface="Arial"/>
                <a:cs typeface="Arial"/>
              </a:rPr>
              <a:t>với </a:t>
            </a:r>
            <a:r>
              <a:rPr sz="2400" dirty="0">
                <a:latin typeface="Arial"/>
                <a:cs typeface="Arial"/>
              </a:rPr>
              <a:t>số </a:t>
            </a:r>
            <a:r>
              <a:rPr sz="2400" spc="-5" dirty="0">
                <a:latin typeface="Arial"/>
                <a:cs typeface="Arial"/>
              </a:rPr>
              <a:t>tiền tối  đa là 250$/1 giao</a:t>
            </a:r>
            <a:r>
              <a:rPr sz="2400" spc="30" dirty="0">
                <a:latin typeface="Arial"/>
                <a:cs typeface="Arial"/>
              </a:rPr>
              <a:t> </a:t>
            </a:r>
            <a:r>
              <a:rPr sz="2400" spc="-5" dirty="0">
                <a:latin typeface="Arial"/>
                <a:cs typeface="Arial"/>
              </a:rPr>
              <a:t>dịch</a:t>
            </a:r>
            <a:endParaRPr sz="2400" dirty="0">
              <a:latin typeface="Arial"/>
              <a:cs typeface="Arial"/>
            </a:endParaRPr>
          </a:p>
          <a:p>
            <a:pPr marL="756285" lvl="1" indent="-287020">
              <a:spcBef>
                <a:spcPts val="575"/>
              </a:spcBef>
              <a:buChar char="–"/>
              <a:tabLst>
                <a:tab pos="756920" algn="l"/>
              </a:tabLst>
            </a:pPr>
            <a:r>
              <a:rPr sz="2400" spc="-5" dirty="0">
                <a:latin typeface="Arial"/>
                <a:cs typeface="Arial"/>
              </a:rPr>
              <a:t>Người </a:t>
            </a:r>
            <a:r>
              <a:rPr sz="2400" dirty="0">
                <a:latin typeface="Arial"/>
                <a:cs typeface="Arial"/>
              </a:rPr>
              <a:t>kiểm thử</a:t>
            </a:r>
            <a:r>
              <a:rPr sz="2400" spc="30" dirty="0">
                <a:latin typeface="Arial"/>
                <a:cs typeface="Arial"/>
              </a:rPr>
              <a:t> </a:t>
            </a:r>
            <a:r>
              <a:rPr sz="2400" spc="-5" dirty="0">
                <a:latin typeface="Arial"/>
                <a:cs typeface="Arial"/>
              </a:rPr>
              <a:t>1:</a:t>
            </a:r>
            <a:endParaRPr sz="2400" dirty="0">
              <a:latin typeface="Arial"/>
              <a:cs typeface="Arial"/>
            </a:endParaRPr>
          </a:p>
          <a:p>
            <a:pPr marL="756285" marR="208279" lvl="1" indent="-287020">
              <a:spcBef>
                <a:spcPts val="580"/>
              </a:spcBef>
              <a:buChar char="–"/>
              <a:tabLst>
                <a:tab pos="756920" algn="l"/>
              </a:tabLst>
            </a:pPr>
            <a:r>
              <a:rPr sz="2400" spc="-5" dirty="0">
                <a:latin typeface="Arial"/>
                <a:cs typeface="Arial"/>
              </a:rPr>
              <a:t>Thử </a:t>
            </a:r>
            <a:r>
              <a:rPr sz="2400" dirty="0">
                <a:latin typeface="Arial"/>
                <a:cs typeface="Arial"/>
              </a:rPr>
              <a:t>3 </a:t>
            </a:r>
            <a:r>
              <a:rPr sz="2400" spc="-5" dirty="0">
                <a:latin typeface="Arial"/>
                <a:cs typeface="Arial"/>
              </a:rPr>
              <a:t>lần </a:t>
            </a:r>
            <a:r>
              <a:rPr sz="2400" dirty="0">
                <a:latin typeface="Arial"/>
                <a:cs typeface="Arial"/>
              </a:rPr>
              <a:t>với 3 yêu </a:t>
            </a:r>
            <a:r>
              <a:rPr sz="2400" spc="-5" dirty="0">
                <a:latin typeface="Arial"/>
                <a:cs typeface="Arial"/>
              </a:rPr>
              <a:t>cầu: 50$, 150$, 250$ </a:t>
            </a:r>
            <a:r>
              <a:rPr sz="2400" dirty="0">
                <a:latin typeface="Arial"/>
                <a:cs typeface="Arial"/>
              </a:rPr>
              <a:t>thấy máy </a:t>
            </a:r>
            <a:r>
              <a:rPr sz="2400" spc="-5" dirty="0">
                <a:latin typeface="Arial"/>
                <a:cs typeface="Arial"/>
              </a:rPr>
              <a:t>đều  nhả </a:t>
            </a:r>
            <a:r>
              <a:rPr sz="2400" dirty="0">
                <a:latin typeface="Arial"/>
                <a:cs typeface="Arial"/>
              </a:rPr>
              <a:t>ra số </a:t>
            </a:r>
            <a:r>
              <a:rPr sz="2400" spc="-5" dirty="0">
                <a:latin typeface="Arial"/>
                <a:cs typeface="Arial"/>
              </a:rPr>
              <a:t>tiền </a:t>
            </a:r>
            <a:r>
              <a:rPr sz="2400" dirty="0">
                <a:latin typeface="Arial"/>
                <a:cs typeface="Arial"/>
              </a:rPr>
              <a:t>chính </a:t>
            </a:r>
            <a:r>
              <a:rPr sz="2400" spc="-10" dirty="0">
                <a:latin typeface="Arial"/>
                <a:cs typeface="Arial"/>
              </a:rPr>
              <a:t>xác, </a:t>
            </a:r>
            <a:r>
              <a:rPr sz="2400" dirty="0">
                <a:latin typeface="Arial"/>
                <a:cs typeface="Arial"/>
              </a:rPr>
              <a:t>kết </a:t>
            </a:r>
            <a:r>
              <a:rPr sz="2400" spc="-5" dirty="0">
                <a:latin typeface="Arial"/>
                <a:cs typeface="Arial"/>
              </a:rPr>
              <a:t>luận </a:t>
            </a:r>
            <a:r>
              <a:rPr sz="2400" dirty="0">
                <a:latin typeface="Arial"/>
                <a:cs typeface="Arial"/>
              </a:rPr>
              <a:t>chức </a:t>
            </a:r>
            <a:r>
              <a:rPr sz="2400" spc="-5" dirty="0">
                <a:latin typeface="Arial"/>
                <a:cs typeface="Arial"/>
              </a:rPr>
              <a:t>năng </a:t>
            </a:r>
            <a:r>
              <a:rPr sz="2400" dirty="0">
                <a:latin typeface="Arial"/>
                <a:cs typeface="Arial"/>
              </a:rPr>
              <a:t>rút tiền </a:t>
            </a:r>
            <a:r>
              <a:rPr sz="2400" spc="-5" dirty="0">
                <a:latin typeface="Arial"/>
                <a:cs typeface="Arial"/>
              </a:rPr>
              <a:t>hoạt  động đúng </a:t>
            </a:r>
            <a:r>
              <a:rPr sz="2400" dirty="0">
                <a:latin typeface="Arial"/>
                <a:cs typeface="Arial"/>
              </a:rPr>
              <a:t>yêu cầu của khách </a:t>
            </a:r>
            <a:r>
              <a:rPr sz="2400" spc="-5" dirty="0">
                <a:latin typeface="Arial"/>
                <a:cs typeface="Arial"/>
              </a:rPr>
              <a:t>hàng là </a:t>
            </a:r>
            <a:r>
              <a:rPr sz="2400" dirty="0">
                <a:latin typeface="Arial"/>
                <a:cs typeface="Arial"/>
              </a:rPr>
              <a:t>yêu cầu rút </a:t>
            </a:r>
            <a:r>
              <a:rPr sz="2400" spc="-5" dirty="0">
                <a:latin typeface="Arial"/>
                <a:cs typeface="Arial"/>
              </a:rPr>
              <a:t>ra bao  nhiêu đều </a:t>
            </a:r>
            <a:r>
              <a:rPr sz="2400" dirty="0">
                <a:latin typeface="Arial"/>
                <a:cs typeface="Arial"/>
              </a:rPr>
              <a:t>trả về </a:t>
            </a:r>
            <a:r>
              <a:rPr sz="2400" spc="-5" dirty="0">
                <a:latin typeface="Arial"/>
                <a:cs typeface="Arial"/>
              </a:rPr>
              <a:t>đúng bây nhiêu</a:t>
            </a:r>
            <a:r>
              <a:rPr sz="2400" spc="25" dirty="0">
                <a:latin typeface="Arial"/>
                <a:cs typeface="Arial"/>
              </a:rPr>
              <a:t> </a:t>
            </a:r>
            <a:r>
              <a:rPr sz="2400" dirty="0">
                <a:latin typeface="Arial"/>
                <a:cs typeface="Arial"/>
              </a:rPr>
              <a:t>tiền.</a:t>
            </a:r>
          </a:p>
          <a:p>
            <a:pPr marL="756285" lvl="1" indent="-287020">
              <a:spcBef>
                <a:spcPts val="580"/>
              </a:spcBef>
              <a:buChar char="–"/>
              <a:tabLst>
                <a:tab pos="756920" algn="l"/>
              </a:tabLst>
            </a:pPr>
            <a:r>
              <a:rPr sz="2400" spc="-5" dirty="0">
                <a:latin typeface="Arial"/>
                <a:cs typeface="Arial"/>
              </a:rPr>
              <a:t>Người </a:t>
            </a:r>
            <a:r>
              <a:rPr sz="2400" dirty="0">
                <a:latin typeface="Arial"/>
                <a:cs typeface="Arial"/>
              </a:rPr>
              <a:t>kiểm thử</a:t>
            </a:r>
            <a:r>
              <a:rPr sz="2400" spc="10" dirty="0">
                <a:latin typeface="Arial"/>
                <a:cs typeface="Arial"/>
              </a:rPr>
              <a:t> </a:t>
            </a:r>
            <a:r>
              <a:rPr sz="2400" spc="-5" dirty="0">
                <a:latin typeface="Arial"/>
                <a:cs typeface="Arial"/>
              </a:rPr>
              <a:t>2:</a:t>
            </a:r>
            <a:endParaRPr sz="2400" dirty="0">
              <a:latin typeface="Arial"/>
              <a:cs typeface="Arial"/>
            </a:endParaRPr>
          </a:p>
          <a:p>
            <a:pPr marL="756285" marR="5080" lvl="1" indent="-287020">
              <a:spcBef>
                <a:spcPts val="575"/>
              </a:spcBef>
              <a:buFontTx/>
              <a:buChar char="–"/>
              <a:tabLst>
                <a:tab pos="756920" algn="l"/>
              </a:tabLst>
            </a:pPr>
            <a:r>
              <a:rPr sz="2400" spc="-5" dirty="0">
                <a:latin typeface="Arial"/>
                <a:cs typeface="Arial"/>
              </a:rPr>
              <a:t>Yêu </a:t>
            </a:r>
            <a:r>
              <a:rPr sz="2400" dirty="0">
                <a:latin typeface="Arial"/>
                <a:cs typeface="Arial"/>
              </a:rPr>
              <a:t>cầu số tiền </a:t>
            </a:r>
            <a:r>
              <a:rPr sz="2400" spc="-5" dirty="0">
                <a:latin typeface="Arial"/>
                <a:cs typeface="Arial"/>
              </a:rPr>
              <a:t>là 300$, </a:t>
            </a:r>
            <a:r>
              <a:rPr sz="2400" dirty="0">
                <a:latin typeface="Arial"/>
                <a:cs typeface="Arial"/>
              </a:rPr>
              <a:t>máy vẫn </a:t>
            </a:r>
            <a:r>
              <a:rPr sz="2400" spc="-5" dirty="0">
                <a:latin typeface="Arial"/>
                <a:cs typeface="Arial"/>
              </a:rPr>
              <a:t>nhả </a:t>
            </a:r>
            <a:r>
              <a:rPr sz="2400" dirty="0">
                <a:latin typeface="Arial"/>
                <a:cs typeface="Arial"/>
              </a:rPr>
              <a:t>ra </a:t>
            </a:r>
            <a:r>
              <a:rPr sz="2400" spc="-5" dirty="0">
                <a:latin typeface="Arial"/>
                <a:cs typeface="Arial"/>
              </a:rPr>
              <a:t>đúng 300$ </a:t>
            </a:r>
            <a:r>
              <a:rPr sz="2400" dirty="0">
                <a:latin typeface="Arial"/>
                <a:cs typeface="Arial"/>
              </a:rPr>
              <a:t>mà ko  </a:t>
            </a:r>
            <a:r>
              <a:rPr sz="2400" spc="-5" dirty="0">
                <a:latin typeface="Arial"/>
                <a:cs typeface="Arial"/>
              </a:rPr>
              <a:t>đưa </a:t>
            </a:r>
            <a:r>
              <a:rPr sz="2400" dirty="0">
                <a:latin typeface="Arial"/>
                <a:cs typeface="Arial"/>
              </a:rPr>
              <a:t>ra </a:t>
            </a:r>
            <a:r>
              <a:rPr sz="2400" spc="-5" dirty="0">
                <a:latin typeface="Arial"/>
                <a:cs typeface="Arial"/>
              </a:rPr>
              <a:t>thông báo </a:t>
            </a:r>
            <a:r>
              <a:rPr sz="2400" dirty="0">
                <a:latin typeface="Arial"/>
                <a:cs typeface="Arial"/>
              </a:rPr>
              <a:t>số tiền rút </a:t>
            </a:r>
            <a:r>
              <a:rPr sz="2400" spc="-5" dirty="0">
                <a:latin typeface="Arial"/>
                <a:cs typeface="Arial"/>
              </a:rPr>
              <a:t>bị quá hạn, như </a:t>
            </a:r>
            <a:r>
              <a:rPr sz="2400" dirty="0">
                <a:latin typeface="Arial"/>
                <a:cs typeface="Arial"/>
              </a:rPr>
              <a:t>vậy </a:t>
            </a:r>
            <a:r>
              <a:rPr sz="2400" spc="-5" dirty="0">
                <a:latin typeface="Arial"/>
                <a:cs typeface="Arial"/>
              </a:rPr>
              <a:t>là </a:t>
            </a:r>
            <a:r>
              <a:rPr sz="2400" dirty="0" err="1">
                <a:latin typeface="Arial"/>
                <a:cs typeface="Arial"/>
              </a:rPr>
              <a:t>có</a:t>
            </a:r>
            <a:r>
              <a:rPr sz="2400" spc="-15" dirty="0">
                <a:latin typeface="Arial"/>
                <a:cs typeface="Arial"/>
              </a:rPr>
              <a:t> </a:t>
            </a:r>
            <a:r>
              <a:rPr sz="2400" spc="-5" dirty="0" err="1">
                <a:latin typeface="Arial"/>
                <a:cs typeface="Arial"/>
              </a:rPr>
              <a:t>lỗi</a:t>
            </a:r>
            <a:r>
              <a:rPr lang="en-US" sz="2400" spc="-5" dirty="0">
                <a:latin typeface="Arial"/>
                <a:cs typeface="Arial"/>
              </a:rPr>
              <a:t>, </a:t>
            </a:r>
            <a:r>
              <a:rPr lang="vi-VN" sz="2400" dirty="0">
                <a:latin typeface="Arial"/>
                <a:cs typeface="Arial"/>
              </a:rPr>
              <a:t>mà </a:t>
            </a:r>
            <a:r>
              <a:rPr lang="vi-VN" sz="2400" spc="-5" dirty="0">
                <a:latin typeface="Arial"/>
                <a:cs typeface="Arial"/>
              </a:rPr>
              <a:t>người </a:t>
            </a:r>
            <a:r>
              <a:rPr lang="vi-VN" sz="2400" dirty="0">
                <a:latin typeface="Arial"/>
                <a:cs typeface="Arial"/>
              </a:rPr>
              <a:t>kiểm thử 1 ko </a:t>
            </a:r>
            <a:r>
              <a:rPr lang="vi-VN" sz="2400" spc="30" dirty="0">
                <a:latin typeface="Arial"/>
                <a:cs typeface="Arial"/>
              </a:rPr>
              <a:t>tìm </a:t>
            </a:r>
            <a:r>
              <a:rPr lang="vi-VN" sz="2400" dirty="0">
                <a:latin typeface="Arial"/>
                <a:cs typeface="Arial"/>
              </a:rPr>
              <a:t>ra</a:t>
            </a:r>
            <a:r>
              <a:rPr lang="vi-VN" sz="2400" spc="-114" dirty="0">
                <a:latin typeface="Arial"/>
                <a:cs typeface="Arial"/>
              </a:rPr>
              <a:t> </a:t>
            </a:r>
            <a:r>
              <a:rPr lang="vi-VN" sz="2400" spc="-5" dirty="0">
                <a:latin typeface="Arial"/>
                <a:cs typeface="Arial"/>
              </a:rPr>
              <a:t>được.</a:t>
            </a:r>
            <a:endParaRPr sz="2400" dirty="0">
              <a:latin typeface="Arial"/>
              <a:cs typeface="Arial"/>
            </a:endParaRPr>
          </a:p>
        </p:txBody>
      </p:sp>
      <p:sp>
        <p:nvSpPr>
          <p:cNvPr id="5" name="object 5"/>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39</a:t>
            </a:r>
            <a:endParaRPr sz="10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t>Vai trò </a:t>
            </a:r>
            <a:r>
              <a:rPr spc="-5" dirty="0"/>
              <a:t>kiểm</a:t>
            </a:r>
            <a:r>
              <a:rPr spc="-100" dirty="0"/>
              <a:t> </a:t>
            </a:r>
            <a:r>
              <a:rPr dirty="0"/>
              <a:t>thử</a:t>
            </a:r>
          </a:p>
        </p:txBody>
      </p:sp>
      <p:sp>
        <p:nvSpPr>
          <p:cNvPr id="8" name="object 8"/>
          <p:cNvSpPr txBox="1">
            <a:spLocks noGrp="1"/>
          </p:cNvSpPr>
          <p:nvPr>
            <p:ph sz="quarter" idx="10"/>
          </p:nvPr>
        </p:nvSpPr>
        <p:spPr>
          <a:xfrm>
            <a:off x="2728290" y="1285875"/>
            <a:ext cx="8625509" cy="2916439"/>
          </a:xfrm>
          <a:prstGeom prst="rect">
            <a:avLst/>
          </a:prstGeom>
        </p:spPr>
        <p:txBody>
          <a:bodyPr vert="horz" wrap="square" lIns="0" tIns="12700" rIns="0" bIns="0" rtlCol="0">
            <a:spAutoFit/>
          </a:bodyPr>
          <a:lstStyle/>
          <a:p>
            <a:pPr marL="14605" marR="6350">
              <a:lnSpc>
                <a:spcPct val="120000"/>
              </a:lnSpc>
              <a:spcBef>
                <a:spcPts val="100"/>
              </a:spcBef>
              <a:tabLst>
                <a:tab pos="356870" algn="l"/>
                <a:tab pos="357505" algn="l"/>
                <a:tab pos="1099820" algn="l"/>
                <a:tab pos="1737995" algn="l"/>
                <a:tab pos="2734945" algn="l"/>
                <a:tab pos="3500120" algn="l"/>
                <a:tab pos="4561205" algn="l"/>
                <a:tab pos="5472430" algn="l"/>
                <a:tab pos="6280785" algn="l"/>
                <a:tab pos="7234555" algn="l"/>
              </a:tabLst>
            </a:pPr>
            <a:r>
              <a:rPr sz="2400" spc="-5" dirty="0" err="1">
                <a:solidFill>
                  <a:schemeClr val="tx1"/>
                </a:solidFill>
              </a:rPr>
              <a:t>V</a:t>
            </a:r>
            <a:r>
              <a:rPr sz="2400" spc="-15" dirty="0" err="1">
                <a:solidFill>
                  <a:schemeClr val="tx1"/>
                </a:solidFill>
              </a:rPr>
              <a:t>a</a:t>
            </a:r>
            <a:r>
              <a:rPr sz="2400" spc="-5" dirty="0" err="1">
                <a:solidFill>
                  <a:schemeClr val="tx1"/>
                </a:solidFill>
              </a:rPr>
              <a:t>i</a:t>
            </a:r>
            <a:r>
              <a:rPr lang="en-US" sz="2400" spc="-5" dirty="0">
                <a:solidFill>
                  <a:schemeClr val="tx1"/>
                </a:solidFill>
              </a:rPr>
              <a:t> </a:t>
            </a:r>
            <a:r>
              <a:rPr lang="en-US" sz="2400" dirty="0" err="1">
                <a:solidFill>
                  <a:schemeClr val="tx1"/>
                </a:solidFill>
              </a:rPr>
              <a:t>trò</a:t>
            </a:r>
            <a:r>
              <a:rPr lang="en-US" sz="2400" dirty="0">
                <a:solidFill>
                  <a:schemeClr val="tx1"/>
                </a:solidFill>
              </a:rPr>
              <a:t> </a:t>
            </a:r>
            <a:r>
              <a:rPr sz="2400" dirty="0" err="1">
                <a:solidFill>
                  <a:schemeClr val="tx1"/>
                </a:solidFill>
              </a:rPr>
              <a:t>kiểm</a:t>
            </a:r>
            <a:r>
              <a:rPr lang="en-US" sz="2400" dirty="0">
                <a:solidFill>
                  <a:schemeClr val="tx1"/>
                </a:solidFill>
              </a:rPr>
              <a:t> </a:t>
            </a:r>
            <a:r>
              <a:rPr sz="2400" dirty="0" err="1">
                <a:solidFill>
                  <a:schemeClr val="tx1"/>
                </a:solidFill>
              </a:rPr>
              <a:t>thử</a:t>
            </a:r>
            <a:r>
              <a:rPr lang="en-US" sz="2400" dirty="0">
                <a:solidFill>
                  <a:schemeClr val="tx1"/>
                </a:solidFill>
              </a:rPr>
              <a:t> </a:t>
            </a:r>
            <a:r>
              <a:rPr sz="2400" spc="-5" dirty="0" err="1">
                <a:solidFill>
                  <a:schemeClr val="tx1"/>
                </a:solidFill>
              </a:rPr>
              <a:t>trong</a:t>
            </a:r>
            <a:r>
              <a:rPr lang="en-US" sz="2400" spc="-5" dirty="0">
                <a:solidFill>
                  <a:schemeClr val="tx1"/>
                </a:solidFill>
              </a:rPr>
              <a:t> </a:t>
            </a:r>
            <a:r>
              <a:rPr sz="2400" dirty="0" err="1">
                <a:solidFill>
                  <a:schemeClr val="tx1"/>
                </a:solidFill>
              </a:rPr>
              <a:t>suốt</a:t>
            </a:r>
            <a:r>
              <a:rPr lang="en-US" sz="2400" dirty="0">
                <a:solidFill>
                  <a:schemeClr val="tx1"/>
                </a:solidFill>
              </a:rPr>
              <a:t> </a:t>
            </a:r>
            <a:r>
              <a:rPr sz="2400" spc="-5" dirty="0" err="1">
                <a:solidFill>
                  <a:schemeClr val="tx1"/>
                </a:solidFill>
              </a:rPr>
              <a:t>quy</a:t>
            </a:r>
            <a:r>
              <a:rPr lang="en-US" sz="2400" spc="-5" dirty="0">
                <a:solidFill>
                  <a:schemeClr val="tx1"/>
                </a:solidFill>
              </a:rPr>
              <a:t> </a:t>
            </a:r>
            <a:r>
              <a:rPr sz="2400" spc="25" dirty="0" err="1">
                <a:solidFill>
                  <a:schemeClr val="tx1"/>
                </a:solidFill>
              </a:rPr>
              <a:t>trình</a:t>
            </a:r>
            <a:r>
              <a:rPr lang="en-US" sz="2400" spc="25" dirty="0">
                <a:solidFill>
                  <a:schemeClr val="tx1"/>
                </a:solidFill>
              </a:rPr>
              <a:t> </a:t>
            </a:r>
            <a:r>
              <a:rPr sz="2400" dirty="0" err="1">
                <a:solidFill>
                  <a:schemeClr val="tx1"/>
                </a:solidFill>
              </a:rPr>
              <a:t>sống</a:t>
            </a:r>
            <a:r>
              <a:rPr sz="2400" dirty="0">
                <a:solidFill>
                  <a:schemeClr val="tx1"/>
                </a:solidFill>
              </a:rPr>
              <a:t> </a:t>
            </a:r>
            <a:r>
              <a:rPr sz="2400" dirty="0" err="1">
                <a:solidFill>
                  <a:schemeClr val="tx1"/>
                </a:solidFill>
              </a:rPr>
              <a:t>của</a:t>
            </a:r>
            <a:r>
              <a:rPr sz="2400" dirty="0">
                <a:solidFill>
                  <a:schemeClr val="tx1"/>
                </a:solidFill>
              </a:rPr>
              <a:t> </a:t>
            </a:r>
            <a:r>
              <a:rPr sz="2400" spc="-5" dirty="0">
                <a:solidFill>
                  <a:schemeClr val="tx1"/>
                </a:solidFill>
              </a:rPr>
              <a:t>phần</a:t>
            </a:r>
            <a:r>
              <a:rPr sz="2400" spc="-30" dirty="0">
                <a:solidFill>
                  <a:schemeClr val="tx1"/>
                </a:solidFill>
              </a:rPr>
              <a:t> </a:t>
            </a:r>
            <a:r>
              <a:rPr sz="2400" dirty="0">
                <a:solidFill>
                  <a:schemeClr val="tx1"/>
                </a:solidFill>
              </a:rPr>
              <a:t>mềm</a:t>
            </a:r>
          </a:p>
          <a:p>
            <a:pPr marL="758190" lvl="1" indent="-287020">
              <a:lnSpc>
                <a:spcPct val="100000"/>
              </a:lnSpc>
              <a:spcBef>
                <a:spcPts val="1375"/>
              </a:spcBef>
              <a:buChar char="–"/>
              <a:tabLst>
                <a:tab pos="758825" algn="l"/>
              </a:tabLst>
            </a:pPr>
            <a:r>
              <a:rPr spc="-5" dirty="0">
                <a:latin typeface="Arial"/>
                <a:cs typeface="Arial"/>
              </a:rPr>
              <a:t>Kiểm thử </a:t>
            </a:r>
            <a:r>
              <a:rPr dirty="0">
                <a:latin typeface="Arial"/>
                <a:cs typeface="Arial"/>
              </a:rPr>
              <a:t>không </a:t>
            </a:r>
            <a:r>
              <a:rPr spc="-5" dirty="0">
                <a:latin typeface="Arial"/>
                <a:cs typeface="Arial"/>
              </a:rPr>
              <a:t>tồn tại độc</a:t>
            </a:r>
            <a:r>
              <a:rPr spc="50" dirty="0">
                <a:latin typeface="Arial"/>
                <a:cs typeface="Arial"/>
              </a:rPr>
              <a:t> </a:t>
            </a:r>
            <a:r>
              <a:rPr spc="-5" dirty="0">
                <a:latin typeface="Arial"/>
                <a:cs typeface="Arial"/>
              </a:rPr>
              <a:t>lập.</a:t>
            </a:r>
            <a:endParaRPr dirty="0">
              <a:latin typeface="Arial"/>
              <a:cs typeface="Arial"/>
            </a:endParaRPr>
          </a:p>
          <a:p>
            <a:pPr marL="758190" marR="5080" lvl="1" indent="-287020">
              <a:lnSpc>
                <a:spcPct val="120100"/>
              </a:lnSpc>
              <a:spcBef>
                <a:spcPts val="670"/>
              </a:spcBef>
              <a:buChar char="–"/>
              <a:tabLst>
                <a:tab pos="758825" algn="l"/>
              </a:tabLst>
            </a:pPr>
            <a:r>
              <a:rPr spc="-10" dirty="0">
                <a:latin typeface="Arial"/>
                <a:cs typeface="Arial"/>
              </a:rPr>
              <a:t>Các </a:t>
            </a:r>
            <a:r>
              <a:rPr dirty="0">
                <a:latin typeface="Arial"/>
                <a:cs typeface="Arial"/>
              </a:rPr>
              <a:t>hoạt động </a:t>
            </a:r>
            <a:r>
              <a:rPr spc="-5" dirty="0">
                <a:latin typeface="Arial"/>
                <a:cs typeface="Arial"/>
              </a:rPr>
              <a:t>của kiểm thử luôn </a:t>
            </a:r>
            <a:r>
              <a:rPr dirty="0">
                <a:latin typeface="Arial"/>
                <a:cs typeface="Arial"/>
              </a:rPr>
              <a:t>gắn </a:t>
            </a:r>
            <a:r>
              <a:rPr spc="-5" dirty="0">
                <a:latin typeface="Arial"/>
                <a:cs typeface="Arial"/>
              </a:rPr>
              <a:t>liền với  các hoạt động phát triển phần</a:t>
            </a:r>
            <a:r>
              <a:rPr spc="50" dirty="0">
                <a:latin typeface="Arial"/>
                <a:cs typeface="Arial"/>
              </a:rPr>
              <a:t> </a:t>
            </a:r>
            <a:r>
              <a:rPr spc="-5" dirty="0">
                <a:latin typeface="Arial"/>
                <a:cs typeface="Arial"/>
              </a:rPr>
              <a:t>mềm.</a:t>
            </a:r>
            <a:endParaRPr dirty="0">
              <a:latin typeface="Arial"/>
              <a:cs typeface="Arial"/>
            </a:endParaRPr>
          </a:p>
          <a:p>
            <a:pPr marL="758190" marR="7620" lvl="1" indent="-287020">
              <a:lnSpc>
                <a:spcPct val="120000"/>
              </a:lnSpc>
              <a:spcBef>
                <a:spcPts val="670"/>
              </a:spcBef>
              <a:buChar char="–"/>
              <a:tabLst>
                <a:tab pos="758825" algn="l"/>
              </a:tabLst>
            </a:pPr>
            <a:r>
              <a:rPr spc="-10" dirty="0">
                <a:latin typeface="Arial"/>
                <a:cs typeface="Arial"/>
              </a:rPr>
              <a:t>Các mô </a:t>
            </a:r>
            <a:r>
              <a:rPr spc="25" dirty="0">
                <a:latin typeface="Arial"/>
                <a:cs typeface="Arial"/>
              </a:rPr>
              <a:t>hình </a:t>
            </a:r>
            <a:r>
              <a:rPr dirty="0">
                <a:latin typeface="Arial"/>
                <a:cs typeface="Arial"/>
              </a:rPr>
              <a:t>phát </a:t>
            </a:r>
            <a:r>
              <a:rPr spc="-5" dirty="0">
                <a:latin typeface="Arial"/>
                <a:cs typeface="Arial"/>
              </a:rPr>
              <a:t>triển </a:t>
            </a:r>
            <a:r>
              <a:rPr dirty="0">
                <a:latin typeface="Arial"/>
                <a:cs typeface="Arial"/>
              </a:rPr>
              <a:t>phần </a:t>
            </a:r>
            <a:r>
              <a:rPr spc="-5" dirty="0">
                <a:latin typeface="Arial"/>
                <a:cs typeface="Arial"/>
              </a:rPr>
              <a:t>mềm </a:t>
            </a:r>
            <a:r>
              <a:rPr dirty="0">
                <a:latin typeface="Arial"/>
                <a:cs typeface="Arial"/>
              </a:rPr>
              <a:t>khác nhau  </a:t>
            </a:r>
            <a:r>
              <a:rPr spc="-5" dirty="0">
                <a:latin typeface="Arial"/>
                <a:cs typeface="Arial"/>
              </a:rPr>
              <a:t>cần các </a:t>
            </a:r>
            <a:r>
              <a:rPr dirty="0">
                <a:latin typeface="Arial"/>
                <a:cs typeface="Arial"/>
              </a:rPr>
              <a:t>cách </a:t>
            </a:r>
            <a:r>
              <a:rPr spc="-5" dirty="0">
                <a:latin typeface="Arial"/>
                <a:cs typeface="Arial"/>
              </a:rPr>
              <a:t>tiếp cận kiểm thử </a:t>
            </a:r>
            <a:r>
              <a:rPr dirty="0">
                <a:latin typeface="Arial"/>
                <a:cs typeface="Arial"/>
              </a:rPr>
              <a:t>khác</a:t>
            </a:r>
            <a:r>
              <a:rPr spc="50" dirty="0">
                <a:latin typeface="Arial"/>
                <a:cs typeface="Arial"/>
              </a:rPr>
              <a:t> </a:t>
            </a:r>
            <a:r>
              <a:rPr dirty="0">
                <a:latin typeface="Arial"/>
                <a:cs typeface="Arial"/>
              </a:rPr>
              <a:t>nhau.</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1.6 </a:t>
            </a:r>
            <a:r>
              <a:rPr dirty="0"/>
              <a:t>Các </a:t>
            </a:r>
            <a:r>
              <a:rPr spc="-5" dirty="0"/>
              <a:t>nguyên tắc </a:t>
            </a:r>
            <a:r>
              <a:rPr dirty="0"/>
              <a:t>trong </a:t>
            </a:r>
            <a:r>
              <a:rPr spc="-5" dirty="0"/>
              <a:t>kiểm</a:t>
            </a:r>
            <a:r>
              <a:rPr spc="-60" dirty="0"/>
              <a:t> </a:t>
            </a:r>
            <a:r>
              <a:rPr dirty="0"/>
              <a:t>thử</a:t>
            </a:r>
          </a:p>
        </p:txBody>
      </p:sp>
      <p:sp>
        <p:nvSpPr>
          <p:cNvPr id="3" name="object 3"/>
          <p:cNvSpPr txBox="1"/>
          <p:nvPr/>
        </p:nvSpPr>
        <p:spPr>
          <a:xfrm>
            <a:off x="3411663" y="1588111"/>
            <a:ext cx="8208009" cy="3681777"/>
          </a:xfrm>
          <a:prstGeom prst="rect">
            <a:avLst/>
          </a:prstGeom>
        </p:spPr>
        <p:txBody>
          <a:bodyPr vert="horz" wrap="square" lIns="0" tIns="97790" rIns="0" bIns="0" rtlCol="0">
            <a:spAutoFit/>
          </a:bodyPr>
          <a:lstStyle/>
          <a:p>
            <a:pPr marL="12700">
              <a:spcBef>
                <a:spcPts val="770"/>
              </a:spcBef>
              <a:tabLst>
                <a:tab pos="354965" algn="l"/>
                <a:tab pos="355600" algn="l"/>
              </a:tabLst>
            </a:pPr>
            <a:r>
              <a:rPr sz="2400" spc="-5" dirty="0">
                <a:latin typeface="Arial"/>
                <a:cs typeface="Arial"/>
              </a:rPr>
              <a:t>Trong kiểm thử có 7 nguyên tắc cơ</a:t>
            </a:r>
            <a:r>
              <a:rPr sz="2400" spc="70" dirty="0">
                <a:latin typeface="Arial"/>
                <a:cs typeface="Arial"/>
              </a:rPr>
              <a:t> </a:t>
            </a:r>
            <a:r>
              <a:rPr sz="2400" spc="-5" dirty="0">
                <a:latin typeface="Arial"/>
                <a:cs typeface="Arial"/>
              </a:rPr>
              <a:t>bản:</a:t>
            </a:r>
            <a:endParaRPr sz="2400" dirty="0">
              <a:latin typeface="Arial"/>
              <a:cs typeface="Arial"/>
            </a:endParaRPr>
          </a:p>
          <a:p>
            <a:pPr marL="12700" marR="393065">
              <a:spcBef>
                <a:spcPts val="675"/>
              </a:spcBef>
              <a:buAutoNum type="arabicPeriod"/>
              <a:tabLst>
                <a:tab pos="408305" algn="l"/>
              </a:tabLst>
            </a:pPr>
            <a:r>
              <a:rPr sz="2400" spc="-10" dirty="0">
                <a:latin typeface="Arial"/>
                <a:cs typeface="Arial"/>
              </a:rPr>
              <a:t>Kiểm </a:t>
            </a:r>
            <a:r>
              <a:rPr sz="2400" spc="-5" dirty="0">
                <a:latin typeface="Arial"/>
                <a:cs typeface="Arial"/>
              </a:rPr>
              <a:t>thử chỉ ra </a:t>
            </a:r>
            <a:r>
              <a:rPr sz="2400" dirty="0">
                <a:latin typeface="Arial"/>
                <a:cs typeface="Arial"/>
              </a:rPr>
              <a:t>sự </a:t>
            </a:r>
            <a:r>
              <a:rPr sz="2400" spc="-5" dirty="0">
                <a:latin typeface="Arial"/>
                <a:cs typeface="Arial"/>
              </a:rPr>
              <a:t>hiện </a:t>
            </a:r>
            <a:r>
              <a:rPr sz="2400" dirty="0">
                <a:latin typeface="Arial"/>
                <a:cs typeface="Arial"/>
              </a:rPr>
              <a:t>diện </a:t>
            </a:r>
            <a:r>
              <a:rPr sz="2400" spc="-5" dirty="0">
                <a:latin typeface="Arial"/>
                <a:cs typeface="Arial"/>
              </a:rPr>
              <a:t>của lỗi trong phần  mềm</a:t>
            </a:r>
            <a:endParaRPr sz="2400" dirty="0">
              <a:latin typeface="Arial"/>
              <a:cs typeface="Arial"/>
            </a:endParaRPr>
          </a:p>
          <a:p>
            <a:pPr marL="408305" indent="-395605">
              <a:spcBef>
                <a:spcPts val="670"/>
              </a:spcBef>
              <a:buAutoNum type="arabicPeriod"/>
              <a:tabLst>
                <a:tab pos="408305" algn="l"/>
              </a:tabLst>
            </a:pPr>
            <a:r>
              <a:rPr sz="2400" spc="-10" dirty="0">
                <a:latin typeface="Arial"/>
                <a:cs typeface="Arial"/>
              </a:rPr>
              <a:t>Kiểm </a:t>
            </a:r>
            <a:r>
              <a:rPr sz="2400" spc="-5" dirty="0">
                <a:latin typeface="Arial"/>
                <a:cs typeface="Arial"/>
              </a:rPr>
              <a:t>thử tất cả các trường </a:t>
            </a:r>
            <a:r>
              <a:rPr sz="2400" spc="-10" dirty="0">
                <a:latin typeface="Arial"/>
                <a:cs typeface="Arial"/>
              </a:rPr>
              <a:t>hợp </a:t>
            </a:r>
            <a:r>
              <a:rPr sz="2400" spc="-5" dirty="0">
                <a:latin typeface="Arial"/>
                <a:cs typeface="Arial"/>
              </a:rPr>
              <a:t>là điều không</a:t>
            </a:r>
            <a:r>
              <a:rPr sz="2400" spc="160" dirty="0">
                <a:latin typeface="Arial"/>
                <a:cs typeface="Arial"/>
              </a:rPr>
              <a:t> </a:t>
            </a:r>
            <a:r>
              <a:rPr sz="2400" spc="-5" dirty="0">
                <a:latin typeface="Arial"/>
                <a:cs typeface="Arial"/>
              </a:rPr>
              <a:t>thể</a:t>
            </a:r>
            <a:endParaRPr sz="2400" dirty="0">
              <a:latin typeface="Arial"/>
              <a:cs typeface="Arial"/>
            </a:endParaRPr>
          </a:p>
          <a:p>
            <a:pPr marL="408305" indent="-395605">
              <a:spcBef>
                <a:spcPts val="675"/>
              </a:spcBef>
              <a:buAutoNum type="arabicPeriod"/>
              <a:tabLst>
                <a:tab pos="408305" algn="l"/>
              </a:tabLst>
            </a:pPr>
            <a:r>
              <a:rPr sz="2400" spc="-10" dirty="0">
                <a:latin typeface="Arial"/>
                <a:cs typeface="Arial"/>
              </a:rPr>
              <a:t>Nên </a:t>
            </a:r>
            <a:r>
              <a:rPr sz="2400" spc="-5" dirty="0">
                <a:latin typeface="Arial"/>
                <a:cs typeface="Arial"/>
              </a:rPr>
              <a:t>thực hiện kiểm thử càng sớm càng</a:t>
            </a:r>
            <a:r>
              <a:rPr sz="2400" spc="65" dirty="0">
                <a:latin typeface="Arial"/>
                <a:cs typeface="Arial"/>
              </a:rPr>
              <a:t> </a:t>
            </a:r>
            <a:r>
              <a:rPr sz="2400" spc="-5" dirty="0">
                <a:latin typeface="Arial"/>
                <a:cs typeface="Arial"/>
              </a:rPr>
              <a:t>tốt</a:t>
            </a:r>
            <a:endParaRPr sz="2400" dirty="0">
              <a:latin typeface="Arial"/>
              <a:cs typeface="Arial"/>
            </a:endParaRPr>
          </a:p>
          <a:p>
            <a:pPr marL="408305" indent="-396240">
              <a:spcBef>
                <a:spcPts val="675"/>
              </a:spcBef>
              <a:buAutoNum type="arabicPeriod"/>
              <a:tabLst>
                <a:tab pos="408940" algn="l"/>
              </a:tabLst>
            </a:pPr>
            <a:r>
              <a:rPr sz="2400" spc="-10" dirty="0">
                <a:latin typeface="Arial"/>
                <a:cs typeface="Arial"/>
              </a:rPr>
              <a:t>Sự </a:t>
            </a:r>
            <a:r>
              <a:rPr sz="2400" spc="-5" dirty="0">
                <a:latin typeface="Arial"/>
                <a:cs typeface="Arial"/>
              </a:rPr>
              <a:t>phân cụm của các</a:t>
            </a:r>
            <a:r>
              <a:rPr sz="2400" spc="40" dirty="0">
                <a:latin typeface="Arial"/>
                <a:cs typeface="Arial"/>
              </a:rPr>
              <a:t> </a:t>
            </a:r>
            <a:r>
              <a:rPr sz="2400" spc="-10" dirty="0">
                <a:latin typeface="Arial"/>
                <a:cs typeface="Arial"/>
              </a:rPr>
              <a:t>lỗi</a:t>
            </a:r>
            <a:endParaRPr sz="2400" dirty="0">
              <a:latin typeface="Arial"/>
              <a:cs typeface="Arial"/>
            </a:endParaRPr>
          </a:p>
          <a:p>
            <a:pPr marL="408305" indent="-395605">
              <a:spcBef>
                <a:spcPts val="670"/>
              </a:spcBef>
              <a:buAutoNum type="arabicPeriod"/>
              <a:tabLst>
                <a:tab pos="408305" algn="l"/>
              </a:tabLst>
            </a:pPr>
            <a:r>
              <a:rPr sz="2400" spc="-5" dirty="0">
                <a:latin typeface="Arial"/>
                <a:cs typeface="Arial"/>
              </a:rPr>
              <a:t>Nghịch lý thuốc </a:t>
            </a:r>
            <a:r>
              <a:rPr sz="2400" dirty="0">
                <a:latin typeface="Arial"/>
                <a:cs typeface="Arial"/>
              </a:rPr>
              <a:t>trừ</a:t>
            </a:r>
            <a:r>
              <a:rPr sz="2400" spc="30" dirty="0">
                <a:latin typeface="Arial"/>
                <a:cs typeface="Arial"/>
              </a:rPr>
              <a:t> </a:t>
            </a:r>
            <a:r>
              <a:rPr sz="2400" spc="-5" dirty="0">
                <a:latin typeface="Arial"/>
                <a:cs typeface="Arial"/>
              </a:rPr>
              <a:t>sâu</a:t>
            </a:r>
            <a:endParaRPr sz="2400" dirty="0">
              <a:latin typeface="Arial"/>
              <a:cs typeface="Arial"/>
            </a:endParaRPr>
          </a:p>
          <a:p>
            <a:pPr marL="408305" indent="-395605">
              <a:spcBef>
                <a:spcPts val="675"/>
              </a:spcBef>
              <a:buAutoNum type="arabicPeriod"/>
              <a:tabLst>
                <a:tab pos="408305" algn="l"/>
              </a:tabLst>
            </a:pPr>
            <a:r>
              <a:rPr sz="2400" spc="-10" dirty="0">
                <a:latin typeface="Arial"/>
                <a:cs typeface="Arial"/>
              </a:rPr>
              <a:t>Kiểm </a:t>
            </a:r>
            <a:r>
              <a:rPr sz="2400" spc="-5" dirty="0">
                <a:latin typeface="Arial"/>
                <a:cs typeface="Arial"/>
              </a:rPr>
              <a:t>thử theo các ngữ cảnh độc</a:t>
            </a:r>
            <a:r>
              <a:rPr sz="2400" spc="45" dirty="0">
                <a:latin typeface="Arial"/>
                <a:cs typeface="Arial"/>
              </a:rPr>
              <a:t> </a:t>
            </a:r>
            <a:r>
              <a:rPr sz="2400" spc="-5" dirty="0">
                <a:latin typeface="Arial"/>
                <a:cs typeface="Arial"/>
              </a:rPr>
              <a:t>lập</a:t>
            </a:r>
            <a:endParaRPr sz="2400" dirty="0">
              <a:latin typeface="Arial"/>
              <a:cs typeface="Arial"/>
            </a:endParaRPr>
          </a:p>
          <a:p>
            <a:pPr marL="408305" indent="-395605">
              <a:spcBef>
                <a:spcPts val="675"/>
              </a:spcBef>
              <a:buAutoNum type="arabicPeriod"/>
              <a:tabLst>
                <a:tab pos="408305" algn="l"/>
              </a:tabLst>
            </a:pPr>
            <a:r>
              <a:rPr sz="2400" spc="-15" dirty="0">
                <a:latin typeface="Arial"/>
                <a:cs typeface="Arial"/>
              </a:rPr>
              <a:t>Sự </a:t>
            </a:r>
            <a:r>
              <a:rPr sz="2400" spc="-5" dirty="0">
                <a:latin typeface="Arial"/>
                <a:cs typeface="Arial"/>
              </a:rPr>
              <a:t>sai lầm về việc không </a:t>
            </a:r>
            <a:r>
              <a:rPr sz="2400" dirty="0">
                <a:latin typeface="Arial"/>
                <a:cs typeface="Arial"/>
              </a:rPr>
              <a:t>có</a:t>
            </a:r>
            <a:r>
              <a:rPr sz="2400" spc="20" dirty="0">
                <a:latin typeface="Arial"/>
                <a:cs typeface="Arial"/>
              </a:rPr>
              <a:t> </a:t>
            </a:r>
            <a:r>
              <a:rPr sz="2400" spc="-5" dirty="0">
                <a:latin typeface="Arial"/>
                <a:cs typeface="Arial"/>
              </a:rPr>
              <a:t>lỗi</a:t>
            </a:r>
            <a:endParaRPr sz="2400" dirty="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1.7 </a:t>
            </a:r>
            <a:r>
              <a:rPr dirty="0"/>
              <a:t>Phân </a:t>
            </a:r>
            <a:r>
              <a:rPr spc="-5" dirty="0"/>
              <a:t>loại kiểm</a:t>
            </a:r>
            <a:r>
              <a:rPr spc="-75" dirty="0"/>
              <a:t> </a:t>
            </a:r>
            <a:r>
              <a:rPr dirty="0"/>
              <a:t>thử</a:t>
            </a:r>
          </a:p>
        </p:txBody>
      </p:sp>
      <p:sp>
        <p:nvSpPr>
          <p:cNvPr id="3" name="object 3"/>
          <p:cNvSpPr txBox="1"/>
          <p:nvPr/>
        </p:nvSpPr>
        <p:spPr>
          <a:xfrm>
            <a:off x="3650201" y="1924394"/>
            <a:ext cx="7037070" cy="2389116"/>
          </a:xfrm>
          <a:prstGeom prst="rect">
            <a:avLst/>
          </a:prstGeom>
        </p:spPr>
        <p:txBody>
          <a:bodyPr vert="horz" wrap="square" lIns="0" tIns="105410" rIns="0" bIns="0" rtlCol="0">
            <a:spAutoFit/>
          </a:bodyPr>
          <a:lstStyle/>
          <a:p>
            <a:pPr marL="355600" indent="-342900">
              <a:spcBef>
                <a:spcPts val="830"/>
              </a:spcBef>
              <a:buChar char="•"/>
              <a:tabLst>
                <a:tab pos="354965" algn="l"/>
                <a:tab pos="355600" algn="l"/>
              </a:tabLst>
            </a:pPr>
            <a:r>
              <a:rPr sz="2500" dirty="0">
                <a:latin typeface="Arial"/>
                <a:cs typeface="Arial"/>
              </a:rPr>
              <a:t>Phân </a:t>
            </a:r>
            <a:r>
              <a:rPr sz="2500" spc="-5" dirty="0">
                <a:latin typeface="Arial"/>
                <a:cs typeface="Arial"/>
              </a:rPr>
              <a:t>loại </a:t>
            </a:r>
            <a:r>
              <a:rPr sz="2500" dirty="0">
                <a:latin typeface="Arial"/>
                <a:cs typeface="Arial"/>
              </a:rPr>
              <a:t>kiểm thử </a:t>
            </a:r>
            <a:r>
              <a:rPr sz="2500" spc="-5" dirty="0">
                <a:latin typeface="Arial"/>
                <a:cs typeface="Arial"/>
              </a:rPr>
              <a:t>dựa </a:t>
            </a:r>
            <a:r>
              <a:rPr sz="2500" dirty="0">
                <a:latin typeface="Arial"/>
                <a:cs typeface="Arial"/>
              </a:rPr>
              <a:t>trên các yếu</a:t>
            </a:r>
            <a:r>
              <a:rPr sz="2500" spc="-135" dirty="0">
                <a:latin typeface="Arial"/>
                <a:cs typeface="Arial"/>
              </a:rPr>
              <a:t> </a:t>
            </a:r>
            <a:r>
              <a:rPr sz="2500" dirty="0">
                <a:latin typeface="Arial"/>
                <a:cs typeface="Arial"/>
              </a:rPr>
              <a:t>tố:</a:t>
            </a:r>
          </a:p>
          <a:p>
            <a:pPr marL="756285" lvl="1" indent="-287020">
              <a:spcBef>
                <a:spcPts val="680"/>
              </a:spcBef>
              <a:buChar char="–"/>
              <a:tabLst>
                <a:tab pos="756920" algn="l"/>
              </a:tabLst>
            </a:pPr>
            <a:r>
              <a:rPr sz="2500" spc="-5" dirty="0">
                <a:latin typeface="Arial"/>
                <a:cs typeface="Arial"/>
              </a:rPr>
              <a:t>Mục đích kiểm</a:t>
            </a:r>
            <a:r>
              <a:rPr sz="2500" spc="20" dirty="0">
                <a:latin typeface="Arial"/>
                <a:cs typeface="Arial"/>
              </a:rPr>
              <a:t> </a:t>
            </a:r>
            <a:r>
              <a:rPr sz="2500" spc="-5" dirty="0">
                <a:latin typeface="Arial"/>
                <a:cs typeface="Arial"/>
              </a:rPr>
              <a:t>thử</a:t>
            </a:r>
            <a:endParaRPr sz="2500" dirty="0">
              <a:latin typeface="Arial"/>
              <a:cs typeface="Arial"/>
            </a:endParaRPr>
          </a:p>
          <a:p>
            <a:pPr marL="756285" lvl="1" indent="-287020">
              <a:spcBef>
                <a:spcPts val="675"/>
              </a:spcBef>
              <a:buChar char="–"/>
              <a:tabLst>
                <a:tab pos="756920" algn="l"/>
              </a:tabLst>
            </a:pPr>
            <a:r>
              <a:rPr sz="2500" spc="-5" dirty="0">
                <a:latin typeface="Arial"/>
                <a:cs typeface="Arial"/>
              </a:rPr>
              <a:t>Chiến lược kiểm</a:t>
            </a:r>
            <a:r>
              <a:rPr sz="2500" spc="25" dirty="0">
                <a:latin typeface="Arial"/>
                <a:cs typeface="Arial"/>
              </a:rPr>
              <a:t> </a:t>
            </a:r>
            <a:r>
              <a:rPr sz="2500" spc="-5" dirty="0">
                <a:latin typeface="Arial"/>
                <a:cs typeface="Arial"/>
              </a:rPr>
              <a:t>thử</a:t>
            </a:r>
            <a:endParaRPr sz="2500" dirty="0">
              <a:latin typeface="Arial"/>
              <a:cs typeface="Arial"/>
            </a:endParaRPr>
          </a:p>
          <a:p>
            <a:pPr marL="756285" lvl="1" indent="-287020">
              <a:spcBef>
                <a:spcPts val="675"/>
              </a:spcBef>
              <a:buChar char="–"/>
              <a:tabLst>
                <a:tab pos="756920" algn="l"/>
              </a:tabLst>
            </a:pPr>
            <a:r>
              <a:rPr sz="2500" spc="-5" dirty="0">
                <a:latin typeface="Arial"/>
                <a:cs typeface="Arial"/>
              </a:rPr>
              <a:t>Phương pháp kiểm</a:t>
            </a:r>
            <a:r>
              <a:rPr sz="2500" spc="40" dirty="0">
                <a:latin typeface="Arial"/>
                <a:cs typeface="Arial"/>
              </a:rPr>
              <a:t> </a:t>
            </a:r>
            <a:r>
              <a:rPr sz="2500" spc="-5" dirty="0">
                <a:latin typeface="Arial"/>
                <a:cs typeface="Arial"/>
              </a:rPr>
              <a:t>thử</a:t>
            </a:r>
            <a:endParaRPr sz="2500" dirty="0">
              <a:latin typeface="Arial"/>
              <a:cs typeface="Arial"/>
            </a:endParaRPr>
          </a:p>
          <a:p>
            <a:pPr marL="756285" lvl="1" indent="-287020">
              <a:spcBef>
                <a:spcPts val="670"/>
              </a:spcBef>
              <a:buChar char="–"/>
              <a:tabLst>
                <a:tab pos="756920" algn="l"/>
              </a:tabLst>
            </a:pPr>
            <a:r>
              <a:rPr sz="2500" spc="-5" dirty="0">
                <a:latin typeface="Arial"/>
                <a:cs typeface="Arial"/>
              </a:rPr>
              <a:t>Kỹ thuật kiểm thử</a:t>
            </a:r>
            <a:endParaRPr sz="2500" dirty="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1.7.1 Dựa </a:t>
            </a:r>
            <a:r>
              <a:rPr dirty="0"/>
              <a:t>vào </a:t>
            </a:r>
            <a:r>
              <a:rPr spc="-5" dirty="0"/>
              <a:t>mục đích kiểm</a:t>
            </a:r>
            <a:r>
              <a:rPr spc="-40" dirty="0"/>
              <a:t> </a:t>
            </a:r>
            <a:r>
              <a:rPr dirty="0"/>
              <a:t>thử</a:t>
            </a:r>
          </a:p>
        </p:txBody>
      </p:sp>
      <p:sp>
        <p:nvSpPr>
          <p:cNvPr id="3" name="object 3"/>
          <p:cNvSpPr txBox="1"/>
          <p:nvPr/>
        </p:nvSpPr>
        <p:spPr>
          <a:xfrm>
            <a:off x="3600507" y="1112808"/>
            <a:ext cx="6139815" cy="5513070"/>
          </a:xfrm>
          <a:prstGeom prst="rect">
            <a:avLst/>
          </a:prstGeom>
        </p:spPr>
        <p:txBody>
          <a:bodyPr vert="horz" wrap="square" lIns="0" tIns="88900" rIns="0" bIns="0" rtlCol="0">
            <a:spAutoFit/>
          </a:bodyPr>
          <a:lstStyle/>
          <a:p>
            <a:pPr marL="355600" indent="-342900">
              <a:spcBef>
                <a:spcPts val="700"/>
              </a:spcBef>
              <a:buChar char="•"/>
              <a:tabLst>
                <a:tab pos="354965" algn="l"/>
                <a:tab pos="355600" algn="l"/>
              </a:tabLst>
            </a:pPr>
            <a:r>
              <a:rPr sz="2500" spc="-5" dirty="0">
                <a:latin typeface="Arial"/>
                <a:cs typeface="Arial"/>
              </a:rPr>
              <a:t>Kiểm thử </a:t>
            </a:r>
            <a:r>
              <a:rPr sz="2500" spc="-10" dirty="0">
                <a:latin typeface="Arial"/>
                <a:cs typeface="Arial"/>
              </a:rPr>
              <a:t>đơn </a:t>
            </a:r>
            <a:r>
              <a:rPr sz="2500" spc="-5" dirty="0">
                <a:latin typeface="Arial"/>
                <a:cs typeface="Arial"/>
              </a:rPr>
              <a:t>vị,</a:t>
            </a:r>
            <a:r>
              <a:rPr sz="2500" spc="35" dirty="0">
                <a:latin typeface="Arial"/>
                <a:cs typeface="Arial"/>
              </a:rPr>
              <a:t> </a:t>
            </a:r>
            <a:r>
              <a:rPr sz="2500" spc="-5" dirty="0">
                <a:latin typeface="Arial"/>
                <a:cs typeface="Arial"/>
              </a:rPr>
              <a:t>module</a:t>
            </a:r>
            <a:endParaRPr sz="2500" dirty="0">
              <a:latin typeface="Arial"/>
              <a:cs typeface="Arial"/>
            </a:endParaRPr>
          </a:p>
          <a:p>
            <a:pPr marL="355600" indent="-342900">
              <a:spcBef>
                <a:spcPts val="600"/>
              </a:spcBef>
              <a:buChar char="•"/>
              <a:tabLst>
                <a:tab pos="354965" algn="l"/>
                <a:tab pos="355600" algn="l"/>
              </a:tabLst>
            </a:pPr>
            <a:r>
              <a:rPr sz="2500" spc="-5" dirty="0">
                <a:latin typeface="Arial"/>
                <a:cs typeface="Arial"/>
              </a:rPr>
              <a:t>Kiểm thử cấu</a:t>
            </a:r>
            <a:r>
              <a:rPr sz="2500" spc="30" dirty="0">
                <a:latin typeface="Arial"/>
                <a:cs typeface="Arial"/>
              </a:rPr>
              <a:t> </a:t>
            </a:r>
            <a:r>
              <a:rPr sz="2500" spc="25" dirty="0">
                <a:latin typeface="Arial"/>
                <a:cs typeface="Arial"/>
              </a:rPr>
              <a:t>hình</a:t>
            </a:r>
            <a:endParaRPr sz="2500" dirty="0">
              <a:latin typeface="Arial"/>
              <a:cs typeface="Arial"/>
            </a:endParaRPr>
          </a:p>
          <a:p>
            <a:pPr marL="355600" indent="-342900">
              <a:spcBef>
                <a:spcPts val="600"/>
              </a:spcBef>
              <a:buChar char="•"/>
              <a:tabLst>
                <a:tab pos="354965" algn="l"/>
                <a:tab pos="355600" algn="l"/>
              </a:tabLst>
            </a:pPr>
            <a:r>
              <a:rPr sz="2500" spc="-5" dirty="0">
                <a:latin typeface="Arial"/>
                <a:cs typeface="Arial"/>
              </a:rPr>
              <a:t>Kiểm thử sơ </a:t>
            </a:r>
            <a:r>
              <a:rPr sz="2500" spc="-10" dirty="0">
                <a:latin typeface="Arial"/>
                <a:cs typeface="Arial"/>
              </a:rPr>
              <a:t>lược </a:t>
            </a:r>
            <a:r>
              <a:rPr sz="2500" spc="-5" dirty="0">
                <a:latin typeface="Arial"/>
                <a:cs typeface="Arial"/>
              </a:rPr>
              <a:t>(smoke</a:t>
            </a:r>
            <a:r>
              <a:rPr sz="2500" spc="75" dirty="0">
                <a:latin typeface="Arial"/>
                <a:cs typeface="Arial"/>
              </a:rPr>
              <a:t> </a:t>
            </a:r>
            <a:r>
              <a:rPr sz="2500" spc="-5" dirty="0">
                <a:latin typeface="Arial"/>
                <a:cs typeface="Arial"/>
              </a:rPr>
              <a:t>testing)</a:t>
            </a:r>
            <a:endParaRPr sz="2500" dirty="0">
              <a:latin typeface="Arial"/>
              <a:cs typeface="Arial"/>
            </a:endParaRPr>
          </a:p>
          <a:p>
            <a:pPr marL="355600" indent="-342900">
              <a:spcBef>
                <a:spcPts val="600"/>
              </a:spcBef>
              <a:buChar char="•"/>
              <a:tabLst>
                <a:tab pos="354965" algn="l"/>
                <a:tab pos="355600" algn="l"/>
              </a:tabLst>
            </a:pPr>
            <a:r>
              <a:rPr sz="2500" spc="-5" dirty="0">
                <a:latin typeface="Arial"/>
                <a:cs typeface="Arial"/>
              </a:rPr>
              <a:t>Kiểm thử chức</a:t>
            </a:r>
            <a:r>
              <a:rPr sz="2500" spc="30" dirty="0">
                <a:latin typeface="Arial"/>
                <a:cs typeface="Arial"/>
              </a:rPr>
              <a:t> </a:t>
            </a:r>
            <a:r>
              <a:rPr sz="2500" spc="-10" dirty="0">
                <a:latin typeface="Arial"/>
                <a:cs typeface="Arial"/>
              </a:rPr>
              <a:t>năng</a:t>
            </a:r>
            <a:endParaRPr sz="2500" dirty="0">
              <a:latin typeface="Arial"/>
              <a:cs typeface="Arial"/>
            </a:endParaRPr>
          </a:p>
          <a:p>
            <a:pPr marL="355600" indent="-342900">
              <a:spcBef>
                <a:spcPts val="600"/>
              </a:spcBef>
              <a:buChar char="•"/>
              <a:tabLst>
                <a:tab pos="354965" algn="l"/>
                <a:tab pos="355600" algn="l"/>
              </a:tabLst>
            </a:pPr>
            <a:r>
              <a:rPr sz="2500" spc="-5" dirty="0">
                <a:latin typeface="Arial"/>
                <a:cs typeface="Arial"/>
              </a:rPr>
              <a:t>Kiểm thử tích</a:t>
            </a:r>
            <a:r>
              <a:rPr sz="2500" spc="35" dirty="0">
                <a:latin typeface="Arial"/>
                <a:cs typeface="Arial"/>
              </a:rPr>
              <a:t> </a:t>
            </a:r>
            <a:r>
              <a:rPr sz="2500" spc="-10" dirty="0">
                <a:latin typeface="Arial"/>
                <a:cs typeface="Arial"/>
              </a:rPr>
              <a:t>hợp</a:t>
            </a:r>
            <a:endParaRPr sz="2500" dirty="0">
              <a:latin typeface="Arial"/>
              <a:cs typeface="Arial"/>
            </a:endParaRPr>
          </a:p>
          <a:p>
            <a:pPr marL="355600" indent="-342900">
              <a:spcBef>
                <a:spcPts val="605"/>
              </a:spcBef>
              <a:buChar char="•"/>
              <a:tabLst>
                <a:tab pos="354965" algn="l"/>
                <a:tab pos="355600" algn="l"/>
              </a:tabLst>
            </a:pPr>
            <a:r>
              <a:rPr sz="2500" spc="-5" dirty="0">
                <a:latin typeface="Arial"/>
                <a:cs typeface="Arial"/>
              </a:rPr>
              <a:t>Kiểm thử hồi</a:t>
            </a:r>
            <a:r>
              <a:rPr sz="2500" spc="5" dirty="0">
                <a:latin typeface="Arial"/>
                <a:cs typeface="Arial"/>
              </a:rPr>
              <a:t> </a:t>
            </a:r>
            <a:r>
              <a:rPr sz="2500" spc="-5" dirty="0">
                <a:latin typeface="Arial"/>
                <a:cs typeface="Arial"/>
              </a:rPr>
              <a:t>quy</a:t>
            </a:r>
            <a:endParaRPr sz="2500" dirty="0">
              <a:latin typeface="Arial"/>
              <a:cs typeface="Arial"/>
            </a:endParaRPr>
          </a:p>
          <a:p>
            <a:pPr marL="355600" indent="-342900">
              <a:spcBef>
                <a:spcPts val="600"/>
              </a:spcBef>
              <a:buChar char="•"/>
              <a:tabLst>
                <a:tab pos="354965" algn="l"/>
                <a:tab pos="355600" algn="l"/>
              </a:tabLst>
            </a:pPr>
            <a:r>
              <a:rPr sz="2500" spc="-5" dirty="0">
                <a:latin typeface="Arial"/>
                <a:cs typeface="Arial"/>
              </a:rPr>
              <a:t>Kiểm thử hệ</a:t>
            </a:r>
            <a:r>
              <a:rPr sz="2500" spc="20" dirty="0">
                <a:latin typeface="Arial"/>
                <a:cs typeface="Arial"/>
              </a:rPr>
              <a:t> </a:t>
            </a:r>
            <a:r>
              <a:rPr sz="2500" spc="-5" dirty="0">
                <a:latin typeface="Arial"/>
                <a:cs typeface="Arial"/>
              </a:rPr>
              <a:t>thống</a:t>
            </a:r>
            <a:endParaRPr sz="2500" dirty="0">
              <a:latin typeface="Arial"/>
              <a:cs typeface="Arial"/>
            </a:endParaRPr>
          </a:p>
          <a:p>
            <a:pPr marL="355600" indent="-342900">
              <a:spcBef>
                <a:spcPts val="600"/>
              </a:spcBef>
              <a:buChar char="•"/>
              <a:tabLst>
                <a:tab pos="354965" algn="l"/>
                <a:tab pos="355600" algn="l"/>
              </a:tabLst>
            </a:pPr>
            <a:r>
              <a:rPr sz="2500" spc="-5" dirty="0">
                <a:latin typeface="Arial"/>
                <a:cs typeface="Arial"/>
              </a:rPr>
              <a:t>Kiểm thử tải </a:t>
            </a:r>
            <a:r>
              <a:rPr sz="2500" dirty="0">
                <a:latin typeface="Arial"/>
                <a:cs typeface="Arial"/>
              </a:rPr>
              <a:t>dữ </a:t>
            </a:r>
            <a:r>
              <a:rPr sz="2500" spc="-10" dirty="0">
                <a:latin typeface="Arial"/>
                <a:cs typeface="Arial"/>
              </a:rPr>
              <a:t>liệu (load</a:t>
            </a:r>
            <a:r>
              <a:rPr sz="2500" spc="50" dirty="0">
                <a:latin typeface="Arial"/>
                <a:cs typeface="Arial"/>
              </a:rPr>
              <a:t> </a:t>
            </a:r>
            <a:r>
              <a:rPr sz="2500" spc="-5" dirty="0">
                <a:latin typeface="Arial"/>
                <a:cs typeface="Arial"/>
              </a:rPr>
              <a:t>testing)</a:t>
            </a:r>
            <a:endParaRPr sz="2500" dirty="0">
              <a:latin typeface="Arial"/>
              <a:cs typeface="Arial"/>
            </a:endParaRPr>
          </a:p>
          <a:p>
            <a:pPr marL="355600" indent="-342900">
              <a:spcBef>
                <a:spcPts val="600"/>
              </a:spcBef>
              <a:buChar char="•"/>
              <a:tabLst>
                <a:tab pos="354965" algn="l"/>
                <a:tab pos="355600" algn="l"/>
              </a:tabLst>
            </a:pPr>
            <a:r>
              <a:rPr sz="2500" spc="-5" dirty="0">
                <a:latin typeface="Arial"/>
                <a:cs typeface="Arial"/>
              </a:rPr>
              <a:t>Kiểm thử tải trọng (stress</a:t>
            </a:r>
            <a:r>
              <a:rPr sz="2500" spc="95" dirty="0">
                <a:latin typeface="Arial"/>
                <a:cs typeface="Arial"/>
              </a:rPr>
              <a:t> </a:t>
            </a:r>
            <a:r>
              <a:rPr sz="2500" spc="-5" dirty="0">
                <a:latin typeface="Arial"/>
                <a:cs typeface="Arial"/>
              </a:rPr>
              <a:t>testing)</a:t>
            </a:r>
            <a:endParaRPr sz="2500" dirty="0">
              <a:latin typeface="Arial"/>
              <a:cs typeface="Arial"/>
            </a:endParaRPr>
          </a:p>
          <a:p>
            <a:pPr marL="355600" indent="-342900">
              <a:spcBef>
                <a:spcPts val="600"/>
              </a:spcBef>
              <a:buChar char="•"/>
              <a:tabLst>
                <a:tab pos="354965" algn="l"/>
                <a:tab pos="355600" algn="l"/>
              </a:tabLst>
            </a:pPr>
            <a:r>
              <a:rPr sz="2500" spc="-5" dirty="0">
                <a:latin typeface="Arial"/>
                <a:cs typeface="Arial"/>
              </a:rPr>
              <a:t>Kiểm thử </a:t>
            </a:r>
            <a:r>
              <a:rPr sz="2500" spc="-10" dirty="0">
                <a:latin typeface="Arial"/>
                <a:cs typeface="Arial"/>
              </a:rPr>
              <a:t>hiệu </a:t>
            </a:r>
            <a:r>
              <a:rPr sz="2500" spc="-5" dirty="0">
                <a:latin typeface="Arial"/>
                <a:cs typeface="Arial"/>
              </a:rPr>
              <a:t>suất (performance</a:t>
            </a:r>
            <a:r>
              <a:rPr sz="2500" spc="75" dirty="0">
                <a:latin typeface="Arial"/>
                <a:cs typeface="Arial"/>
              </a:rPr>
              <a:t> </a:t>
            </a:r>
            <a:r>
              <a:rPr sz="2500" spc="-5" dirty="0">
                <a:latin typeface="Arial"/>
                <a:cs typeface="Arial"/>
              </a:rPr>
              <a:t>testing)</a:t>
            </a:r>
            <a:endParaRPr sz="2500" dirty="0">
              <a:latin typeface="Arial"/>
              <a:cs typeface="Arial"/>
            </a:endParaRPr>
          </a:p>
          <a:p>
            <a:pPr marL="355600" indent="-342900">
              <a:spcBef>
                <a:spcPts val="600"/>
              </a:spcBef>
              <a:buChar char="•"/>
              <a:tabLst>
                <a:tab pos="354965" algn="l"/>
                <a:tab pos="355600" algn="l"/>
              </a:tabLst>
            </a:pPr>
            <a:r>
              <a:rPr sz="2500" spc="-5" dirty="0">
                <a:latin typeface="Arial"/>
                <a:cs typeface="Arial"/>
              </a:rPr>
              <a:t>Kiểm thử chấp </a:t>
            </a:r>
            <a:r>
              <a:rPr sz="2500" spc="-145" dirty="0">
                <a:latin typeface="Arial"/>
                <a:cs typeface="Arial"/>
              </a:rPr>
              <a:t>nhận</a:t>
            </a:r>
            <a:r>
              <a:rPr sz="2500" spc="105" dirty="0">
                <a:latin typeface="Arial"/>
                <a:cs typeface="Arial"/>
              </a:rPr>
              <a:t> </a:t>
            </a:r>
            <a:r>
              <a:rPr sz="2500" spc="-5" dirty="0">
                <a:latin typeface="Arial"/>
                <a:cs typeface="Arial"/>
              </a:rPr>
              <a:t>(UAT)</a:t>
            </a:r>
            <a:endParaRPr sz="2500" dirty="0">
              <a:latin typeface="Arial"/>
              <a:cs typeface="Arial"/>
            </a:endParaRPr>
          </a:p>
          <a:p>
            <a:pPr marL="355600" indent="-342900">
              <a:spcBef>
                <a:spcPts val="605"/>
              </a:spcBef>
              <a:buChar char="•"/>
              <a:tabLst>
                <a:tab pos="354965" algn="l"/>
                <a:tab pos="355600" algn="l"/>
              </a:tabLst>
            </a:pPr>
            <a:r>
              <a:rPr sz="2500" spc="-5" dirty="0">
                <a:latin typeface="Arial"/>
                <a:cs typeface="Arial"/>
              </a:rPr>
              <a:t>Kiểm thử bảo mật (security</a:t>
            </a:r>
            <a:r>
              <a:rPr sz="2500" spc="65" dirty="0">
                <a:latin typeface="Arial"/>
                <a:cs typeface="Arial"/>
              </a:rPr>
              <a:t> </a:t>
            </a:r>
            <a:r>
              <a:rPr sz="2500" spc="-5" dirty="0">
                <a:latin typeface="Arial"/>
                <a:cs typeface="Arial"/>
              </a:rPr>
              <a:t>testing)</a:t>
            </a:r>
            <a:endParaRPr sz="2500" dirty="0">
              <a:latin typeface="Arial"/>
              <a:cs typeface="Arial"/>
            </a:endParaRPr>
          </a:p>
        </p:txBody>
      </p:sp>
      <p:sp>
        <p:nvSpPr>
          <p:cNvPr id="4" name="object 4"/>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43</a:t>
            </a:r>
            <a:endParaRPr sz="100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1.7.2 Dựa </a:t>
            </a:r>
            <a:r>
              <a:rPr dirty="0"/>
              <a:t>vào </a:t>
            </a:r>
            <a:r>
              <a:rPr spc="-5" dirty="0"/>
              <a:t>chiến lược kiểm</a:t>
            </a:r>
            <a:r>
              <a:rPr spc="-15" dirty="0"/>
              <a:t> </a:t>
            </a:r>
            <a:r>
              <a:rPr dirty="0"/>
              <a:t>thử</a:t>
            </a:r>
          </a:p>
        </p:txBody>
      </p:sp>
      <p:sp>
        <p:nvSpPr>
          <p:cNvPr id="3" name="object 3"/>
          <p:cNvSpPr txBox="1"/>
          <p:nvPr/>
        </p:nvSpPr>
        <p:spPr>
          <a:xfrm>
            <a:off x="3024036" y="1333016"/>
            <a:ext cx="7811770" cy="3420167"/>
          </a:xfrm>
          <a:prstGeom prst="rect">
            <a:avLst/>
          </a:prstGeom>
        </p:spPr>
        <p:txBody>
          <a:bodyPr vert="horz" wrap="square" lIns="0" tIns="105410" rIns="0" bIns="0" rtlCol="0">
            <a:spAutoFit/>
          </a:bodyPr>
          <a:lstStyle/>
          <a:p>
            <a:pPr marL="355600" indent="-342900" algn="just">
              <a:spcBef>
                <a:spcPts val="830"/>
              </a:spcBef>
              <a:buFont typeface="Arial"/>
              <a:buChar char="•"/>
              <a:tabLst>
                <a:tab pos="355600" algn="l"/>
              </a:tabLst>
            </a:pPr>
            <a:r>
              <a:rPr sz="2400" b="1" spc="-5" dirty="0">
                <a:latin typeface="Arial"/>
                <a:cs typeface="Arial"/>
              </a:rPr>
              <a:t>Kiểm </a:t>
            </a:r>
            <a:r>
              <a:rPr sz="2400" b="1" dirty="0">
                <a:latin typeface="Arial"/>
                <a:cs typeface="Arial"/>
              </a:rPr>
              <a:t>thử thủ công:</a:t>
            </a:r>
            <a:endParaRPr sz="2400" dirty="0">
              <a:latin typeface="Arial"/>
              <a:cs typeface="Arial"/>
            </a:endParaRPr>
          </a:p>
          <a:p>
            <a:pPr marL="756285" marR="5080" lvl="1" indent="-287020" algn="just">
              <a:spcBef>
                <a:spcPts val="680"/>
              </a:spcBef>
              <a:buChar char="–"/>
              <a:tabLst>
                <a:tab pos="756920" algn="l"/>
              </a:tabLst>
            </a:pPr>
            <a:r>
              <a:rPr sz="2400" spc="-5" dirty="0">
                <a:latin typeface="Arial"/>
                <a:cs typeface="Arial"/>
              </a:rPr>
              <a:t>Thực hiện kiểm thử mọi thứ bằng tay, từ viết  </a:t>
            </a:r>
            <a:r>
              <a:rPr sz="2400" dirty="0">
                <a:latin typeface="Arial"/>
                <a:cs typeface="Arial"/>
              </a:rPr>
              <a:t>test </a:t>
            </a:r>
            <a:r>
              <a:rPr sz="2400" spc="-5" dirty="0">
                <a:latin typeface="Arial"/>
                <a:cs typeface="Arial"/>
              </a:rPr>
              <a:t>case đến thực hiện</a:t>
            </a:r>
            <a:r>
              <a:rPr sz="2400" spc="30" dirty="0">
                <a:latin typeface="Arial"/>
                <a:cs typeface="Arial"/>
              </a:rPr>
              <a:t> </a:t>
            </a:r>
            <a:r>
              <a:rPr sz="2400" dirty="0">
                <a:latin typeface="Arial"/>
                <a:cs typeface="Arial"/>
              </a:rPr>
              <a:t>test.</a:t>
            </a:r>
          </a:p>
          <a:p>
            <a:pPr marL="355600" indent="-342900" algn="just">
              <a:spcBef>
                <a:spcPts val="715"/>
              </a:spcBef>
              <a:buFont typeface="Arial"/>
              <a:buChar char="•"/>
              <a:tabLst>
                <a:tab pos="355600" algn="l"/>
              </a:tabLst>
            </a:pPr>
            <a:r>
              <a:rPr sz="2400" b="1" spc="-5" dirty="0">
                <a:latin typeface="Arial"/>
                <a:cs typeface="Arial"/>
              </a:rPr>
              <a:t>Kiểm </a:t>
            </a:r>
            <a:r>
              <a:rPr sz="2400" b="1" dirty="0">
                <a:latin typeface="Arial"/>
                <a:cs typeface="Arial"/>
              </a:rPr>
              <a:t>thử tự</a:t>
            </a:r>
            <a:r>
              <a:rPr sz="2400" b="1" spc="5" dirty="0">
                <a:latin typeface="Arial"/>
                <a:cs typeface="Arial"/>
              </a:rPr>
              <a:t> </a:t>
            </a:r>
            <a:r>
              <a:rPr sz="2400" b="1" dirty="0">
                <a:latin typeface="Arial"/>
                <a:cs typeface="Arial"/>
              </a:rPr>
              <a:t>động</a:t>
            </a:r>
            <a:r>
              <a:rPr sz="2400" dirty="0">
                <a:latin typeface="Arial"/>
                <a:cs typeface="Arial"/>
              </a:rPr>
              <a:t>:</a:t>
            </a:r>
          </a:p>
          <a:p>
            <a:pPr marL="756285" marR="40005" lvl="1" indent="-287020" algn="just">
              <a:spcBef>
                <a:spcPts val="680"/>
              </a:spcBef>
              <a:buChar char="–"/>
              <a:tabLst>
                <a:tab pos="756920" algn="l"/>
              </a:tabLst>
            </a:pPr>
            <a:r>
              <a:rPr sz="2400" spc="-5" dirty="0">
                <a:latin typeface="Arial"/>
                <a:cs typeface="Arial"/>
              </a:rPr>
              <a:t>Thực hiện một cách tự động các bước trong  kịch bản kiểm thử bằng cách dùng một công  cụ trợ</a:t>
            </a:r>
            <a:r>
              <a:rPr sz="2400" dirty="0">
                <a:latin typeface="Arial"/>
                <a:cs typeface="Arial"/>
              </a:rPr>
              <a:t> </a:t>
            </a:r>
            <a:r>
              <a:rPr sz="2400" spc="-5" dirty="0">
                <a:latin typeface="Arial"/>
                <a:cs typeface="Arial"/>
              </a:rPr>
              <a:t>giúp</a:t>
            </a:r>
            <a:endParaRPr sz="2400" dirty="0">
              <a:latin typeface="Arial"/>
              <a:cs typeface="Arial"/>
            </a:endParaRPr>
          </a:p>
          <a:p>
            <a:pPr marL="756285" marR="384810" lvl="1" indent="-287020" algn="just">
              <a:spcBef>
                <a:spcPts val="675"/>
              </a:spcBef>
              <a:buChar char="–"/>
              <a:tabLst>
                <a:tab pos="756920" algn="l"/>
              </a:tabLst>
            </a:pPr>
            <a:r>
              <a:rPr sz="2400" spc="-5" dirty="0">
                <a:latin typeface="Arial"/>
                <a:cs typeface="Arial"/>
              </a:rPr>
              <a:t>Kiểm thử tự động </a:t>
            </a:r>
            <a:r>
              <a:rPr sz="2400" dirty="0">
                <a:latin typeface="Arial"/>
                <a:cs typeface="Arial"/>
              </a:rPr>
              <a:t>nhằm </a:t>
            </a:r>
            <a:r>
              <a:rPr sz="2400" spc="-5" dirty="0">
                <a:latin typeface="Arial"/>
                <a:cs typeface="Arial"/>
              </a:rPr>
              <a:t>tiết kiệm thời </a:t>
            </a:r>
            <a:r>
              <a:rPr sz="2400" spc="-10" dirty="0">
                <a:latin typeface="Arial"/>
                <a:cs typeface="Arial"/>
              </a:rPr>
              <a:t>gian  </a:t>
            </a:r>
            <a:r>
              <a:rPr sz="2400" spc="-5" dirty="0">
                <a:latin typeface="Arial"/>
                <a:cs typeface="Arial"/>
              </a:rPr>
              <a:t>kiểm thử</a:t>
            </a:r>
            <a:endParaRPr sz="2400" dirty="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1.7.3 Dựa </a:t>
            </a:r>
            <a:r>
              <a:rPr dirty="0"/>
              <a:t>vào </a:t>
            </a:r>
            <a:r>
              <a:rPr spc="-10" dirty="0"/>
              <a:t>pp </a:t>
            </a:r>
            <a:r>
              <a:rPr dirty="0"/>
              <a:t>tiến </a:t>
            </a:r>
            <a:r>
              <a:rPr spc="-5" dirty="0"/>
              <a:t>hành kiểm</a:t>
            </a:r>
            <a:r>
              <a:rPr spc="-25" dirty="0"/>
              <a:t> </a:t>
            </a:r>
            <a:r>
              <a:rPr dirty="0"/>
              <a:t>thử</a:t>
            </a:r>
          </a:p>
        </p:txBody>
      </p:sp>
      <p:sp>
        <p:nvSpPr>
          <p:cNvPr id="3" name="object 3"/>
          <p:cNvSpPr txBox="1"/>
          <p:nvPr/>
        </p:nvSpPr>
        <p:spPr>
          <a:xfrm>
            <a:off x="1983740" y="1095502"/>
            <a:ext cx="9222630" cy="5349541"/>
          </a:xfrm>
          <a:prstGeom prst="rect">
            <a:avLst/>
          </a:prstGeom>
        </p:spPr>
        <p:txBody>
          <a:bodyPr vert="horz" wrap="square" lIns="0" tIns="85725" rIns="0" bIns="0" rtlCol="0">
            <a:spAutoFit/>
          </a:bodyPr>
          <a:lstStyle/>
          <a:p>
            <a:pPr marL="355600" indent="-342900">
              <a:spcBef>
                <a:spcPts val="675"/>
              </a:spcBef>
              <a:buFont typeface="Arial"/>
              <a:buChar char="•"/>
              <a:tabLst>
                <a:tab pos="354965" algn="l"/>
                <a:tab pos="355600" algn="l"/>
              </a:tabLst>
            </a:pPr>
            <a:r>
              <a:rPr sz="2400" b="1" spc="-5" dirty="0">
                <a:latin typeface="Arial"/>
                <a:cs typeface="Arial"/>
              </a:rPr>
              <a:t>Kiểm </a:t>
            </a:r>
            <a:r>
              <a:rPr sz="2400" b="1" dirty="0">
                <a:latin typeface="Arial"/>
                <a:cs typeface="Arial"/>
              </a:rPr>
              <a:t>thử</a:t>
            </a:r>
            <a:r>
              <a:rPr sz="2400" b="1" spc="-10" dirty="0">
                <a:latin typeface="Arial"/>
                <a:cs typeface="Arial"/>
              </a:rPr>
              <a:t> </a:t>
            </a:r>
            <a:r>
              <a:rPr sz="2400" b="1" dirty="0">
                <a:latin typeface="Arial"/>
                <a:cs typeface="Arial"/>
              </a:rPr>
              <a:t>tĩnh:</a:t>
            </a:r>
            <a:endParaRPr sz="2400" dirty="0">
              <a:latin typeface="Arial"/>
              <a:cs typeface="Arial"/>
            </a:endParaRPr>
          </a:p>
          <a:p>
            <a:pPr marL="756285" marR="103505" lvl="1" indent="-287020">
              <a:spcBef>
                <a:spcPts val="575"/>
              </a:spcBef>
              <a:buChar char="–"/>
              <a:tabLst>
                <a:tab pos="756920" algn="l"/>
              </a:tabLst>
            </a:pPr>
            <a:r>
              <a:rPr sz="2400" dirty="0">
                <a:latin typeface="Arial"/>
                <a:cs typeface="Arial"/>
              </a:rPr>
              <a:t>Một </a:t>
            </a:r>
            <a:r>
              <a:rPr sz="2400" spc="20" dirty="0">
                <a:latin typeface="Arial"/>
                <a:cs typeface="Arial"/>
              </a:rPr>
              <a:t>hình </a:t>
            </a:r>
            <a:r>
              <a:rPr sz="2400" dirty="0">
                <a:latin typeface="Arial"/>
                <a:cs typeface="Arial"/>
              </a:rPr>
              <a:t>thức của kiểm thử mà </a:t>
            </a:r>
            <a:r>
              <a:rPr sz="2400" spc="-5" dirty="0">
                <a:latin typeface="Arial"/>
                <a:cs typeface="Arial"/>
              </a:rPr>
              <a:t>phần </a:t>
            </a:r>
            <a:r>
              <a:rPr sz="2400" dirty="0">
                <a:latin typeface="Arial"/>
                <a:cs typeface="Arial"/>
              </a:rPr>
              <a:t>mềm </a:t>
            </a:r>
            <a:r>
              <a:rPr sz="2400" spc="-10" dirty="0">
                <a:latin typeface="Arial"/>
                <a:cs typeface="Arial"/>
              </a:rPr>
              <a:t>không </a:t>
            </a:r>
            <a:r>
              <a:rPr sz="2400" spc="-5" dirty="0">
                <a:latin typeface="Arial"/>
                <a:cs typeface="Arial"/>
              </a:rPr>
              <a:t>được  </a:t>
            </a:r>
            <a:r>
              <a:rPr sz="2400" dirty="0">
                <a:latin typeface="Arial"/>
                <a:cs typeface="Arial"/>
              </a:rPr>
              <a:t>sử </a:t>
            </a:r>
            <a:r>
              <a:rPr sz="2400" spc="-5" dirty="0">
                <a:latin typeface="Arial"/>
                <a:cs typeface="Arial"/>
              </a:rPr>
              <a:t>dụng </a:t>
            </a:r>
            <a:r>
              <a:rPr sz="2400" dirty="0">
                <a:latin typeface="Arial"/>
                <a:cs typeface="Arial"/>
              </a:rPr>
              <a:t>thực</a:t>
            </a:r>
            <a:r>
              <a:rPr sz="2400" spc="-5" dirty="0">
                <a:latin typeface="Arial"/>
                <a:cs typeface="Arial"/>
              </a:rPr>
              <a:t> </a:t>
            </a:r>
            <a:r>
              <a:rPr sz="2400" dirty="0">
                <a:latin typeface="Arial"/>
                <a:cs typeface="Arial"/>
              </a:rPr>
              <a:t>sự.</a:t>
            </a:r>
          </a:p>
          <a:p>
            <a:pPr marL="756285" marR="509270" lvl="1" indent="-287020">
              <a:spcBef>
                <a:spcPts val="580"/>
              </a:spcBef>
              <a:buChar char="–"/>
              <a:tabLst>
                <a:tab pos="756920" algn="l"/>
              </a:tabLst>
            </a:pPr>
            <a:r>
              <a:rPr sz="2400" spc="-5" dirty="0">
                <a:latin typeface="Arial"/>
                <a:cs typeface="Arial"/>
              </a:rPr>
              <a:t>Thường không </a:t>
            </a:r>
            <a:r>
              <a:rPr sz="2400" dirty="0">
                <a:latin typeface="Arial"/>
                <a:cs typeface="Arial"/>
              </a:rPr>
              <a:t>kiểm thử chi </a:t>
            </a:r>
            <a:r>
              <a:rPr sz="2400" spc="-5" dirty="0">
                <a:latin typeface="Arial"/>
                <a:cs typeface="Arial"/>
              </a:rPr>
              <a:t>tiết </a:t>
            </a:r>
            <a:r>
              <a:rPr sz="2400" dirty="0">
                <a:latin typeface="Arial"/>
                <a:cs typeface="Arial"/>
              </a:rPr>
              <a:t>mà chủ yếu kiểm tra  tính </a:t>
            </a:r>
            <a:r>
              <a:rPr sz="2400" spc="-5" dirty="0">
                <a:latin typeface="Arial"/>
                <a:cs typeface="Arial"/>
              </a:rPr>
              <a:t>đúng đắn </a:t>
            </a:r>
            <a:r>
              <a:rPr sz="2400" dirty="0">
                <a:latin typeface="Arial"/>
                <a:cs typeface="Arial"/>
              </a:rPr>
              <a:t>của </a:t>
            </a:r>
            <a:r>
              <a:rPr sz="2400" spc="-5" dirty="0">
                <a:latin typeface="Arial"/>
                <a:cs typeface="Arial"/>
              </a:rPr>
              <a:t>code, </a:t>
            </a:r>
            <a:r>
              <a:rPr sz="2400" dirty="0">
                <a:latin typeface="Arial"/>
                <a:cs typeface="Arial"/>
              </a:rPr>
              <a:t>thuật toán </a:t>
            </a:r>
            <a:r>
              <a:rPr sz="2400" spc="-5" dirty="0">
                <a:latin typeface="Arial"/>
                <a:cs typeface="Arial"/>
              </a:rPr>
              <a:t>hoặc tài</a:t>
            </a:r>
            <a:r>
              <a:rPr sz="2400" spc="-10" dirty="0">
                <a:latin typeface="Arial"/>
                <a:cs typeface="Arial"/>
              </a:rPr>
              <a:t> liệu</a:t>
            </a:r>
            <a:endParaRPr sz="2400" dirty="0">
              <a:latin typeface="Arial"/>
              <a:cs typeface="Arial"/>
            </a:endParaRPr>
          </a:p>
          <a:p>
            <a:pPr marL="756285" marR="199390" lvl="1" indent="-287020">
              <a:spcBef>
                <a:spcPts val="575"/>
              </a:spcBef>
              <a:buChar char="–"/>
              <a:tabLst>
                <a:tab pos="756920" algn="l"/>
              </a:tabLst>
            </a:pPr>
            <a:r>
              <a:rPr sz="2400" spc="-5" dirty="0">
                <a:latin typeface="Arial"/>
                <a:cs typeface="Arial"/>
              </a:rPr>
              <a:t>Các hoạt động: Đi </a:t>
            </a:r>
            <a:r>
              <a:rPr sz="2400" spc="-10" dirty="0">
                <a:latin typeface="Arial"/>
                <a:cs typeface="Arial"/>
              </a:rPr>
              <a:t>xuyên </a:t>
            </a:r>
            <a:r>
              <a:rPr sz="2400" dirty="0">
                <a:latin typeface="Arial"/>
                <a:cs typeface="Arial"/>
              </a:rPr>
              <a:t>suốt </a:t>
            </a:r>
            <a:r>
              <a:rPr sz="2400" spc="-5" dirty="0">
                <a:latin typeface="Arial"/>
                <a:cs typeface="Arial"/>
              </a:rPr>
              <a:t>(walk through), thanh </a:t>
            </a:r>
            <a:r>
              <a:rPr sz="2400" dirty="0">
                <a:latin typeface="Arial"/>
                <a:cs typeface="Arial"/>
              </a:rPr>
              <a:t>tra  </a:t>
            </a:r>
            <a:r>
              <a:rPr sz="2400" spc="-5" dirty="0">
                <a:latin typeface="Arial"/>
                <a:cs typeface="Arial"/>
              </a:rPr>
              <a:t>(inspection)</a:t>
            </a:r>
            <a:endParaRPr sz="2400" dirty="0">
              <a:latin typeface="Arial"/>
              <a:cs typeface="Arial"/>
            </a:endParaRPr>
          </a:p>
          <a:p>
            <a:pPr marL="355600" indent="-342900">
              <a:spcBef>
                <a:spcPts val="580"/>
              </a:spcBef>
              <a:buFont typeface="Arial"/>
              <a:buChar char="•"/>
              <a:tabLst>
                <a:tab pos="354965" algn="l"/>
                <a:tab pos="355600" algn="l"/>
              </a:tabLst>
            </a:pPr>
            <a:r>
              <a:rPr sz="2400" b="1" spc="-5" dirty="0">
                <a:latin typeface="Arial"/>
                <a:cs typeface="Arial"/>
              </a:rPr>
              <a:t>Kiểm </a:t>
            </a:r>
            <a:r>
              <a:rPr sz="2400" b="1" dirty="0">
                <a:latin typeface="Arial"/>
                <a:cs typeface="Arial"/>
              </a:rPr>
              <a:t>thử</a:t>
            </a:r>
            <a:r>
              <a:rPr sz="2400" b="1" spc="-10" dirty="0">
                <a:latin typeface="Arial"/>
                <a:cs typeface="Arial"/>
              </a:rPr>
              <a:t> </a:t>
            </a:r>
            <a:r>
              <a:rPr sz="2400" b="1" spc="-5" dirty="0">
                <a:latin typeface="Arial"/>
                <a:cs typeface="Arial"/>
              </a:rPr>
              <a:t>động:</a:t>
            </a:r>
            <a:endParaRPr sz="2400" dirty="0">
              <a:latin typeface="Arial"/>
              <a:cs typeface="Arial"/>
            </a:endParaRPr>
          </a:p>
          <a:p>
            <a:pPr marL="756285" marR="489584" lvl="1" indent="-287020">
              <a:spcBef>
                <a:spcPts val="575"/>
              </a:spcBef>
              <a:buChar char="–"/>
              <a:tabLst>
                <a:tab pos="756920" algn="l"/>
              </a:tabLst>
            </a:pPr>
            <a:r>
              <a:rPr sz="2400" dirty="0">
                <a:latin typeface="Arial"/>
                <a:cs typeface="Arial"/>
              </a:rPr>
              <a:t>Một </a:t>
            </a:r>
            <a:r>
              <a:rPr sz="2400" spc="20" dirty="0">
                <a:latin typeface="Arial"/>
                <a:cs typeface="Arial"/>
              </a:rPr>
              <a:t>hình </a:t>
            </a:r>
            <a:r>
              <a:rPr sz="2400" dirty="0">
                <a:latin typeface="Arial"/>
                <a:cs typeface="Arial"/>
              </a:rPr>
              <a:t>thức kiểm thử </a:t>
            </a:r>
            <a:r>
              <a:rPr sz="2400" spc="-5" dirty="0">
                <a:latin typeface="Arial"/>
                <a:cs typeface="Arial"/>
              </a:rPr>
              <a:t>phần </a:t>
            </a:r>
            <a:r>
              <a:rPr sz="2400" dirty="0">
                <a:latin typeface="Arial"/>
                <a:cs typeface="Arial"/>
              </a:rPr>
              <a:t>mềm </a:t>
            </a:r>
            <a:r>
              <a:rPr sz="2400" spc="-5" dirty="0">
                <a:latin typeface="Arial"/>
                <a:cs typeface="Arial"/>
              </a:rPr>
              <a:t>chạy </a:t>
            </a:r>
            <a:r>
              <a:rPr sz="2400" dirty="0">
                <a:latin typeface="Arial"/>
                <a:cs typeface="Arial"/>
              </a:rPr>
              <a:t>mã </a:t>
            </a:r>
            <a:r>
              <a:rPr sz="2400" spc="-5" dirty="0">
                <a:latin typeface="Arial"/>
                <a:cs typeface="Arial"/>
              </a:rPr>
              <a:t>lập </a:t>
            </a:r>
            <a:r>
              <a:rPr sz="2400" spc="20" dirty="0">
                <a:latin typeface="Arial"/>
                <a:cs typeface="Arial"/>
              </a:rPr>
              <a:t>trình  </a:t>
            </a:r>
            <a:r>
              <a:rPr sz="2400" dirty="0">
                <a:latin typeface="Arial"/>
                <a:cs typeface="Arial"/>
              </a:rPr>
              <a:t>thực tế </a:t>
            </a:r>
            <a:r>
              <a:rPr sz="2400" spc="-5" dirty="0">
                <a:latin typeface="Arial"/>
                <a:cs typeface="Arial"/>
              </a:rPr>
              <a:t>trong </a:t>
            </a:r>
            <a:r>
              <a:rPr sz="2400" dirty="0">
                <a:latin typeface="Arial"/>
                <a:cs typeface="Arial"/>
              </a:rPr>
              <a:t>các </a:t>
            </a:r>
            <a:r>
              <a:rPr sz="2400" spc="25" dirty="0">
                <a:latin typeface="Arial"/>
                <a:cs typeface="Arial"/>
              </a:rPr>
              <a:t>tình </a:t>
            </a:r>
            <a:r>
              <a:rPr sz="2400" spc="-5" dirty="0">
                <a:latin typeface="Arial"/>
                <a:cs typeface="Arial"/>
              </a:rPr>
              <a:t>huống, diễn </a:t>
            </a:r>
            <a:r>
              <a:rPr sz="2400" dirty="0">
                <a:latin typeface="Arial"/>
                <a:cs typeface="Arial"/>
              </a:rPr>
              <a:t>ra khi </a:t>
            </a:r>
            <a:r>
              <a:rPr sz="2400" spc="-5" dirty="0">
                <a:latin typeface="Arial"/>
                <a:cs typeface="Arial"/>
              </a:rPr>
              <a:t>bản </a:t>
            </a:r>
            <a:r>
              <a:rPr sz="2400" dirty="0">
                <a:latin typeface="Arial"/>
                <a:cs typeface="Arial"/>
              </a:rPr>
              <a:t>thân  chương </a:t>
            </a:r>
            <a:r>
              <a:rPr sz="2400" spc="20" dirty="0">
                <a:latin typeface="Arial"/>
                <a:cs typeface="Arial"/>
              </a:rPr>
              <a:t>trình </a:t>
            </a:r>
            <a:r>
              <a:rPr sz="2400" spc="-5" dirty="0">
                <a:latin typeface="Arial"/>
                <a:cs typeface="Arial"/>
              </a:rPr>
              <a:t>đó đang được </a:t>
            </a:r>
            <a:r>
              <a:rPr sz="2400" dirty="0">
                <a:latin typeface="Arial"/>
                <a:cs typeface="Arial"/>
              </a:rPr>
              <a:t>sử</a:t>
            </a:r>
            <a:r>
              <a:rPr sz="2400" spc="-20" dirty="0">
                <a:latin typeface="Arial"/>
                <a:cs typeface="Arial"/>
              </a:rPr>
              <a:t> </a:t>
            </a:r>
            <a:r>
              <a:rPr sz="2400" spc="-5" dirty="0">
                <a:latin typeface="Arial"/>
                <a:cs typeface="Arial"/>
              </a:rPr>
              <a:t>dụng</a:t>
            </a:r>
            <a:endParaRPr sz="2400" dirty="0">
              <a:latin typeface="Arial"/>
              <a:cs typeface="Arial"/>
            </a:endParaRPr>
          </a:p>
          <a:p>
            <a:pPr marL="756285" marR="5080" lvl="1" indent="-287020">
              <a:spcBef>
                <a:spcPts val="580"/>
              </a:spcBef>
              <a:buChar char="–"/>
              <a:tabLst>
                <a:tab pos="756920" algn="l"/>
              </a:tabLst>
            </a:pPr>
            <a:r>
              <a:rPr sz="2400" spc="-5" dirty="0">
                <a:latin typeface="Arial"/>
                <a:cs typeface="Arial"/>
              </a:rPr>
              <a:t>Kiểm </a:t>
            </a:r>
            <a:r>
              <a:rPr sz="2400" dirty="0">
                <a:latin typeface="Arial"/>
                <a:cs typeface="Arial"/>
              </a:rPr>
              <a:t>thử </a:t>
            </a:r>
            <a:r>
              <a:rPr sz="2400" spc="-5" dirty="0">
                <a:latin typeface="Arial"/>
                <a:cs typeface="Arial"/>
              </a:rPr>
              <a:t>động </a:t>
            </a:r>
            <a:r>
              <a:rPr sz="2400" dirty="0">
                <a:latin typeface="Arial"/>
                <a:cs typeface="Arial"/>
              </a:rPr>
              <a:t>có thể </a:t>
            </a:r>
            <a:r>
              <a:rPr sz="2400" spc="-5" dirty="0">
                <a:latin typeface="Arial"/>
                <a:cs typeface="Arial"/>
              </a:rPr>
              <a:t>bắt đầu trước </a:t>
            </a:r>
            <a:r>
              <a:rPr sz="2400" dirty="0">
                <a:latin typeface="Arial"/>
                <a:cs typeface="Arial"/>
              </a:rPr>
              <a:t>khi chương </a:t>
            </a:r>
            <a:r>
              <a:rPr sz="2400" spc="20" dirty="0">
                <a:latin typeface="Arial"/>
                <a:cs typeface="Arial"/>
              </a:rPr>
              <a:t>trình </a:t>
            </a:r>
            <a:r>
              <a:rPr sz="2400" spc="-5" dirty="0">
                <a:latin typeface="Arial"/>
                <a:cs typeface="Arial"/>
              </a:rPr>
              <a:t>đã  hoàn</a:t>
            </a:r>
            <a:r>
              <a:rPr sz="2400" spc="5" dirty="0">
                <a:latin typeface="Arial"/>
                <a:cs typeface="Arial"/>
              </a:rPr>
              <a:t> </a:t>
            </a:r>
            <a:r>
              <a:rPr sz="2400" dirty="0">
                <a:latin typeface="Arial"/>
                <a:cs typeface="Arial"/>
              </a:rPr>
              <a:t>tất.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355573" y="1161636"/>
            <a:ext cx="9352721" cy="4692650"/>
          </a:xfrm>
        </p:spPr>
        <p:txBody>
          <a:bodyPr>
            <a:noAutofit/>
          </a:bodyPr>
          <a:lstStyle/>
          <a:p>
            <a:pPr marL="355600" marR="5080" indent="-342900">
              <a:lnSpc>
                <a:spcPct val="100000"/>
              </a:lnSpc>
              <a:spcBef>
                <a:spcPts val="100"/>
              </a:spcBef>
              <a:buFont typeface="Wingdings" panose="05000000000000000000" pitchFamily="2" charset="2"/>
              <a:buChar char="§"/>
              <a:tabLst>
                <a:tab pos="354965" algn="l"/>
                <a:tab pos="355600" algn="l"/>
              </a:tabLst>
            </a:pPr>
            <a:r>
              <a:rPr lang="vi-VN" b="1" spc="-5" dirty="0">
                <a:latin typeface="Arial"/>
                <a:cs typeface="Arial"/>
              </a:rPr>
              <a:t>Theo định nghĩa của IEEE</a:t>
            </a:r>
            <a:r>
              <a:rPr lang="vi-VN" spc="-5" dirty="0">
                <a:latin typeface="Arial"/>
                <a:cs typeface="Arial"/>
              </a:rPr>
              <a:t>: Bao gồm các  chương trình máy tính, các thủ tục, các tài  liệu có thể liên quan và các dữ liệu liên quan  đến hoạt động của hệ thống </a:t>
            </a:r>
            <a:r>
              <a:rPr lang="vi-VN" dirty="0">
                <a:latin typeface="Arial"/>
                <a:cs typeface="Arial"/>
              </a:rPr>
              <a:t>máy</a:t>
            </a:r>
            <a:r>
              <a:rPr lang="vi-VN" spc="-55" dirty="0">
                <a:latin typeface="Arial"/>
                <a:cs typeface="Arial"/>
              </a:rPr>
              <a:t> </a:t>
            </a:r>
            <a:r>
              <a:rPr lang="vi-VN" spc="-10" dirty="0">
                <a:latin typeface="Arial"/>
                <a:cs typeface="Arial"/>
              </a:rPr>
              <a:t>tính</a:t>
            </a:r>
            <a:r>
              <a:rPr lang="en-US" spc="-10" dirty="0">
                <a:latin typeface="Arial"/>
                <a:cs typeface="Arial"/>
              </a:rPr>
              <a:t>.</a:t>
            </a:r>
            <a:endParaRPr lang="vi-VN" dirty="0">
              <a:latin typeface="Arial"/>
              <a:cs typeface="Arial"/>
            </a:endParaRPr>
          </a:p>
          <a:p>
            <a:pPr marL="355600" marR="38100" indent="-342900">
              <a:lnSpc>
                <a:spcPct val="100000"/>
              </a:lnSpc>
              <a:spcBef>
                <a:spcPts val="720"/>
              </a:spcBef>
              <a:buFont typeface="Wingdings" panose="05000000000000000000" pitchFamily="2" charset="2"/>
              <a:buChar char="§"/>
              <a:tabLst>
                <a:tab pos="354965" algn="l"/>
                <a:tab pos="355600" algn="l"/>
              </a:tabLst>
            </a:pPr>
            <a:r>
              <a:rPr lang="vi-VN" b="1" dirty="0">
                <a:solidFill>
                  <a:srgbClr val="000000"/>
                </a:solidFill>
                <a:latin typeface="+mj-lt"/>
              </a:rPr>
              <a:t>Theo</a:t>
            </a:r>
            <a:r>
              <a:rPr lang="vi-VN" b="1" dirty="0">
                <a:latin typeface="Arial"/>
                <a:cs typeface="Arial"/>
              </a:rPr>
              <a:t> định nghĩa </a:t>
            </a:r>
            <a:r>
              <a:rPr lang="vi-VN" b="1" spc="-5" dirty="0">
                <a:latin typeface="Arial"/>
                <a:cs typeface="Arial"/>
              </a:rPr>
              <a:t>của ISO: </a:t>
            </a:r>
            <a:r>
              <a:rPr lang="vi-VN" spc="-5" dirty="0">
                <a:latin typeface="Arial"/>
                <a:cs typeface="Arial"/>
              </a:rPr>
              <a:t>4 </a:t>
            </a:r>
            <a:r>
              <a:rPr lang="vi-VN" dirty="0">
                <a:latin typeface="Arial"/>
                <a:cs typeface="Arial"/>
              </a:rPr>
              <a:t>thành </a:t>
            </a:r>
            <a:r>
              <a:rPr lang="vi-VN" spc="-5" dirty="0">
                <a:latin typeface="Arial"/>
                <a:cs typeface="Arial"/>
              </a:rPr>
              <a:t>phần </a:t>
            </a:r>
            <a:r>
              <a:rPr lang="vi-VN" dirty="0">
                <a:latin typeface="Arial"/>
                <a:cs typeface="Arial"/>
              </a:rPr>
              <a:t>cơ  </a:t>
            </a:r>
            <a:r>
              <a:rPr lang="vi-VN" spc="-5" dirty="0">
                <a:latin typeface="Arial"/>
                <a:cs typeface="Arial"/>
              </a:rPr>
              <a:t>bản </a:t>
            </a:r>
            <a:r>
              <a:rPr lang="vi-VN" dirty="0">
                <a:latin typeface="Arial"/>
                <a:cs typeface="Arial"/>
              </a:rPr>
              <a:t>của </a:t>
            </a:r>
            <a:r>
              <a:rPr lang="vi-VN" spc="-5" dirty="0">
                <a:latin typeface="Arial"/>
                <a:cs typeface="Arial"/>
              </a:rPr>
              <a:t>phần</a:t>
            </a:r>
            <a:r>
              <a:rPr lang="vi-VN" spc="-45" dirty="0">
                <a:latin typeface="Arial"/>
                <a:cs typeface="Arial"/>
              </a:rPr>
              <a:t> </a:t>
            </a:r>
            <a:r>
              <a:rPr lang="vi-VN" dirty="0">
                <a:latin typeface="Arial"/>
                <a:cs typeface="Arial"/>
              </a:rPr>
              <a:t>mềm:</a:t>
            </a:r>
          </a:p>
          <a:p>
            <a:pPr marL="855344" lvl="1" indent="-386080">
              <a:lnSpc>
                <a:spcPct val="100000"/>
              </a:lnSpc>
              <a:spcBef>
                <a:spcPts val="685"/>
              </a:spcBef>
              <a:buChar char="–"/>
              <a:tabLst>
                <a:tab pos="855344" algn="l"/>
                <a:tab pos="855980" algn="l"/>
              </a:tabLst>
            </a:pPr>
            <a:r>
              <a:rPr lang="vi-VN" sz="2000" spc="-5" dirty="0">
                <a:latin typeface="Arial"/>
                <a:cs typeface="Arial"/>
              </a:rPr>
              <a:t>Chương </a:t>
            </a:r>
            <a:r>
              <a:rPr lang="vi-VN" sz="2000" spc="25" dirty="0">
                <a:latin typeface="Arial"/>
                <a:cs typeface="Arial"/>
              </a:rPr>
              <a:t>trình </a:t>
            </a:r>
            <a:r>
              <a:rPr lang="vi-VN" sz="2000" spc="-5" dirty="0">
                <a:latin typeface="Arial"/>
                <a:cs typeface="Arial"/>
              </a:rPr>
              <a:t>máy </a:t>
            </a:r>
            <a:r>
              <a:rPr lang="vi-VN" sz="2000" dirty="0">
                <a:latin typeface="Arial"/>
                <a:cs typeface="Arial"/>
              </a:rPr>
              <a:t>tính</a:t>
            </a:r>
            <a:r>
              <a:rPr lang="vi-VN" sz="2000" spc="-5" dirty="0">
                <a:latin typeface="Arial"/>
                <a:cs typeface="Arial"/>
              </a:rPr>
              <a:t> </a:t>
            </a:r>
            <a:r>
              <a:rPr lang="vi-VN" sz="2000" dirty="0">
                <a:latin typeface="Arial"/>
                <a:cs typeface="Arial"/>
              </a:rPr>
              <a:t>(code)</a:t>
            </a:r>
          </a:p>
          <a:p>
            <a:pPr marL="855344" lvl="1" indent="-386080">
              <a:lnSpc>
                <a:spcPct val="100000"/>
              </a:lnSpc>
              <a:spcBef>
                <a:spcPts val="670"/>
              </a:spcBef>
              <a:buChar char="–"/>
              <a:tabLst>
                <a:tab pos="855344" algn="l"/>
                <a:tab pos="855980" algn="l"/>
              </a:tabLst>
            </a:pPr>
            <a:r>
              <a:rPr lang="vi-VN" sz="2000" spc="-10" dirty="0">
                <a:latin typeface="Arial"/>
                <a:cs typeface="Arial"/>
              </a:rPr>
              <a:t>Các </a:t>
            </a:r>
            <a:r>
              <a:rPr lang="vi-VN" sz="2000" spc="-5" dirty="0">
                <a:latin typeface="Arial"/>
                <a:cs typeface="Arial"/>
              </a:rPr>
              <a:t>thủ</a:t>
            </a:r>
            <a:r>
              <a:rPr lang="vi-VN" sz="2000" spc="15" dirty="0">
                <a:latin typeface="Arial"/>
                <a:cs typeface="Arial"/>
              </a:rPr>
              <a:t> </a:t>
            </a:r>
            <a:r>
              <a:rPr lang="vi-VN" sz="2000" spc="-5" dirty="0">
                <a:latin typeface="Arial"/>
                <a:cs typeface="Arial"/>
              </a:rPr>
              <a:t>tục</a:t>
            </a:r>
            <a:endParaRPr lang="vi-VN" sz="2000" dirty="0">
              <a:latin typeface="Arial"/>
              <a:cs typeface="Arial"/>
            </a:endParaRPr>
          </a:p>
          <a:p>
            <a:pPr marL="855344" lvl="1" indent="-386080">
              <a:lnSpc>
                <a:spcPct val="100000"/>
              </a:lnSpc>
              <a:spcBef>
                <a:spcPts val="675"/>
              </a:spcBef>
              <a:buChar char="–"/>
              <a:tabLst>
                <a:tab pos="855344" algn="l"/>
                <a:tab pos="855980" algn="l"/>
              </a:tabLst>
            </a:pPr>
            <a:r>
              <a:rPr lang="vi-VN" sz="2000" spc="-5" dirty="0">
                <a:latin typeface="Arial"/>
                <a:cs typeface="Arial"/>
              </a:rPr>
              <a:t>Tài liệu</a:t>
            </a:r>
            <a:endParaRPr lang="vi-VN" sz="2000" dirty="0">
              <a:latin typeface="Arial"/>
              <a:cs typeface="Arial"/>
            </a:endParaRPr>
          </a:p>
          <a:p>
            <a:pPr marL="855344" lvl="1" indent="-386080">
              <a:lnSpc>
                <a:spcPct val="100000"/>
              </a:lnSpc>
              <a:spcBef>
                <a:spcPts val="670"/>
              </a:spcBef>
              <a:buChar char="–"/>
              <a:tabLst>
                <a:tab pos="855344" algn="l"/>
                <a:tab pos="855980" algn="l"/>
              </a:tabLst>
            </a:pPr>
            <a:r>
              <a:rPr lang="vi-VN" sz="2000" spc="-10" dirty="0">
                <a:latin typeface="Arial"/>
                <a:cs typeface="Arial"/>
              </a:rPr>
              <a:t>Dữ </a:t>
            </a:r>
            <a:r>
              <a:rPr lang="vi-VN" sz="2000" spc="-5" dirty="0">
                <a:latin typeface="Arial"/>
                <a:cs typeface="Arial"/>
              </a:rPr>
              <a:t>liệu cần thiết để vận hành phần</a:t>
            </a:r>
            <a:r>
              <a:rPr lang="vi-VN" sz="2000" spc="65" dirty="0">
                <a:latin typeface="Arial"/>
                <a:cs typeface="Arial"/>
              </a:rPr>
              <a:t> </a:t>
            </a:r>
            <a:r>
              <a:rPr lang="vi-VN" sz="2000" spc="-5" dirty="0">
                <a:latin typeface="Arial"/>
                <a:cs typeface="Arial"/>
              </a:rPr>
              <a:t>mềm</a:t>
            </a:r>
            <a:endParaRPr lang="en-US" sz="2000" spc="-5" dirty="0">
              <a:latin typeface="Arial"/>
              <a:cs typeface="Arial"/>
            </a:endParaRPr>
          </a:p>
          <a:p>
            <a:pPr marL="457200" indent="-457200">
              <a:spcBef>
                <a:spcPts val="600"/>
              </a:spcBef>
              <a:buFont typeface="Wingdings" panose="05000000000000000000" pitchFamily="2" charset="2"/>
              <a:buChar char="§"/>
            </a:pPr>
            <a:r>
              <a:rPr lang="vi-VN" b="1" i="0" dirty="0">
                <a:solidFill>
                  <a:srgbClr val="000000"/>
                </a:solidFill>
                <a:effectLst/>
                <a:latin typeface="+mj-lt"/>
              </a:rPr>
              <a:t>Định nghĩa (*): </a:t>
            </a:r>
            <a:endParaRPr lang="en-US" b="1" i="0" dirty="0">
              <a:solidFill>
                <a:srgbClr val="000000"/>
              </a:solidFill>
              <a:effectLst/>
              <a:latin typeface="+mj-lt"/>
            </a:endParaRPr>
          </a:p>
          <a:p>
            <a:pPr marL="1143000" lvl="1" indent="-457200">
              <a:spcBef>
                <a:spcPts val="600"/>
              </a:spcBef>
              <a:buFont typeface="Wingdings" panose="05000000000000000000" pitchFamily="2" charset="2"/>
              <a:buChar char="§"/>
            </a:pPr>
            <a:r>
              <a:rPr lang="vi-VN" sz="2000" b="0" i="0" dirty="0">
                <a:solidFill>
                  <a:srgbClr val="FF0000"/>
                </a:solidFill>
                <a:effectLst/>
                <a:latin typeface="+mj-lt"/>
              </a:rPr>
              <a:t>Các lệnh </a:t>
            </a:r>
            <a:r>
              <a:rPr lang="vi-VN" sz="2000" b="0" i="0" dirty="0">
                <a:solidFill>
                  <a:srgbClr val="000000"/>
                </a:solidFill>
                <a:effectLst/>
                <a:latin typeface="+mj-lt"/>
              </a:rPr>
              <a:t>(chương trình máy tính) khi được thực hiện thì cung cấp những chức năng và kết quả mong muốn </a:t>
            </a:r>
            <a:endParaRPr lang="en-US" sz="2000" b="0" i="0" dirty="0">
              <a:solidFill>
                <a:srgbClr val="000000"/>
              </a:solidFill>
              <a:effectLst/>
              <a:latin typeface="+mj-lt"/>
            </a:endParaRPr>
          </a:p>
          <a:p>
            <a:pPr marL="1143000" lvl="1" indent="-457200">
              <a:spcBef>
                <a:spcPts val="600"/>
              </a:spcBef>
              <a:buFont typeface="Wingdings" panose="05000000000000000000" pitchFamily="2" charset="2"/>
              <a:buChar char="§"/>
            </a:pPr>
            <a:r>
              <a:rPr lang="vi-VN" sz="2000" b="0" i="0" dirty="0">
                <a:solidFill>
                  <a:srgbClr val="FF0000"/>
                </a:solidFill>
                <a:effectLst/>
                <a:latin typeface="+mj-lt"/>
              </a:rPr>
              <a:t>Các cấu trúc dữ liệu </a:t>
            </a:r>
            <a:r>
              <a:rPr lang="vi-VN" sz="2000" b="0" i="0" dirty="0">
                <a:solidFill>
                  <a:srgbClr val="000000"/>
                </a:solidFill>
                <a:effectLst/>
                <a:latin typeface="+mj-lt"/>
              </a:rPr>
              <a:t>làm cho chương trình thao tác thông tin thích hợp </a:t>
            </a:r>
            <a:endParaRPr lang="en-US" sz="2000" b="0" i="0" dirty="0">
              <a:solidFill>
                <a:srgbClr val="000000"/>
              </a:solidFill>
              <a:effectLst/>
              <a:latin typeface="+mj-lt"/>
            </a:endParaRPr>
          </a:p>
          <a:p>
            <a:pPr marL="1143000" lvl="1" indent="-457200">
              <a:spcBef>
                <a:spcPts val="600"/>
              </a:spcBef>
              <a:buFont typeface="Wingdings" panose="05000000000000000000" pitchFamily="2" charset="2"/>
              <a:buChar char="§"/>
            </a:pPr>
            <a:r>
              <a:rPr lang="vi-VN" sz="2000" b="0" i="0" dirty="0">
                <a:solidFill>
                  <a:srgbClr val="FF0000"/>
                </a:solidFill>
                <a:effectLst/>
                <a:latin typeface="+mj-lt"/>
              </a:rPr>
              <a:t>Các tài liệu mô tả </a:t>
            </a:r>
            <a:r>
              <a:rPr lang="vi-VN" sz="2000" b="0" i="0" dirty="0">
                <a:solidFill>
                  <a:srgbClr val="000000"/>
                </a:solidFill>
                <a:effectLst/>
                <a:latin typeface="+mj-lt"/>
              </a:rPr>
              <a:t>thao tác và cách sử dụng chương trình</a:t>
            </a:r>
            <a:r>
              <a:rPr lang="vi-VN" sz="2000" dirty="0">
                <a:latin typeface="+mj-lt"/>
              </a:rPr>
              <a:t> </a:t>
            </a:r>
            <a:br>
              <a:rPr lang="vi-VN" sz="2000" dirty="0">
                <a:latin typeface="+mj-lt"/>
              </a:rPr>
            </a:br>
            <a:r>
              <a:rPr lang="en-US" sz="2000" b="0" i="1" dirty="0">
                <a:solidFill>
                  <a:srgbClr val="898989"/>
                </a:solidFill>
                <a:effectLst/>
                <a:latin typeface="+mj-lt"/>
              </a:rPr>
              <a:t>(*) Roger Pressman (McGraw-Hill 2014). Software Engineering: A Practitioner’s Approach, 8/e</a:t>
            </a:r>
            <a:endParaRPr lang="vi-VN" sz="2000" b="1" i="1" dirty="0">
              <a:latin typeface="+mj-lt"/>
            </a:endParaRPr>
          </a:p>
        </p:txBody>
      </p:sp>
    </p:spTree>
    <p:extLst>
      <p:ext uri="{BB962C8B-B14F-4D97-AF65-F5344CB8AC3E}">
        <p14:creationId xmlns:p14="http://schemas.microsoft.com/office/powerpoint/2010/main" val="1299480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1.7.4 Dựa </a:t>
            </a:r>
            <a:r>
              <a:rPr dirty="0"/>
              <a:t>vào </a:t>
            </a:r>
            <a:r>
              <a:rPr spc="-5" dirty="0"/>
              <a:t>kỹ </a:t>
            </a:r>
            <a:r>
              <a:rPr dirty="0"/>
              <a:t>thuật </a:t>
            </a:r>
            <a:r>
              <a:rPr spc="-5" dirty="0"/>
              <a:t>kiểm</a:t>
            </a:r>
            <a:r>
              <a:rPr spc="-55" dirty="0"/>
              <a:t> </a:t>
            </a:r>
            <a:r>
              <a:rPr dirty="0"/>
              <a:t>thử</a:t>
            </a:r>
          </a:p>
        </p:txBody>
      </p:sp>
      <p:sp>
        <p:nvSpPr>
          <p:cNvPr id="3" name="object 3"/>
          <p:cNvSpPr txBox="1"/>
          <p:nvPr/>
        </p:nvSpPr>
        <p:spPr>
          <a:xfrm>
            <a:off x="3098580" y="1196549"/>
            <a:ext cx="8329295" cy="5057154"/>
          </a:xfrm>
          <a:prstGeom prst="rect">
            <a:avLst/>
          </a:prstGeom>
        </p:spPr>
        <p:txBody>
          <a:bodyPr vert="horz" wrap="square" lIns="0" tIns="85725" rIns="0" bIns="0" rtlCol="0">
            <a:spAutoFit/>
          </a:bodyPr>
          <a:lstStyle/>
          <a:p>
            <a:pPr marL="355600" indent="-342900">
              <a:spcBef>
                <a:spcPts val="675"/>
              </a:spcBef>
              <a:buFont typeface="Arial"/>
              <a:buChar char="•"/>
              <a:tabLst>
                <a:tab pos="354965" algn="l"/>
                <a:tab pos="355600" algn="l"/>
              </a:tabLst>
            </a:pPr>
            <a:r>
              <a:rPr sz="2300" b="1" spc="-5" dirty="0">
                <a:latin typeface="Arial"/>
                <a:cs typeface="Arial"/>
              </a:rPr>
              <a:t>Kiểm </a:t>
            </a:r>
            <a:r>
              <a:rPr sz="2300" b="1" dirty="0">
                <a:latin typeface="Arial"/>
                <a:cs typeface="Arial"/>
              </a:rPr>
              <a:t>thử hộp</a:t>
            </a:r>
            <a:r>
              <a:rPr sz="2300" b="1" spc="-40" dirty="0">
                <a:latin typeface="Arial"/>
                <a:cs typeface="Arial"/>
              </a:rPr>
              <a:t> </a:t>
            </a:r>
            <a:r>
              <a:rPr sz="2300" b="1" spc="-5" dirty="0">
                <a:latin typeface="Arial"/>
                <a:cs typeface="Arial"/>
              </a:rPr>
              <a:t>trắng</a:t>
            </a:r>
            <a:endParaRPr sz="2300" dirty="0">
              <a:latin typeface="Arial"/>
              <a:cs typeface="Arial"/>
            </a:endParaRPr>
          </a:p>
          <a:p>
            <a:pPr marL="756285" lvl="1" indent="-287020">
              <a:spcBef>
                <a:spcPts val="575"/>
              </a:spcBef>
              <a:buChar char="–"/>
              <a:tabLst>
                <a:tab pos="756920" algn="l"/>
              </a:tabLst>
            </a:pPr>
            <a:r>
              <a:rPr sz="2300" spc="-5" dirty="0">
                <a:latin typeface="Arial"/>
                <a:cs typeface="Arial"/>
              </a:rPr>
              <a:t>Kiểm </a:t>
            </a:r>
            <a:r>
              <a:rPr sz="2300" dirty="0">
                <a:latin typeface="Arial"/>
                <a:cs typeface="Arial"/>
              </a:rPr>
              <a:t>thử theo </a:t>
            </a:r>
            <a:r>
              <a:rPr sz="2300" spc="-5" dirty="0">
                <a:latin typeface="Arial"/>
                <a:cs typeface="Arial"/>
              </a:rPr>
              <a:t>góc </a:t>
            </a:r>
            <a:r>
              <a:rPr sz="2300" spc="20" dirty="0">
                <a:latin typeface="Arial"/>
                <a:cs typeface="Arial"/>
              </a:rPr>
              <a:t>nhìn </a:t>
            </a:r>
            <a:r>
              <a:rPr sz="2300" dirty="0">
                <a:latin typeface="Arial"/>
                <a:cs typeface="Arial"/>
              </a:rPr>
              <a:t>thực</a:t>
            </a:r>
            <a:r>
              <a:rPr sz="2300" spc="-15" dirty="0">
                <a:latin typeface="Arial"/>
                <a:cs typeface="Arial"/>
              </a:rPr>
              <a:t> </a:t>
            </a:r>
            <a:r>
              <a:rPr sz="2300" spc="-5" dirty="0">
                <a:latin typeface="Arial"/>
                <a:cs typeface="Arial"/>
              </a:rPr>
              <a:t>hiện</a:t>
            </a:r>
            <a:endParaRPr sz="2300" dirty="0">
              <a:latin typeface="Arial"/>
              <a:cs typeface="Arial"/>
            </a:endParaRPr>
          </a:p>
          <a:p>
            <a:pPr marL="756285" lvl="1" indent="-287020">
              <a:spcBef>
                <a:spcPts val="580"/>
              </a:spcBef>
              <a:buChar char="–"/>
              <a:tabLst>
                <a:tab pos="756920" algn="l"/>
              </a:tabLst>
            </a:pPr>
            <a:r>
              <a:rPr sz="2300" spc="-5" dirty="0">
                <a:latin typeface="Arial"/>
                <a:cs typeface="Arial"/>
              </a:rPr>
              <a:t>Cần </a:t>
            </a:r>
            <a:r>
              <a:rPr sz="2300" dirty="0">
                <a:latin typeface="Arial"/>
                <a:cs typeface="Arial"/>
              </a:rPr>
              <a:t>có </a:t>
            </a:r>
            <a:r>
              <a:rPr sz="2300" spc="-5" dirty="0">
                <a:latin typeface="Arial"/>
                <a:cs typeface="Arial"/>
              </a:rPr>
              <a:t>kiến </a:t>
            </a:r>
            <a:r>
              <a:rPr sz="2300" dirty="0">
                <a:latin typeface="Arial"/>
                <a:cs typeface="Arial"/>
              </a:rPr>
              <a:t>thức về chi tiết thiết kế và thực </a:t>
            </a:r>
            <a:r>
              <a:rPr sz="2300" spc="-5" dirty="0">
                <a:latin typeface="Arial"/>
                <a:cs typeface="Arial"/>
              </a:rPr>
              <a:t>hiện</a:t>
            </a:r>
            <a:r>
              <a:rPr sz="2300" spc="-45" dirty="0">
                <a:latin typeface="Arial"/>
                <a:cs typeface="Arial"/>
              </a:rPr>
              <a:t> </a:t>
            </a:r>
            <a:r>
              <a:rPr sz="2300" spc="-5" dirty="0">
                <a:latin typeface="Arial"/>
                <a:cs typeface="Arial"/>
              </a:rPr>
              <a:t>bên</a:t>
            </a:r>
            <a:endParaRPr sz="2300" dirty="0">
              <a:latin typeface="Arial"/>
              <a:cs typeface="Arial"/>
            </a:endParaRPr>
          </a:p>
          <a:p>
            <a:pPr marL="756285"/>
            <a:r>
              <a:rPr sz="2300" dirty="0">
                <a:latin typeface="Arial"/>
                <a:cs typeface="Arial"/>
              </a:rPr>
              <a:t>trong</a:t>
            </a:r>
          </a:p>
          <a:p>
            <a:pPr marL="756285" marR="495934" lvl="1" indent="-287020">
              <a:spcBef>
                <a:spcPts val="575"/>
              </a:spcBef>
              <a:buChar char="–"/>
              <a:tabLst>
                <a:tab pos="756920" algn="l"/>
              </a:tabLst>
            </a:pPr>
            <a:r>
              <a:rPr sz="2300" spc="-5" dirty="0">
                <a:latin typeface="Arial"/>
                <a:cs typeface="Arial"/>
              </a:rPr>
              <a:t>Kiểm </a:t>
            </a:r>
            <a:r>
              <a:rPr sz="2300" dirty="0">
                <a:latin typeface="Arial"/>
                <a:cs typeface="Arial"/>
              </a:rPr>
              <a:t>thử </a:t>
            </a:r>
            <a:r>
              <a:rPr sz="2300" spc="-5" dirty="0">
                <a:latin typeface="Arial"/>
                <a:cs typeface="Arial"/>
              </a:rPr>
              <a:t>dựa </a:t>
            </a:r>
            <a:r>
              <a:rPr sz="2300" dirty="0">
                <a:latin typeface="Arial"/>
                <a:cs typeface="Arial"/>
              </a:rPr>
              <a:t>vào </a:t>
            </a:r>
            <a:r>
              <a:rPr sz="2300" spc="-5" dirty="0">
                <a:latin typeface="Arial"/>
                <a:cs typeface="Arial"/>
              </a:rPr>
              <a:t>phủ </a:t>
            </a:r>
            <a:r>
              <a:rPr sz="2300" dirty="0">
                <a:latin typeface="Arial"/>
                <a:cs typeface="Arial"/>
              </a:rPr>
              <a:t>các </a:t>
            </a:r>
            <a:r>
              <a:rPr sz="2300" spc="-5" dirty="0">
                <a:latin typeface="Arial"/>
                <a:cs typeface="Arial"/>
              </a:rPr>
              <a:t>lệnh, </a:t>
            </a:r>
            <a:r>
              <a:rPr sz="2300" dirty="0">
                <a:latin typeface="Arial"/>
                <a:cs typeface="Arial"/>
              </a:rPr>
              <a:t>các </a:t>
            </a:r>
            <a:r>
              <a:rPr sz="2300" spc="-5" dirty="0">
                <a:latin typeface="Arial"/>
                <a:cs typeface="Arial"/>
              </a:rPr>
              <a:t>nhánh, phủ </a:t>
            </a:r>
            <a:r>
              <a:rPr sz="2300" dirty="0">
                <a:latin typeface="Arial"/>
                <a:cs typeface="Arial"/>
              </a:rPr>
              <a:t>các  </a:t>
            </a:r>
            <a:r>
              <a:rPr sz="2300" spc="-5" dirty="0">
                <a:latin typeface="Arial"/>
                <a:cs typeface="Arial"/>
              </a:rPr>
              <a:t>điều kiện</a:t>
            </a:r>
            <a:r>
              <a:rPr sz="2300" spc="10" dirty="0">
                <a:latin typeface="Arial"/>
                <a:cs typeface="Arial"/>
              </a:rPr>
              <a:t> </a:t>
            </a:r>
            <a:r>
              <a:rPr sz="2300" dirty="0">
                <a:latin typeface="Arial"/>
                <a:cs typeface="Arial"/>
              </a:rPr>
              <a:t>con</a:t>
            </a:r>
          </a:p>
          <a:p>
            <a:pPr marL="355600" indent="-342900">
              <a:spcBef>
                <a:spcPts val="580"/>
              </a:spcBef>
              <a:buFont typeface="Arial"/>
              <a:buChar char="•"/>
              <a:tabLst>
                <a:tab pos="354965" algn="l"/>
                <a:tab pos="355600" algn="l"/>
              </a:tabLst>
            </a:pPr>
            <a:r>
              <a:rPr sz="2300" b="1" spc="-5" dirty="0">
                <a:latin typeface="Arial"/>
                <a:cs typeface="Arial"/>
              </a:rPr>
              <a:t>Kiểm </a:t>
            </a:r>
            <a:r>
              <a:rPr sz="2300" b="1" dirty="0">
                <a:latin typeface="Arial"/>
                <a:cs typeface="Arial"/>
              </a:rPr>
              <a:t>thử hộp</a:t>
            </a:r>
            <a:r>
              <a:rPr sz="2300" b="1" spc="-25" dirty="0">
                <a:latin typeface="Arial"/>
                <a:cs typeface="Arial"/>
              </a:rPr>
              <a:t> </a:t>
            </a:r>
            <a:r>
              <a:rPr sz="2300" b="1" dirty="0">
                <a:latin typeface="Arial"/>
                <a:cs typeface="Arial"/>
              </a:rPr>
              <a:t>đen</a:t>
            </a:r>
            <a:endParaRPr sz="2300" dirty="0">
              <a:latin typeface="Arial"/>
              <a:cs typeface="Arial"/>
            </a:endParaRPr>
          </a:p>
          <a:p>
            <a:pPr marL="756285" lvl="1" indent="-287020">
              <a:spcBef>
                <a:spcPts val="575"/>
              </a:spcBef>
              <a:buChar char="–"/>
              <a:tabLst>
                <a:tab pos="756920" algn="l"/>
              </a:tabLst>
            </a:pPr>
            <a:r>
              <a:rPr sz="2300" spc="-5" dirty="0">
                <a:latin typeface="Arial"/>
                <a:cs typeface="Arial"/>
              </a:rPr>
              <a:t>Kiểm </a:t>
            </a:r>
            <a:r>
              <a:rPr sz="2300" dirty="0">
                <a:latin typeface="Arial"/>
                <a:cs typeface="Arial"/>
              </a:rPr>
              <a:t>thử theo </a:t>
            </a:r>
            <a:r>
              <a:rPr sz="2300" spc="-5" dirty="0">
                <a:latin typeface="Arial"/>
                <a:cs typeface="Arial"/>
              </a:rPr>
              <a:t>góc </a:t>
            </a:r>
            <a:r>
              <a:rPr sz="2300" spc="20" dirty="0">
                <a:latin typeface="Arial"/>
                <a:cs typeface="Arial"/>
              </a:rPr>
              <a:t>nhìn </a:t>
            </a:r>
            <a:r>
              <a:rPr sz="2300" dirty="0">
                <a:latin typeface="Arial"/>
                <a:cs typeface="Arial"/>
              </a:rPr>
              <a:t>sử</a:t>
            </a:r>
            <a:r>
              <a:rPr sz="2300" spc="-20" dirty="0">
                <a:latin typeface="Arial"/>
                <a:cs typeface="Arial"/>
              </a:rPr>
              <a:t> </a:t>
            </a:r>
            <a:r>
              <a:rPr sz="2300" spc="-5" dirty="0">
                <a:latin typeface="Arial"/>
                <a:cs typeface="Arial"/>
              </a:rPr>
              <a:t>dụng</a:t>
            </a:r>
            <a:endParaRPr sz="2300" dirty="0">
              <a:latin typeface="Arial"/>
              <a:cs typeface="Arial"/>
            </a:endParaRPr>
          </a:p>
          <a:p>
            <a:pPr marL="756285" marR="5080" lvl="1" indent="-287020">
              <a:spcBef>
                <a:spcPts val="575"/>
              </a:spcBef>
              <a:buChar char="–"/>
              <a:tabLst>
                <a:tab pos="756920" algn="l"/>
              </a:tabLst>
            </a:pPr>
            <a:r>
              <a:rPr sz="2300" spc="-5" dirty="0">
                <a:latin typeface="Arial"/>
                <a:cs typeface="Arial"/>
              </a:rPr>
              <a:t>Kiểm </a:t>
            </a:r>
            <a:r>
              <a:rPr sz="2300" dirty="0">
                <a:latin typeface="Arial"/>
                <a:cs typeface="Arial"/>
              </a:rPr>
              <a:t>thử </a:t>
            </a:r>
            <a:r>
              <a:rPr sz="2300" spc="-5" dirty="0">
                <a:latin typeface="Arial"/>
                <a:cs typeface="Arial"/>
              </a:rPr>
              <a:t>dựa </a:t>
            </a:r>
            <a:r>
              <a:rPr sz="2300" dirty="0">
                <a:latin typeface="Arial"/>
                <a:cs typeface="Arial"/>
              </a:rPr>
              <a:t>trên các yêu cầu và </a:t>
            </a:r>
            <a:r>
              <a:rPr sz="2300" spc="-5" dirty="0">
                <a:latin typeface="Arial"/>
                <a:cs typeface="Arial"/>
              </a:rPr>
              <a:t>đặc </a:t>
            </a:r>
            <a:r>
              <a:rPr sz="2300" dirty="0">
                <a:latin typeface="Arial"/>
                <a:cs typeface="Arial"/>
              </a:rPr>
              <a:t>tả sử </a:t>
            </a:r>
            <a:r>
              <a:rPr sz="2300" spc="-5" dirty="0">
                <a:latin typeface="Arial"/>
                <a:cs typeface="Arial"/>
              </a:rPr>
              <a:t>dụng </a:t>
            </a:r>
            <a:r>
              <a:rPr sz="2300" dirty="0">
                <a:latin typeface="Arial"/>
                <a:cs typeface="Arial"/>
              </a:rPr>
              <a:t>thành  </a:t>
            </a:r>
            <a:r>
              <a:rPr sz="2300" spc="-5" dirty="0">
                <a:latin typeface="Arial"/>
                <a:cs typeface="Arial"/>
              </a:rPr>
              <a:t>phần phần</a:t>
            </a:r>
            <a:r>
              <a:rPr sz="2300" spc="25" dirty="0">
                <a:latin typeface="Arial"/>
                <a:cs typeface="Arial"/>
              </a:rPr>
              <a:t> </a:t>
            </a:r>
            <a:r>
              <a:rPr sz="2300" dirty="0">
                <a:latin typeface="Arial"/>
                <a:cs typeface="Arial"/>
              </a:rPr>
              <a:t>mềm</a:t>
            </a:r>
          </a:p>
          <a:p>
            <a:pPr marL="756285" marR="156845" lvl="1" indent="-287020">
              <a:spcBef>
                <a:spcPts val="580"/>
              </a:spcBef>
              <a:buChar char="–"/>
              <a:tabLst>
                <a:tab pos="756920" algn="l"/>
              </a:tabLst>
            </a:pPr>
            <a:r>
              <a:rPr sz="2300" spc="-5" dirty="0">
                <a:latin typeface="Arial"/>
                <a:cs typeface="Arial"/>
              </a:rPr>
              <a:t>Không đòi hỏi </a:t>
            </a:r>
            <a:r>
              <a:rPr sz="2300" dirty="0">
                <a:latin typeface="Arial"/>
                <a:cs typeface="Arial"/>
              </a:rPr>
              <a:t>kiến thức về chi tiết thiết kế và thực </a:t>
            </a:r>
            <a:r>
              <a:rPr sz="2300" spc="-10" dirty="0">
                <a:latin typeface="Arial"/>
                <a:cs typeface="Arial"/>
              </a:rPr>
              <a:t>hiện  </a:t>
            </a:r>
            <a:r>
              <a:rPr sz="2300" dirty="0">
                <a:latin typeface="Arial"/>
                <a:cs typeface="Arial"/>
              </a:rPr>
              <a:t>ở </a:t>
            </a:r>
            <a:r>
              <a:rPr sz="2300" spc="-5" dirty="0">
                <a:latin typeface="Arial"/>
                <a:cs typeface="Arial"/>
              </a:rPr>
              <a:t>bên trong </a:t>
            </a:r>
            <a:r>
              <a:rPr sz="2300" dirty="0">
                <a:latin typeface="Arial"/>
                <a:cs typeface="Arial"/>
              </a:rPr>
              <a:t>chương</a:t>
            </a:r>
            <a:r>
              <a:rPr sz="2300" spc="5" dirty="0">
                <a:latin typeface="Arial"/>
                <a:cs typeface="Arial"/>
              </a:rPr>
              <a:t> </a:t>
            </a:r>
            <a:r>
              <a:rPr sz="2300" spc="20" dirty="0">
                <a:latin typeface="Arial"/>
                <a:cs typeface="Arial"/>
              </a:rPr>
              <a:t>trình</a:t>
            </a:r>
            <a:endParaRPr sz="2300" dirty="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1.8 Một số </a:t>
            </a:r>
            <a:r>
              <a:rPr spc="-105" dirty="0"/>
              <a:t>khái </a:t>
            </a:r>
            <a:r>
              <a:rPr spc="-5" dirty="0"/>
              <a:t>niệm </a:t>
            </a:r>
            <a:r>
              <a:rPr dirty="0"/>
              <a:t>liên</a:t>
            </a:r>
            <a:r>
              <a:rPr spc="540" dirty="0"/>
              <a:t> </a:t>
            </a:r>
            <a:r>
              <a:rPr dirty="0"/>
              <a:t>quan</a:t>
            </a:r>
          </a:p>
        </p:txBody>
      </p:sp>
      <p:sp>
        <p:nvSpPr>
          <p:cNvPr id="3" name="object 3"/>
          <p:cNvSpPr txBox="1"/>
          <p:nvPr/>
        </p:nvSpPr>
        <p:spPr>
          <a:xfrm>
            <a:off x="2386276" y="1223053"/>
            <a:ext cx="8359775" cy="5147310"/>
          </a:xfrm>
          <a:prstGeom prst="rect">
            <a:avLst/>
          </a:prstGeom>
        </p:spPr>
        <p:txBody>
          <a:bodyPr vert="horz" wrap="square" lIns="0" tIns="85725" rIns="0" bIns="0" rtlCol="0">
            <a:spAutoFit/>
          </a:bodyPr>
          <a:lstStyle/>
          <a:p>
            <a:pPr marL="355600" indent="-342900" algn="just">
              <a:spcBef>
                <a:spcPts val="675"/>
              </a:spcBef>
              <a:buFont typeface="Arial"/>
              <a:buChar char="•"/>
              <a:tabLst>
                <a:tab pos="354965" algn="l"/>
                <a:tab pos="355600" algn="l"/>
              </a:tabLst>
            </a:pPr>
            <a:r>
              <a:rPr sz="2400" b="1" dirty="0">
                <a:latin typeface="Arial"/>
                <a:cs typeface="Arial"/>
              </a:rPr>
              <a:t>Xác </a:t>
            </a:r>
            <a:r>
              <a:rPr sz="2400" b="1" spc="-5" dirty="0">
                <a:latin typeface="Arial"/>
                <a:cs typeface="Arial"/>
              </a:rPr>
              <a:t>minh</a:t>
            </a:r>
            <a:r>
              <a:rPr sz="2400" b="1" spc="-20" dirty="0">
                <a:latin typeface="Arial"/>
                <a:cs typeface="Arial"/>
              </a:rPr>
              <a:t> </a:t>
            </a:r>
            <a:r>
              <a:rPr sz="2400" b="1" dirty="0">
                <a:latin typeface="Arial"/>
                <a:cs typeface="Arial"/>
              </a:rPr>
              <a:t>(Verification)</a:t>
            </a:r>
            <a:endParaRPr sz="2400" dirty="0">
              <a:latin typeface="Arial"/>
              <a:cs typeface="Arial"/>
            </a:endParaRPr>
          </a:p>
          <a:p>
            <a:pPr marL="756285" marR="102870" lvl="1" indent="-287020" algn="just">
              <a:spcBef>
                <a:spcPts val="575"/>
              </a:spcBef>
              <a:buFont typeface="Arial"/>
              <a:buChar char="–"/>
              <a:tabLst>
                <a:tab pos="756920" algn="l"/>
              </a:tabLst>
            </a:pPr>
            <a:r>
              <a:rPr sz="2400" b="1" dirty="0">
                <a:latin typeface="Arial"/>
                <a:cs typeface="Arial"/>
              </a:rPr>
              <a:t>Xác </a:t>
            </a:r>
            <a:r>
              <a:rPr sz="2400" b="1" spc="-5" dirty="0">
                <a:latin typeface="Arial"/>
                <a:cs typeface="Arial"/>
              </a:rPr>
              <a:t>minh </a:t>
            </a:r>
            <a:r>
              <a:rPr sz="2400" spc="-5" dirty="0">
                <a:latin typeface="Arial"/>
                <a:cs typeface="Arial"/>
              </a:rPr>
              <a:t>là quy </a:t>
            </a:r>
            <a:r>
              <a:rPr sz="2400" spc="20" dirty="0">
                <a:latin typeface="Arial"/>
                <a:cs typeface="Arial"/>
              </a:rPr>
              <a:t>trình </a:t>
            </a:r>
            <a:r>
              <a:rPr sz="2400" spc="-10" dirty="0">
                <a:latin typeface="Arial"/>
                <a:cs typeface="Arial"/>
              </a:rPr>
              <a:t>xác </a:t>
            </a:r>
            <a:r>
              <a:rPr sz="2400" spc="-5" dirty="0">
                <a:latin typeface="Arial"/>
                <a:cs typeface="Arial"/>
              </a:rPr>
              <a:t>định </a:t>
            </a:r>
            <a:r>
              <a:rPr sz="2400" spc="-10" dirty="0">
                <a:latin typeface="Arial"/>
                <a:cs typeface="Arial"/>
              </a:rPr>
              <a:t>xem </a:t>
            </a:r>
            <a:r>
              <a:rPr sz="2400" dirty="0">
                <a:latin typeface="Arial"/>
                <a:cs typeface="Arial"/>
              </a:rPr>
              <a:t>sản </a:t>
            </a:r>
            <a:r>
              <a:rPr sz="2400" spc="-5" dirty="0">
                <a:latin typeface="Arial"/>
                <a:cs typeface="Arial"/>
              </a:rPr>
              <a:t>phẩm </a:t>
            </a:r>
            <a:r>
              <a:rPr sz="2400" dirty="0">
                <a:latin typeface="Arial"/>
                <a:cs typeface="Arial"/>
              </a:rPr>
              <a:t>của một  công </a:t>
            </a:r>
            <a:r>
              <a:rPr sz="2400" spc="-5" dirty="0">
                <a:latin typeface="Arial"/>
                <a:cs typeface="Arial"/>
              </a:rPr>
              <a:t>đoạn trong quy </a:t>
            </a:r>
            <a:r>
              <a:rPr sz="2400" spc="20" dirty="0">
                <a:latin typeface="Arial"/>
                <a:cs typeface="Arial"/>
              </a:rPr>
              <a:t>trình </a:t>
            </a:r>
            <a:r>
              <a:rPr sz="2400" spc="-5" dirty="0">
                <a:latin typeface="Arial"/>
                <a:cs typeface="Arial"/>
              </a:rPr>
              <a:t>phát triển phần </a:t>
            </a:r>
            <a:r>
              <a:rPr sz="2400" dirty="0">
                <a:latin typeface="Arial"/>
                <a:cs typeface="Arial"/>
              </a:rPr>
              <a:t>mềm </a:t>
            </a:r>
            <a:r>
              <a:rPr sz="2400" spc="-5" dirty="0">
                <a:latin typeface="Arial"/>
                <a:cs typeface="Arial"/>
              </a:rPr>
              <a:t>có thỏa  mãn </a:t>
            </a:r>
            <a:r>
              <a:rPr sz="2400" dirty="0">
                <a:latin typeface="Arial"/>
                <a:cs typeface="Arial"/>
              </a:rPr>
              <a:t>các yêu cầu </a:t>
            </a:r>
            <a:r>
              <a:rPr sz="2400" spc="-5" dirty="0">
                <a:latin typeface="Arial"/>
                <a:cs typeface="Arial"/>
              </a:rPr>
              <a:t>đặt </a:t>
            </a:r>
            <a:r>
              <a:rPr sz="2400" dirty="0">
                <a:latin typeface="Arial"/>
                <a:cs typeface="Arial"/>
              </a:rPr>
              <a:t>ra </a:t>
            </a:r>
            <a:r>
              <a:rPr sz="2400" spc="-5" dirty="0">
                <a:latin typeface="Arial"/>
                <a:cs typeface="Arial"/>
              </a:rPr>
              <a:t>trong </a:t>
            </a:r>
            <a:r>
              <a:rPr sz="2400" dirty="0">
                <a:latin typeface="Arial"/>
                <a:cs typeface="Arial"/>
              </a:rPr>
              <a:t>công </a:t>
            </a:r>
            <a:r>
              <a:rPr sz="2400" spc="-5" dirty="0">
                <a:latin typeface="Arial"/>
                <a:cs typeface="Arial"/>
              </a:rPr>
              <a:t>đoạn trước hay  không?(Ta </a:t>
            </a:r>
            <a:r>
              <a:rPr sz="2400" dirty="0">
                <a:latin typeface="Arial"/>
                <a:cs typeface="Arial"/>
              </a:rPr>
              <a:t>có </a:t>
            </a:r>
            <a:r>
              <a:rPr sz="2400" spc="-5" dirty="0">
                <a:latin typeface="Arial"/>
                <a:cs typeface="Arial"/>
              </a:rPr>
              <a:t>đang </a:t>
            </a:r>
            <a:r>
              <a:rPr sz="2400" spc="-10" dirty="0">
                <a:latin typeface="Arial"/>
                <a:cs typeface="Arial"/>
              </a:rPr>
              <a:t>xây </a:t>
            </a:r>
            <a:r>
              <a:rPr sz="2400" spc="-5" dirty="0">
                <a:latin typeface="Arial"/>
                <a:cs typeface="Arial"/>
              </a:rPr>
              <a:t>dựng đúng </a:t>
            </a:r>
            <a:r>
              <a:rPr sz="2400" dirty="0">
                <a:latin typeface="Arial"/>
                <a:cs typeface="Arial"/>
              </a:rPr>
              <a:t>sản </a:t>
            </a:r>
            <a:r>
              <a:rPr sz="2400" spc="-5" dirty="0">
                <a:latin typeface="Arial"/>
                <a:cs typeface="Arial"/>
              </a:rPr>
              <a:t>phẩm </a:t>
            </a:r>
            <a:r>
              <a:rPr sz="2400" dirty="0">
                <a:latin typeface="Arial"/>
                <a:cs typeface="Arial"/>
              </a:rPr>
              <a:t>mà </a:t>
            </a:r>
            <a:r>
              <a:rPr sz="2400" spc="-5" dirty="0">
                <a:latin typeface="Arial"/>
                <a:cs typeface="Arial"/>
              </a:rPr>
              <a:t>được  đăc </a:t>
            </a:r>
            <a:r>
              <a:rPr sz="2400" dirty="0">
                <a:latin typeface="Arial"/>
                <a:cs typeface="Arial"/>
              </a:rPr>
              <a:t>tả</a:t>
            </a:r>
            <a:r>
              <a:rPr sz="2400" spc="-5" dirty="0">
                <a:latin typeface="Arial"/>
                <a:cs typeface="Arial"/>
              </a:rPr>
              <a:t> không?)</a:t>
            </a:r>
            <a:endParaRPr sz="2400" dirty="0">
              <a:latin typeface="Arial"/>
              <a:cs typeface="Arial"/>
            </a:endParaRPr>
          </a:p>
          <a:p>
            <a:pPr marL="756285" marR="5080" lvl="1" indent="-287020" algn="just">
              <a:spcBef>
                <a:spcPts val="580"/>
              </a:spcBef>
              <a:buChar char="–"/>
              <a:tabLst>
                <a:tab pos="756920" algn="l"/>
              </a:tabLst>
            </a:pPr>
            <a:r>
              <a:rPr sz="2400" dirty="0">
                <a:latin typeface="Arial"/>
                <a:cs typeface="Arial"/>
              </a:rPr>
              <a:t>Xác minh </a:t>
            </a:r>
            <a:r>
              <a:rPr sz="2400" spc="-5" dirty="0">
                <a:latin typeface="Arial"/>
                <a:cs typeface="Arial"/>
              </a:rPr>
              <a:t>quan </a:t>
            </a:r>
            <a:r>
              <a:rPr sz="2400" dirty="0">
                <a:latin typeface="Arial"/>
                <a:cs typeface="Arial"/>
              </a:rPr>
              <a:t>tâm tới việc </a:t>
            </a:r>
            <a:r>
              <a:rPr sz="2400" spc="-5" dirty="0">
                <a:latin typeface="Arial"/>
                <a:cs typeface="Arial"/>
              </a:rPr>
              <a:t>ngăn </a:t>
            </a:r>
            <a:r>
              <a:rPr sz="2400" dirty="0">
                <a:latin typeface="Arial"/>
                <a:cs typeface="Arial"/>
              </a:rPr>
              <a:t>chặn </a:t>
            </a:r>
            <a:r>
              <a:rPr sz="2400" spc="-5" dirty="0">
                <a:latin typeface="Arial"/>
                <a:cs typeface="Arial"/>
              </a:rPr>
              <a:t>lỗi giữa </a:t>
            </a:r>
            <a:r>
              <a:rPr sz="2400" dirty="0">
                <a:latin typeface="Arial"/>
                <a:cs typeface="Arial"/>
              </a:rPr>
              <a:t>các công  </a:t>
            </a:r>
            <a:r>
              <a:rPr sz="2400" spc="-5" dirty="0">
                <a:latin typeface="Arial"/>
                <a:cs typeface="Arial"/>
              </a:rPr>
              <a:t>đoạn</a:t>
            </a:r>
            <a:endParaRPr sz="2400" dirty="0">
              <a:latin typeface="Arial"/>
              <a:cs typeface="Arial"/>
            </a:endParaRPr>
          </a:p>
          <a:p>
            <a:pPr marL="756285" marR="379730" lvl="1" indent="-287020" algn="just">
              <a:spcBef>
                <a:spcPts val="580"/>
              </a:spcBef>
              <a:buChar char="–"/>
              <a:tabLst>
                <a:tab pos="756920" algn="l"/>
              </a:tabLst>
            </a:pPr>
            <a:r>
              <a:rPr sz="2400" dirty="0">
                <a:latin typeface="Arial"/>
                <a:cs typeface="Arial"/>
              </a:rPr>
              <a:t>Xác minh thường </a:t>
            </a:r>
            <a:r>
              <a:rPr sz="2400" spc="-5" dirty="0">
                <a:latin typeface="Arial"/>
                <a:cs typeface="Arial"/>
              </a:rPr>
              <a:t>là hoạt động </a:t>
            </a:r>
            <a:r>
              <a:rPr sz="2400" dirty="0">
                <a:latin typeface="Arial"/>
                <a:cs typeface="Arial"/>
              </a:rPr>
              <a:t>kỹ </a:t>
            </a:r>
            <a:r>
              <a:rPr sz="2400" spc="-5" dirty="0">
                <a:latin typeface="Arial"/>
                <a:cs typeface="Arial"/>
              </a:rPr>
              <a:t>thuật </a:t>
            </a:r>
            <a:r>
              <a:rPr sz="2400" dirty="0">
                <a:latin typeface="Arial"/>
                <a:cs typeface="Arial"/>
              </a:rPr>
              <a:t>và </a:t>
            </a:r>
            <a:r>
              <a:rPr sz="2400" spc="-5" dirty="0">
                <a:latin typeface="Arial"/>
                <a:cs typeface="Arial"/>
              </a:rPr>
              <a:t>nó </a:t>
            </a:r>
            <a:r>
              <a:rPr sz="2400" dirty="0">
                <a:latin typeface="Arial"/>
                <a:cs typeface="Arial"/>
              </a:rPr>
              <a:t>có sử  </a:t>
            </a:r>
            <a:r>
              <a:rPr sz="2400" spc="-5" dirty="0">
                <a:latin typeface="Arial"/>
                <a:cs typeface="Arial"/>
              </a:rPr>
              <a:t>dụng </a:t>
            </a:r>
            <a:r>
              <a:rPr sz="2400" dirty="0">
                <a:latin typeface="Arial"/>
                <a:cs typeface="Arial"/>
              </a:rPr>
              <a:t>các kiến thức về các yêu cầu, các </a:t>
            </a:r>
            <a:r>
              <a:rPr sz="2400" spc="-5" dirty="0">
                <a:latin typeface="Arial"/>
                <a:cs typeface="Arial"/>
              </a:rPr>
              <a:t>đặc </a:t>
            </a:r>
            <a:r>
              <a:rPr sz="2400" dirty="0">
                <a:latin typeface="Arial"/>
                <a:cs typeface="Arial"/>
              </a:rPr>
              <a:t>tả rời</a:t>
            </a:r>
            <a:r>
              <a:rPr sz="2400" spc="-65" dirty="0">
                <a:latin typeface="Arial"/>
                <a:cs typeface="Arial"/>
              </a:rPr>
              <a:t> </a:t>
            </a:r>
            <a:r>
              <a:rPr sz="2400" spc="-5" dirty="0">
                <a:latin typeface="Arial"/>
                <a:cs typeface="Arial"/>
              </a:rPr>
              <a:t>rạc  </a:t>
            </a:r>
            <a:r>
              <a:rPr sz="2400" dirty="0">
                <a:latin typeface="Arial"/>
                <a:cs typeface="Arial"/>
              </a:rPr>
              <a:t>của </a:t>
            </a:r>
            <a:r>
              <a:rPr sz="2400" spc="-5" dirty="0">
                <a:latin typeface="Arial"/>
                <a:cs typeface="Arial"/>
              </a:rPr>
              <a:t>phần</a:t>
            </a:r>
            <a:r>
              <a:rPr sz="2400" spc="5" dirty="0">
                <a:latin typeface="Arial"/>
                <a:cs typeface="Arial"/>
              </a:rPr>
              <a:t> </a:t>
            </a:r>
            <a:r>
              <a:rPr sz="2400" dirty="0">
                <a:latin typeface="Arial"/>
                <a:cs typeface="Arial"/>
              </a:rPr>
              <a:t>mềm</a:t>
            </a:r>
          </a:p>
          <a:p>
            <a:pPr marL="756285" marR="1053465" lvl="1" indent="-287020" algn="just">
              <a:spcBef>
                <a:spcPts val="575"/>
              </a:spcBef>
              <a:buChar char="–"/>
              <a:tabLst>
                <a:tab pos="756920" algn="l"/>
              </a:tabLst>
            </a:pPr>
            <a:r>
              <a:rPr sz="2400" spc="-5" dirty="0">
                <a:latin typeface="Arial"/>
                <a:cs typeface="Arial"/>
              </a:rPr>
              <a:t>Các hoạt động </a:t>
            </a:r>
            <a:r>
              <a:rPr sz="2400" dirty="0">
                <a:latin typeface="Arial"/>
                <a:cs typeface="Arial"/>
              </a:rPr>
              <a:t>của </a:t>
            </a:r>
            <a:r>
              <a:rPr sz="2400" spc="-10" dirty="0">
                <a:latin typeface="Arial"/>
                <a:cs typeface="Arial"/>
              </a:rPr>
              <a:t>xác </a:t>
            </a:r>
            <a:r>
              <a:rPr sz="2400" dirty="0">
                <a:latin typeface="Arial"/>
                <a:cs typeface="Arial"/>
              </a:rPr>
              <a:t>minh </a:t>
            </a:r>
            <a:r>
              <a:rPr sz="2400" spc="-5" dirty="0">
                <a:latin typeface="Arial"/>
                <a:cs typeface="Arial"/>
              </a:rPr>
              <a:t>bao gồm: Kiểm </a:t>
            </a:r>
            <a:r>
              <a:rPr sz="2400" dirty="0">
                <a:latin typeface="Arial"/>
                <a:cs typeface="Arial"/>
              </a:rPr>
              <a:t>thử  (Testing) và </a:t>
            </a:r>
            <a:r>
              <a:rPr sz="2400" spc="-5" dirty="0">
                <a:latin typeface="Arial"/>
                <a:cs typeface="Arial"/>
              </a:rPr>
              <a:t>Rà </a:t>
            </a:r>
            <a:r>
              <a:rPr sz="2400" dirty="0">
                <a:latin typeface="Arial"/>
                <a:cs typeface="Arial"/>
              </a:rPr>
              <a:t>soát </a:t>
            </a:r>
            <a:r>
              <a:rPr sz="2400" spc="-5" dirty="0">
                <a:latin typeface="Arial"/>
                <a:cs typeface="Arial"/>
              </a:rPr>
              <a:t>loại</a:t>
            </a:r>
            <a:r>
              <a:rPr sz="2400" dirty="0">
                <a:latin typeface="Arial"/>
                <a:cs typeface="Arial"/>
              </a:rPr>
              <a:t> </a:t>
            </a:r>
            <a:r>
              <a:rPr sz="2400" spc="-5" dirty="0">
                <a:latin typeface="Arial"/>
                <a:cs typeface="Arial"/>
              </a:rPr>
              <a:t>(Review)</a:t>
            </a:r>
            <a:endParaRPr sz="2400" dirty="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1.8 Một số </a:t>
            </a:r>
            <a:r>
              <a:rPr spc="-105" dirty="0"/>
              <a:t>khái </a:t>
            </a:r>
            <a:r>
              <a:rPr spc="-5" dirty="0"/>
              <a:t>niệm </a:t>
            </a:r>
            <a:r>
              <a:rPr dirty="0"/>
              <a:t>liên</a:t>
            </a:r>
            <a:r>
              <a:rPr spc="535" dirty="0"/>
              <a:t> </a:t>
            </a:r>
            <a:r>
              <a:rPr dirty="0"/>
              <a:t>quan</a:t>
            </a:r>
          </a:p>
        </p:txBody>
      </p:sp>
      <p:sp>
        <p:nvSpPr>
          <p:cNvPr id="3" name="object 3"/>
          <p:cNvSpPr txBox="1"/>
          <p:nvPr/>
        </p:nvSpPr>
        <p:spPr>
          <a:xfrm>
            <a:off x="2054971" y="1112808"/>
            <a:ext cx="9726349" cy="2501967"/>
          </a:xfrm>
          <a:prstGeom prst="rect">
            <a:avLst/>
          </a:prstGeom>
        </p:spPr>
        <p:txBody>
          <a:bodyPr vert="horz" wrap="square" lIns="0" tIns="105410" rIns="0" bIns="0" rtlCol="0">
            <a:spAutoFit/>
          </a:bodyPr>
          <a:lstStyle/>
          <a:p>
            <a:pPr marL="355600" indent="-342900">
              <a:spcBef>
                <a:spcPts val="830"/>
              </a:spcBef>
              <a:buFont typeface="Arial"/>
              <a:buChar char="•"/>
              <a:tabLst>
                <a:tab pos="354965" algn="l"/>
                <a:tab pos="355600" algn="l"/>
              </a:tabLst>
            </a:pPr>
            <a:r>
              <a:rPr sz="2400" b="1" dirty="0">
                <a:latin typeface="Arial"/>
                <a:cs typeface="Arial"/>
              </a:rPr>
              <a:t>Thẩm định</a:t>
            </a:r>
            <a:r>
              <a:rPr sz="2400" b="1" spc="5" dirty="0">
                <a:latin typeface="Arial"/>
                <a:cs typeface="Arial"/>
              </a:rPr>
              <a:t> </a:t>
            </a:r>
            <a:r>
              <a:rPr sz="2400" b="1" spc="-5" dirty="0">
                <a:latin typeface="Arial"/>
                <a:cs typeface="Arial"/>
              </a:rPr>
              <a:t>(Validation)</a:t>
            </a:r>
            <a:endParaRPr sz="2400" dirty="0">
              <a:latin typeface="Arial"/>
              <a:cs typeface="Arial"/>
            </a:endParaRPr>
          </a:p>
          <a:p>
            <a:pPr marL="756285" marR="5080" lvl="1" indent="-287020">
              <a:spcBef>
                <a:spcPts val="680"/>
              </a:spcBef>
              <a:buChar char="–"/>
              <a:tabLst>
                <a:tab pos="756920" algn="l"/>
              </a:tabLst>
            </a:pPr>
            <a:r>
              <a:rPr sz="2400" spc="-5" dirty="0">
                <a:latin typeface="Arial"/>
                <a:cs typeface="Arial"/>
              </a:rPr>
              <a:t>Là tiến </a:t>
            </a:r>
            <a:r>
              <a:rPr sz="2400" spc="25" dirty="0">
                <a:latin typeface="Arial"/>
                <a:cs typeface="Arial"/>
              </a:rPr>
              <a:t>trình </a:t>
            </a:r>
            <a:r>
              <a:rPr sz="2400" spc="-5" dirty="0">
                <a:latin typeface="Arial"/>
                <a:cs typeface="Arial"/>
              </a:rPr>
              <a:t>nhằm </a:t>
            </a:r>
            <a:r>
              <a:rPr sz="2400" dirty="0">
                <a:latin typeface="Arial"/>
                <a:cs typeface="Arial"/>
              </a:rPr>
              <a:t>chỉ ra </a:t>
            </a:r>
            <a:r>
              <a:rPr sz="2400" spc="-5" dirty="0">
                <a:latin typeface="Arial"/>
                <a:cs typeface="Arial"/>
              </a:rPr>
              <a:t>toàn </a:t>
            </a:r>
            <a:r>
              <a:rPr sz="2400" dirty="0">
                <a:latin typeface="Arial"/>
                <a:cs typeface="Arial"/>
              </a:rPr>
              <a:t>bộ hệ </a:t>
            </a:r>
            <a:r>
              <a:rPr sz="2400" spc="-5" dirty="0">
                <a:latin typeface="Arial"/>
                <a:cs typeface="Arial"/>
              </a:rPr>
              <a:t>thống đã  phát triển xong phù hợp với tài liệu mô tả yêu  cầu. Thẩm định là quá </a:t>
            </a:r>
            <a:r>
              <a:rPr sz="2400" spc="25" dirty="0">
                <a:latin typeface="Arial"/>
                <a:cs typeface="Arial"/>
              </a:rPr>
              <a:t>trình </a:t>
            </a:r>
            <a:r>
              <a:rPr sz="2400" spc="-5" dirty="0">
                <a:latin typeface="Arial"/>
                <a:cs typeface="Arial"/>
              </a:rPr>
              <a:t>kiểm chứng  </a:t>
            </a:r>
            <a:r>
              <a:rPr sz="2400" dirty="0">
                <a:latin typeface="Arial"/>
                <a:cs typeface="Arial"/>
              </a:rPr>
              <a:t>chúng </a:t>
            </a:r>
            <a:r>
              <a:rPr sz="2400" spc="-5" dirty="0">
                <a:latin typeface="Arial"/>
                <a:cs typeface="Arial"/>
              </a:rPr>
              <a:t>ta xây dựng phầm mềm có đúng theo  </a:t>
            </a:r>
            <a:r>
              <a:rPr sz="2400" dirty="0">
                <a:latin typeface="Arial"/>
                <a:cs typeface="Arial"/>
              </a:rPr>
              <a:t>yêu </a:t>
            </a:r>
            <a:r>
              <a:rPr sz="2400" spc="-5" dirty="0">
                <a:latin typeface="Arial"/>
                <a:cs typeface="Arial"/>
              </a:rPr>
              <a:t>cầu khách hàng</a:t>
            </a:r>
            <a:r>
              <a:rPr sz="2400" spc="10" dirty="0">
                <a:latin typeface="Arial"/>
                <a:cs typeface="Arial"/>
              </a:rPr>
              <a:t> </a:t>
            </a:r>
            <a:r>
              <a:rPr sz="2400" dirty="0">
                <a:latin typeface="Arial"/>
                <a:cs typeface="Arial"/>
              </a:rPr>
              <a:t>không?</a:t>
            </a:r>
          </a:p>
          <a:p>
            <a:pPr marL="756285" marR="236220" lvl="1" indent="-287020">
              <a:spcBef>
                <a:spcPts val="680"/>
              </a:spcBef>
              <a:buChar char="–"/>
              <a:tabLst>
                <a:tab pos="756920" algn="l"/>
              </a:tabLst>
            </a:pPr>
            <a:r>
              <a:rPr sz="2400" spc="-5" dirty="0">
                <a:latin typeface="Arial"/>
                <a:cs typeface="Arial"/>
              </a:rPr>
              <a:t>Thẩm định </a:t>
            </a:r>
            <a:r>
              <a:rPr sz="2400" dirty="0">
                <a:latin typeface="Arial"/>
                <a:cs typeface="Arial"/>
              </a:rPr>
              <a:t>chỉ </a:t>
            </a:r>
            <a:r>
              <a:rPr sz="2400" spc="-5" dirty="0">
                <a:latin typeface="Arial"/>
                <a:cs typeface="Arial"/>
              </a:rPr>
              <a:t>quan tâm đến sản phẩm cuối  cùng không còn</a:t>
            </a:r>
            <a:r>
              <a:rPr sz="2400" spc="40" dirty="0">
                <a:latin typeface="Arial"/>
                <a:cs typeface="Arial"/>
              </a:rPr>
              <a:t> </a:t>
            </a:r>
            <a:r>
              <a:rPr sz="2400" spc="-5" dirty="0">
                <a:latin typeface="Arial"/>
                <a:cs typeface="Arial"/>
              </a:rPr>
              <a:t>lỗi</a:t>
            </a:r>
            <a:endParaRPr sz="2400" dirty="0">
              <a:latin typeface="Arial"/>
              <a:cs typeface="Arial"/>
            </a:endParaRPr>
          </a:p>
        </p:txBody>
      </p:sp>
      <p:sp>
        <p:nvSpPr>
          <p:cNvPr id="6" name="object 3">
            <a:extLst>
              <a:ext uri="{FF2B5EF4-FFF2-40B4-BE49-F238E27FC236}">
                <a16:creationId xmlns:a16="http://schemas.microsoft.com/office/drawing/2014/main" id="{AB2D7A11-E051-41C8-B94C-0ED9EF59CA4C}"/>
              </a:ext>
            </a:extLst>
          </p:cNvPr>
          <p:cNvSpPr/>
          <p:nvPr/>
        </p:nvSpPr>
        <p:spPr>
          <a:xfrm>
            <a:off x="4043955" y="3722362"/>
            <a:ext cx="5748379" cy="28188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1.8 Một số </a:t>
            </a:r>
            <a:r>
              <a:rPr spc="-105" dirty="0"/>
              <a:t>khái </a:t>
            </a:r>
            <a:r>
              <a:rPr spc="-5" dirty="0"/>
              <a:t>niệm </a:t>
            </a:r>
            <a:r>
              <a:rPr dirty="0"/>
              <a:t>liên</a:t>
            </a:r>
            <a:r>
              <a:rPr spc="545" dirty="0"/>
              <a:t> </a:t>
            </a:r>
            <a:r>
              <a:rPr dirty="0"/>
              <a:t>quan</a:t>
            </a:r>
          </a:p>
        </p:txBody>
      </p:sp>
      <p:sp>
        <p:nvSpPr>
          <p:cNvPr id="3" name="object 3"/>
          <p:cNvSpPr txBox="1"/>
          <p:nvPr/>
        </p:nvSpPr>
        <p:spPr>
          <a:xfrm>
            <a:off x="2909735" y="1957965"/>
            <a:ext cx="8127669" cy="2115964"/>
          </a:xfrm>
          <a:prstGeom prst="rect">
            <a:avLst/>
          </a:prstGeom>
        </p:spPr>
        <p:txBody>
          <a:bodyPr vert="horz" wrap="square" lIns="0" tIns="12700" rIns="0" bIns="0" rtlCol="0">
            <a:spAutoFit/>
          </a:bodyPr>
          <a:lstStyle/>
          <a:p>
            <a:pPr marL="355600" marR="6985" indent="-342900" algn="just">
              <a:spcBef>
                <a:spcPts val="100"/>
              </a:spcBef>
              <a:buFont typeface="Arial"/>
              <a:buChar char="•"/>
              <a:tabLst>
                <a:tab pos="355600" algn="l"/>
              </a:tabLst>
            </a:pPr>
            <a:r>
              <a:rPr sz="2500" b="1" spc="-5" dirty="0">
                <a:latin typeface="Arial"/>
                <a:cs typeface="Arial"/>
              </a:rPr>
              <a:t>Dữ liệu kiểm </a:t>
            </a:r>
            <a:r>
              <a:rPr sz="2500" b="1" dirty="0">
                <a:latin typeface="Arial"/>
                <a:cs typeface="Arial"/>
              </a:rPr>
              <a:t>thử </a:t>
            </a:r>
            <a:r>
              <a:rPr sz="2500" spc="-5" dirty="0">
                <a:latin typeface="Arial"/>
                <a:cs typeface="Arial"/>
              </a:rPr>
              <a:t>(test data): Dữ liệu </a:t>
            </a:r>
            <a:r>
              <a:rPr sz="2500" dirty="0">
                <a:latin typeface="Arial"/>
                <a:cs typeface="Arial"/>
              </a:rPr>
              <a:t>cần  cung cấp </a:t>
            </a:r>
            <a:r>
              <a:rPr sz="2500" spc="-5" dirty="0">
                <a:latin typeface="Arial"/>
                <a:cs typeface="Arial"/>
              </a:rPr>
              <a:t>để phần </a:t>
            </a:r>
            <a:r>
              <a:rPr sz="2500" dirty="0">
                <a:latin typeface="Arial"/>
                <a:cs typeface="Arial"/>
              </a:rPr>
              <a:t>mềm có </a:t>
            </a:r>
            <a:r>
              <a:rPr sz="2500" spc="-10" dirty="0">
                <a:latin typeface="Arial"/>
                <a:cs typeface="Arial"/>
              </a:rPr>
              <a:t>thể </a:t>
            </a:r>
            <a:r>
              <a:rPr sz="2500" dirty="0">
                <a:latin typeface="Arial"/>
                <a:cs typeface="Arial"/>
              </a:rPr>
              <a:t>thực thi</a:t>
            </a:r>
            <a:r>
              <a:rPr sz="2500" spc="-95" dirty="0">
                <a:latin typeface="Arial"/>
                <a:cs typeface="Arial"/>
              </a:rPr>
              <a:t> </a:t>
            </a:r>
            <a:r>
              <a:rPr sz="2500" spc="-5" dirty="0">
                <a:latin typeface="Arial"/>
                <a:cs typeface="Arial"/>
              </a:rPr>
              <a:t>để  </a:t>
            </a:r>
            <a:r>
              <a:rPr sz="2500" dirty="0">
                <a:latin typeface="Arial"/>
                <a:cs typeface="Arial"/>
              </a:rPr>
              <a:t>kiểm</a:t>
            </a:r>
            <a:r>
              <a:rPr sz="2500" spc="-5" dirty="0">
                <a:latin typeface="Arial"/>
                <a:cs typeface="Arial"/>
              </a:rPr>
              <a:t> </a:t>
            </a:r>
            <a:r>
              <a:rPr sz="2500" spc="-10" dirty="0">
                <a:latin typeface="Arial"/>
                <a:cs typeface="Arial"/>
              </a:rPr>
              <a:t>thử</a:t>
            </a:r>
            <a:endParaRPr sz="2500" dirty="0">
              <a:latin typeface="Arial"/>
              <a:cs typeface="Arial"/>
            </a:endParaRPr>
          </a:p>
          <a:p>
            <a:pPr marL="355600" marR="300990" indent="-342900">
              <a:spcBef>
                <a:spcPts val="720"/>
              </a:spcBef>
              <a:buFont typeface="Arial"/>
              <a:buChar char="•"/>
              <a:tabLst>
                <a:tab pos="354965" algn="l"/>
                <a:tab pos="355600" algn="l"/>
              </a:tabLst>
            </a:pPr>
            <a:r>
              <a:rPr sz="2500" b="1" spc="-5" dirty="0">
                <a:latin typeface="Arial"/>
                <a:cs typeface="Arial"/>
              </a:rPr>
              <a:t>Kịch </a:t>
            </a:r>
            <a:r>
              <a:rPr sz="2500" b="1" dirty="0">
                <a:latin typeface="Arial"/>
                <a:cs typeface="Arial"/>
              </a:rPr>
              <a:t>bản </a:t>
            </a:r>
            <a:r>
              <a:rPr sz="2500" b="1" spc="-5" dirty="0">
                <a:latin typeface="Arial"/>
                <a:cs typeface="Arial"/>
              </a:rPr>
              <a:t>kiểm </a:t>
            </a:r>
            <a:r>
              <a:rPr sz="2500" b="1" dirty="0">
                <a:latin typeface="Arial"/>
                <a:cs typeface="Arial"/>
              </a:rPr>
              <a:t>thử </a:t>
            </a:r>
            <a:r>
              <a:rPr sz="2500" spc="-5" dirty="0">
                <a:latin typeface="Arial"/>
                <a:cs typeface="Arial"/>
              </a:rPr>
              <a:t>(test </a:t>
            </a:r>
            <a:r>
              <a:rPr sz="2500" dirty="0">
                <a:latin typeface="Arial"/>
                <a:cs typeface="Arial"/>
              </a:rPr>
              <a:t>scenario): </a:t>
            </a:r>
            <a:r>
              <a:rPr sz="2500" spc="-5" dirty="0">
                <a:latin typeface="Arial"/>
                <a:cs typeface="Arial"/>
              </a:rPr>
              <a:t>Các  bước </a:t>
            </a:r>
            <a:r>
              <a:rPr sz="2500" dirty="0">
                <a:latin typeface="Arial"/>
                <a:cs typeface="Arial"/>
              </a:rPr>
              <a:t>thực </a:t>
            </a:r>
            <a:r>
              <a:rPr sz="2500" spc="-5" dirty="0">
                <a:latin typeface="Arial"/>
                <a:cs typeface="Arial"/>
              </a:rPr>
              <a:t>hiện </a:t>
            </a:r>
            <a:r>
              <a:rPr sz="2500" dirty="0">
                <a:latin typeface="Arial"/>
                <a:cs typeface="Arial"/>
              </a:rPr>
              <a:t>khi kiểm</a:t>
            </a:r>
            <a:r>
              <a:rPr sz="2500" spc="-45" dirty="0">
                <a:latin typeface="Arial"/>
                <a:cs typeface="Arial"/>
              </a:rPr>
              <a:t> </a:t>
            </a:r>
            <a:r>
              <a:rPr sz="2500" dirty="0">
                <a:latin typeface="Arial"/>
                <a:cs typeface="Arial"/>
              </a:rPr>
              <a:t>thử</a:t>
            </a:r>
          </a:p>
          <a:p>
            <a:pPr marL="355600" marR="5080" indent="-342900">
              <a:spcBef>
                <a:spcPts val="725"/>
              </a:spcBef>
              <a:buFont typeface="Arial"/>
              <a:buChar char="•"/>
              <a:tabLst>
                <a:tab pos="354965" algn="l"/>
                <a:tab pos="355600" algn="l"/>
              </a:tabLst>
            </a:pPr>
            <a:r>
              <a:rPr sz="2500" b="1" spc="-5" dirty="0">
                <a:latin typeface="Arial"/>
                <a:cs typeface="Arial"/>
              </a:rPr>
              <a:t>Kỹ sư kiểm </a:t>
            </a:r>
            <a:r>
              <a:rPr sz="2500" b="1" dirty="0">
                <a:latin typeface="Arial"/>
                <a:cs typeface="Arial"/>
              </a:rPr>
              <a:t>thử </a:t>
            </a:r>
            <a:r>
              <a:rPr sz="2500" spc="-5" dirty="0">
                <a:latin typeface="Arial"/>
                <a:cs typeface="Arial"/>
              </a:rPr>
              <a:t>(tester): người thực hiện  </a:t>
            </a:r>
            <a:r>
              <a:rPr sz="2500" dirty="0">
                <a:latin typeface="Arial"/>
                <a:cs typeface="Arial"/>
              </a:rPr>
              <a:t>kiểm</a:t>
            </a:r>
            <a:r>
              <a:rPr sz="2500" spc="-5" dirty="0">
                <a:latin typeface="Arial"/>
                <a:cs typeface="Arial"/>
              </a:rPr>
              <a:t> </a:t>
            </a:r>
            <a:r>
              <a:rPr sz="2500" dirty="0">
                <a:latin typeface="Arial"/>
                <a:cs typeface="Arial"/>
              </a:rPr>
              <a:t>thử</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1.8 Một số </a:t>
            </a:r>
            <a:r>
              <a:rPr spc="-105" dirty="0"/>
              <a:t>khái </a:t>
            </a:r>
            <a:r>
              <a:rPr spc="-5" dirty="0"/>
              <a:t>niệm </a:t>
            </a:r>
            <a:r>
              <a:rPr dirty="0"/>
              <a:t>liên</a:t>
            </a:r>
            <a:r>
              <a:rPr spc="535" dirty="0"/>
              <a:t> </a:t>
            </a:r>
            <a:r>
              <a:rPr dirty="0"/>
              <a:t>quan</a:t>
            </a:r>
          </a:p>
        </p:txBody>
      </p:sp>
      <p:sp>
        <p:nvSpPr>
          <p:cNvPr id="3" name="object 3"/>
          <p:cNvSpPr txBox="1"/>
          <p:nvPr/>
        </p:nvSpPr>
        <p:spPr>
          <a:xfrm>
            <a:off x="2626470" y="1700529"/>
            <a:ext cx="8449310" cy="3557384"/>
          </a:xfrm>
          <a:prstGeom prst="rect">
            <a:avLst/>
          </a:prstGeom>
        </p:spPr>
        <p:txBody>
          <a:bodyPr vert="horz" wrap="square" lIns="0" tIns="12700" rIns="0" bIns="0" rtlCol="0">
            <a:spAutoFit/>
          </a:bodyPr>
          <a:lstStyle/>
          <a:p>
            <a:pPr marL="355600" marR="5080" indent="-342900">
              <a:spcBef>
                <a:spcPts val="100"/>
              </a:spcBef>
              <a:buFont typeface="Arial"/>
              <a:buChar char="•"/>
              <a:tabLst>
                <a:tab pos="354965" algn="l"/>
                <a:tab pos="355600" algn="l"/>
              </a:tabLst>
            </a:pPr>
            <a:r>
              <a:rPr sz="2300" b="1" spc="-5" dirty="0">
                <a:latin typeface="Arial"/>
                <a:cs typeface="Arial"/>
              </a:rPr>
              <a:t>Ca kiểm thử </a:t>
            </a:r>
            <a:r>
              <a:rPr sz="2300" dirty="0">
                <a:latin typeface="Arial"/>
                <a:cs typeface="Arial"/>
              </a:rPr>
              <a:t>(test </a:t>
            </a:r>
            <a:r>
              <a:rPr sz="2300" spc="-5" dirty="0">
                <a:latin typeface="Arial"/>
                <a:cs typeface="Arial"/>
              </a:rPr>
              <a:t>case): </a:t>
            </a:r>
            <a:r>
              <a:rPr sz="2300" dirty="0">
                <a:latin typeface="Arial"/>
                <a:cs typeface="Arial"/>
              </a:rPr>
              <a:t>chứa các thông tin cần</a:t>
            </a:r>
            <a:r>
              <a:rPr sz="2300" spc="-95" dirty="0">
                <a:latin typeface="Arial"/>
                <a:cs typeface="Arial"/>
              </a:rPr>
              <a:t> </a:t>
            </a:r>
            <a:r>
              <a:rPr sz="2300" dirty="0">
                <a:latin typeface="Arial"/>
                <a:cs typeface="Arial"/>
              </a:rPr>
              <a:t>thiết  </a:t>
            </a:r>
            <a:r>
              <a:rPr sz="2300" spc="-5" dirty="0">
                <a:latin typeface="Arial"/>
                <a:cs typeface="Arial"/>
              </a:rPr>
              <a:t>để </a:t>
            </a:r>
            <a:r>
              <a:rPr sz="2300" dirty="0">
                <a:latin typeface="Arial"/>
                <a:cs typeface="Arial"/>
              </a:rPr>
              <a:t>kiểm thử thành </a:t>
            </a:r>
            <a:r>
              <a:rPr sz="2300" spc="-5" dirty="0">
                <a:latin typeface="Arial"/>
                <a:cs typeface="Arial"/>
              </a:rPr>
              <a:t>phần phần </a:t>
            </a:r>
            <a:r>
              <a:rPr sz="2300" dirty="0">
                <a:latin typeface="Arial"/>
                <a:cs typeface="Arial"/>
              </a:rPr>
              <a:t>mềm theo </a:t>
            </a:r>
            <a:r>
              <a:rPr sz="2300" spc="-5" dirty="0">
                <a:latin typeface="Arial"/>
                <a:cs typeface="Arial"/>
              </a:rPr>
              <a:t>1 </a:t>
            </a:r>
            <a:r>
              <a:rPr sz="2300" dirty="0">
                <a:latin typeface="Arial"/>
                <a:cs typeface="Arial"/>
              </a:rPr>
              <a:t>mục </a:t>
            </a:r>
            <a:r>
              <a:rPr sz="2300" spc="-5" dirty="0">
                <a:latin typeface="Arial"/>
                <a:cs typeface="Arial"/>
              </a:rPr>
              <a:t>tiêu  </a:t>
            </a:r>
            <a:r>
              <a:rPr sz="2300" dirty="0">
                <a:latin typeface="Arial"/>
                <a:cs typeface="Arial"/>
              </a:rPr>
              <a:t>xác</a:t>
            </a:r>
            <a:r>
              <a:rPr sz="2300" spc="-20" dirty="0">
                <a:latin typeface="Arial"/>
                <a:cs typeface="Arial"/>
              </a:rPr>
              <a:t> </a:t>
            </a:r>
            <a:r>
              <a:rPr sz="2300" spc="-5" dirty="0">
                <a:latin typeface="Arial"/>
                <a:cs typeface="Arial"/>
              </a:rPr>
              <a:t>định.</a:t>
            </a:r>
            <a:endParaRPr sz="2300" dirty="0">
              <a:latin typeface="Arial"/>
              <a:cs typeface="Arial"/>
            </a:endParaRPr>
          </a:p>
          <a:p>
            <a:pPr marL="355600" marR="327660" indent="-342900">
              <a:spcBef>
                <a:spcPts val="650"/>
              </a:spcBef>
              <a:buChar char="•"/>
              <a:tabLst>
                <a:tab pos="354965" algn="l"/>
                <a:tab pos="355600" algn="l"/>
              </a:tabLst>
            </a:pPr>
            <a:r>
              <a:rPr sz="2300" dirty="0">
                <a:latin typeface="Arial"/>
                <a:cs typeface="Arial"/>
              </a:rPr>
              <a:t>Test case </a:t>
            </a:r>
            <a:r>
              <a:rPr sz="2300" spc="-5" dirty="0">
                <a:latin typeface="Arial"/>
                <a:cs typeface="Arial"/>
              </a:rPr>
              <a:t>gồm bộ 3 </a:t>
            </a:r>
            <a:r>
              <a:rPr sz="2300" dirty="0">
                <a:latin typeface="Arial"/>
                <a:cs typeface="Arial"/>
              </a:rPr>
              <a:t>thông tin { tập </a:t>
            </a:r>
            <a:r>
              <a:rPr sz="2300" spc="-5" dirty="0">
                <a:latin typeface="Arial"/>
                <a:cs typeface="Arial"/>
              </a:rPr>
              <a:t>dữ liệu đầu vào,  </a:t>
            </a:r>
            <a:r>
              <a:rPr sz="2300" dirty="0">
                <a:latin typeface="Arial"/>
                <a:cs typeface="Arial"/>
              </a:rPr>
              <a:t>thứ tự thực </a:t>
            </a:r>
            <a:r>
              <a:rPr sz="2300" spc="-5" dirty="0">
                <a:latin typeface="Arial"/>
                <a:cs typeface="Arial"/>
              </a:rPr>
              <a:t>hiện, </a:t>
            </a:r>
            <a:r>
              <a:rPr sz="2300" dirty="0">
                <a:latin typeface="Arial"/>
                <a:cs typeface="Arial"/>
              </a:rPr>
              <a:t>tập kết </a:t>
            </a:r>
            <a:r>
              <a:rPr sz="2300" spc="-5" dirty="0">
                <a:latin typeface="Arial"/>
                <a:cs typeface="Arial"/>
              </a:rPr>
              <a:t>quả </a:t>
            </a:r>
            <a:r>
              <a:rPr sz="2300" dirty="0">
                <a:latin typeface="Arial"/>
                <a:cs typeface="Arial"/>
              </a:rPr>
              <a:t>kỳ</a:t>
            </a:r>
            <a:r>
              <a:rPr sz="2300" spc="-50" dirty="0">
                <a:latin typeface="Arial"/>
                <a:cs typeface="Arial"/>
              </a:rPr>
              <a:t> </a:t>
            </a:r>
            <a:r>
              <a:rPr sz="2300" dirty="0">
                <a:latin typeface="Arial"/>
                <a:cs typeface="Arial"/>
              </a:rPr>
              <a:t>vọng}</a:t>
            </a:r>
          </a:p>
          <a:p>
            <a:pPr marL="756285" marR="5080" lvl="1" indent="-287020">
              <a:spcBef>
                <a:spcPts val="650"/>
              </a:spcBef>
              <a:buChar char="–"/>
              <a:tabLst>
                <a:tab pos="756920" algn="l"/>
              </a:tabLst>
            </a:pPr>
            <a:r>
              <a:rPr sz="2300" dirty="0">
                <a:latin typeface="Arial"/>
                <a:cs typeface="Arial"/>
              </a:rPr>
              <a:t>Tập </a:t>
            </a:r>
            <a:r>
              <a:rPr sz="2300" spc="-5" dirty="0">
                <a:latin typeface="Arial"/>
                <a:cs typeface="Arial"/>
              </a:rPr>
              <a:t>dữ liệu đầu </a:t>
            </a:r>
            <a:r>
              <a:rPr sz="2300" dirty="0">
                <a:latin typeface="Arial"/>
                <a:cs typeface="Arial"/>
              </a:rPr>
              <a:t>vào </a:t>
            </a:r>
            <a:r>
              <a:rPr sz="2300" spc="-5" dirty="0">
                <a:latin typeface="Arial"/>
                <a:cs typeface="Arial"/>
              </a:rPr>
              <a:t>(input): gồm các giá </a:t>
            </a:r>
            <a:r>
              <a:rPr sz="2300" dirty="0">
                <a:latin typeface="Arial"/>
                <a:cs typeface="Arial"/>
              </a:rPr>
              <a:t>trị </a:t>
            </a:r>
            <a:r>
              <a:rPr sz="2300" spc="-5" dirty="0">
                <a:latin typeface="Arial"/>
                <a:cs typeface="Arial"/>
              </a:rPr>
              <a:t>dữ liệu  </a:t>
            </a:r>
            <a:r>
              <a:rPr sz="2300" dirty="0">
                <a:latin typeface="Arial"/>
                <a:cs typeface="Arial"/>
              </a:rPr>
              <a:t>cần thiết </a:t>
            </a:r>
            <a:r>
              <a:rPr sz="2300" spc="-5" dirty="0">
                <a:latin typeface="Arial"/>
                <a:cs typeface="Arial"/>
              </a:rPr>
              <a:t>để thành phần phần </a:t>
            </a:r>
            <a:r>
              <a:rPr sz="2300" dirty="0">
                <a:latin typeface="Arial"/>
                <a:cs typeface="Arial"/>
              </a:rPr>
              <a:t>mềm </a:t>
            </a:r>
            <a:r>
              <a:rPr sz="2300" spc="-5" dirty="0">
                <a:latin typeface="Arial"/>
                <a:cs typeface="Arial"/>
              </a:rPr>
              <a:t>dùng </a:t>
            </a:r>
            <a:r>
              <a:rPr sz="2300" dirty="0">
                <a:latin typeface="Arial"/>
                <a:cs typeface="Arial"/>
              </a:rPr>
              <a:t>và xử</a:t>
            </a:r>
            <a:r>
              <a:rPr sz="2300" spc="-65" dirty="0">
                <a:latin typeface="Arial"/>
                <a:cs typeface="Arial"/>
              </a:rPr>
              <a:t> </a:t>
            </a:r>
            <a:r>
              <a:rPr sz="2300" dirty="0">
                <a:latin typeface="Arial"/>
                <a:cs typeface="Arial"/>
              </a:rPr>
              <a:t>lý</a:t>
            </a:r>
          </a:p>
          <a:p>
            <a:pPr marL="756285" marR="103505" lvl="1" indent="-287020">
              <a:spcBef>
                <a:spcPts val="650"/>
              </a:spcBef>
              <a:buChar char="–"/>
              <a:tabLst>
                <a:tab pos="756920" algn="l"/>
              </a:tabLst>
            </a:pPr>
            <a:r>
              <a:rPr sz="2300" dirty="0">
                <a:latin typeface="Arial"/>
                <a:cs typeface="Arial"/>
              </a:rPr>
              <a:t>Tập kết </a:t>
            </a:r>
            <a:r>
              <a:rPr sz="2300" spc="-5" dirty="0">
                <a:latin typeface="Arial"/>
                <a:cs typeface="Arial"/>
              </a:rPr>
              <a:t>quả </a:t>
            </a:r>
            <a:r>
              <a:rPr sz="2300" dirty="0">
                <a:latin typeface="Arial"/>
                <a:cs typeface="Arial"/>
              </a:rPr>
              <a:t>kỳ vọng (output): kết </a:t>
            </a:r>
            <a:r>
              <a:rPr sz="2300" spc="-5" dirty="0">
                <a:latin typeface="Arial"/>
                <a:cs typeface="Arial"/>
              </a:rPr>
              <a:t>quả </a:t>
            </a:r>
            <a:r>
              <a:rPr sz="2300" dirty="0">
                <a:latin typeface="Arial"/>
                <a:cs typeface="Arial"/>
              </a:rPr>
              <a:t>mong</a:t>
            </a:r>
            <a:r>
              <a:rPr sz="2300" spc="-140" dirty="0">
                <a:latin typeface="Arial"/>
                <a:cs typeface="Arial"/>
              </a:rPr>
              <a:t> </a:t>
            </a:r>
            <a:r>
              <a:rPr sz="2300" dirty="0">
                <a:latin typeface="Arial"/>
                <a:cs typeface="Arial"/>
              </a:rPr>
              <a:t>muốn  sau khi thành </a:t>
            </a:r>
            <a:r>
              <a:rPr sz="2300" spc="-5" dirty="0">
                <a:latin typeface="Arial"/>
                <a:cs typeface="Arial"/>
              </a:rPr>
              <a:t>phần phần mềm </a:t>
            </a:r>
            <a:r>
              <a:rPr sz="2300" dirty="0">
                <a:latin typeface="Arial"/>
                <a:cs typeface="Arial"/>
              </a:rPr>
              <a:t>xử </a:t>
            </a:r>
            <a:r>
              <a:rPr sz="2300" spc="-5" dirty="0">
                <a:latin typeface="Arial"/>
                <a:cs typeface="Arial"/>
              </a:rPr>
              <a:t>lý dữ liệu</a:t>
            </a:r>
            <a:r>
              <a:rPr sz="2300" spc="-55" dirty="0">
                <a:latin typeface="Arial"/>
                <a:cs typeface="Arial"/>
              </a:rPr>
              <a:t> </a:t>
            </a:r>
            <a:r>
              <a:rPr sz="2300" spc="-5" dirty="0">
                <a:latin typeface="Arial"/>
                <a:cs typeface="Arial"/>
              </a:rPr>
              <a:t>nhập</a:t>
            </a:r>
            <a:endParaRPr sz="2300" dirty="0">
              <a:latin typeface="Arial"/>
              <a:cs typeface="Arial"/>
            </a:endParaRPr>
          </a:p>
          <a:p>
            <a:pPr marL="756285" lvl="1" indent="-287020">
              <a:spcBef>
                <a:spcPts val="650"/>
              </a:spcBef>
              <a:buChar char="–"/>
              <a:tabLst>
                <a:tab pos="756920" algn="l"/>
              </a:tabLst>
            </a:pPr>
            <a:r>
              <a:rPr sz="2300" dirty="0">
                <a:latin typeface="Arial"/>
                <a:cs typeface="Arial"/>
              </a:rPr>
              <a:t>Thứ tự thực</a:t>
            </a:r>
            <a:r>
              <a:rPr sz="2300" spc="5" dirty="0">
                <a:latin typeface="Arial"/>
                <a:cs typeface="Arial"/>
              </a:rPr>
              <a:t> </a:t>
            </a:r>
            <a:r>
              <a:rPr sz="2300" spc="-10" dirty="0">
                <a:latin typeface="Arial"/>
                <a:cs typeface="Arial"/>
              </a:rPr>
              <a:t>hiện:</a:t>
            </a:r>
            <a:endParaRPr sz="2300" dirty="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1.8 Một số </a:t>
            </a:r>
            <a:r>
              <a:rPr spc="-105" dirty="0"/>
              <a:t>khái </a:t>
            </a:r>
            <a:r>
              <a:rPr spc="-5" dirty="0"/>
              <a:t>niệm </a:t>
            </a:r>
            <a:r>
              <a:rPr dirty="0"/>
              <a:t>liên</a:t>
            </a:r>
            <a:r>
              <a:rPr spc="535" dirty="0"/>
              <a:t> </a:t>
            </a:r>
            <a:r>
              <a:rPr dirty="0"/>
              <a:t>quan</a:t>
            </a:r>
          </a:p>
        </p:txBody>
      </p:sp>
      <p:sp>
        <p:nvSpPr>
          <p:cNvPr id="3" name="object 3"/>
          <p:cNvSpPr txBox="1"/>
          <p:nvPr/>
        </p:nvSpPr>
        <p:spPr>
          <a:xfrm>
            <a:off x="2300136" y="1500091"/>
            <a:ext cx="8481060" cy="4214615"/>
          </a:xfrm>
          <a:prstGeom prst="rect">
            <a:avLst/>
          </a:prstGeom>
        </p:spPr>
        <p:txBody>
          <a:bodyPr vert="horz" wrap="square" lIns="0" tIns="13335" rIns="0" bIns="0" rtlCol="0">
            <a:spAutoFit/>
          </a:bodyPr>
          <a:lstStyle/>
          <a:p>
            <a:pPr marL="355600" marR="5080" indent="-342900" algn="just">
              <a:spcBef>
                <a:spcPts val="105"/>
              </a:spcBef>
              <a:buFont typeface="Arial"/>
              <a:buChar char="•"/>
              <a:tabLst>
                <a:tab pos="354965" algn="l"/>
                <a:tab pos="355600" algn="l"/>
              </a:tabLst>
            </a:pPr>
            <a:r>
              <a:rPr sz="2300" b="1" dirty="0">
                <a:latin typeface="Arial"/>
                <a:cs typeface="Arial"/>
              </a:rPr>
              <a:t>Ca </a:t>
            </a:r>
            <a:r>
              <a:rPr sz="2300" b="1" spc="-5" dirty="0">
                <a:latin typeface="Arial"/>
                <a:cs typeface="Arial"/>
              </a:rPr>
              <a:t>kiểm </a:t>
            </a:r>
            <a:r>
              <a:rPr sz="2300" b="1" dirty="0">
                <a:latin typeface="Arial"/>
                <a:cs typeface="Arial"/>
              </a:rPr>
              <a:t>thử </a:t>
            </a:r>
            <a:r>
              <a:rPr sz="2300" dirty="0">
                <a:latin typeface="Arial"/>
                <a:cs typeface="Arial"/>
              </a:rPr>
              <a:t>(test case): chứa các thông tin cần thiết  </a:t>
            </a:r>
            <a:r>
              <a:rPr sz="2300" spc="-5" dirty="0">
                <a:latin typeface="Arial"/>
                <a:cs typeface="Arial"/>
              </a:rPr>
              <a:t>để </a:t>
            </a:r>
            <a:r>
              <a:rPr sz="2300" dirty="0">
                <a:latin typeface="Arial"/>
                <a:cs typeface="Arial"/>
              </a:rPr>
              <a:t>kiểm thử </a:t>
            </a:r>
            <a:r>
              <a:rPr sz="2300" spc="-5" dirty="0">
                <a:latin typeface="Arial"/>
                <a:cs typeface="Arial"/>
              </a:rPr>
              <a:t>thành </a:t>
            </a:r>
            <a:r>
              <a:rPr sz="2300" spc="-150" dirty="0">
                <a:latin typeface="Arial"/>
                <a:cs typeface="Arial"/>
              </a:rPr>
              <a:t>phần </a:t>
            </a:r>
            <a:r>
              <a:rPr sz="2300" spc="-5" dirty="0">
                <a:latin typeface="Arial"/>
                <a:cs typeface="Arial"/>
              </a:rPr>
              <a:t>phần </a:t>
            </a:r>
            <a:r>
              <a:rPr sz="2300" dirty="0">
                <a:latin typeface="Arial"/>
                <a:cs typeface="Arial"/>
              </a:rPr>
              <a:t>mềm theo 1 mục tiêu xác  </a:t>
            </a:r>
            <a:r>
              <a:rPr sz="2300" spc="-5" dirty="0">
                <a:latin typeface="Arial"/>
                <a:cs typeface="Arial"/>
              </a:rPr>
              <a:t>định.</a:t>
            </a:r>
            <a:endParaRPr sz="2300" dirty="0">
              <a:latin typeface="Arial"/>
              <a:cs typeface="Arial"/>
            </a:endParaRPr>
          </a:p>
          <a:p>
            <a:pPr marL="355600" marR="41275" indent="-342900" algn="just">
              <a:spcBef>
                <a:spcPts val="625"/>
              </a:spcBef>
              <a:buChar char="•"/>
              <a:tabLst>
                <a:tab pos="354965" algn="l"/>
                <a:tab pos="355600" algn="l"/>
              </a:tabLst>
            </a:pPr>
            <a:r>
              <a:rPr sz="2300" dirty="0">
                <a:latin typeface="Arial"/>
                <a:cs typeface="Arial"/>
              </a:rPr>
              <a:t>Test case gồm </a:t>
            </a:r>
            <a:r>
              <a:rPr sz="2300" spc="-5" dirty="0">
                <a:latin typeface="Arial"/>
                <a:cs typeface="Arial"/>
              </a:rPr>
              <a:t>bộ </a:t>
            </a:r>
            <a:r>
              <a:rPr sz="2300" dirty="0">
                <a:latin typeface="Arial"/>
                <a:cs typeface="Arial"/>
              </a:rPr>
              <a:t>3 thông tin { tập dữ </a:t>
            </a:r>
            <a:r>
              <a:rPr sz="2300" spc="-5" dirty="0">
                <a:latin typeface="Arial"/>
                <a:cs typeface="Arial"/>
              </a:rPr>
              <a:t>liệu đầu </a:t>
            </a:r>
            <a:r>
              <a:rPr sz="2300" dirty="0">
                <a:latin typeface="Arial"/>
                <a:cs typeface="Arial"/>
              </a:rPr>
              <a:t>vào, thứ  tự thực </a:t>
            </a:r>
            <a:r>
              <a:rPr sz="2300" spc="-5" dirty="0">
                <a:latin typeface="Arial"/>
                <a:cs typeface="Arial"/>
              </a:rPr>
              <a:t>hiện, </a:t>
            </a:r>
            <a:r>
              <a:rPr sz="2300" dirty="0">
                <a:latin typeface="Arial"/>
                <a:cs typeface="Arial"/>
              </a:rPr>
              <a:t>tập kết </a:t>
            </a:r>
            <a:r>
              <a:rPr sz="2300" spc="-5" dirty="0">
                <a:latin typeface="Arial"/>
                <a:cs typeface="Arial"/>
              </a:rPr>
              <a:t>quả </a:t>
            </a:r>
            <a:r>
              <a:rPr sz="2300" dirty="0">
                <a:latin typeface="Arial"/>
                <a:cs typeface="Arial"/>
              </a:rPr>
              <a:t>kỳ</a:t>
            </a:r>
            <a:r>
              <a:rPr sz="2300" spc="-10" dirty="0">
                <a:latin typeface="Arial"/>
                <a:cs typeface="Arial"/>
              </a:rPr>
              <a:t> </a:t>
            </a:r>
            <a:r>
              <a:rPr sz="2300" dirty="0">
                <a:latin typeface="Arial"/>
                <a:cs typeface="Arial"/>
              </a:rPr>
              <a:t>vọng}</a:t>
            </a:r>
          </a:p>
          <a:p>
            <a:pPr marL="756285" marR="309880" lvl="1" indent="-287020" algn="just">
              <a:spcBef>
                <a:spcPts val="625"/>
              </a:spcBef>
              <a:buChar char="–"/>
              <a:tabLst>
                <a:tab pos="756920" algn="l"/>
              </a:tabLst>
            </a:pPr>
            <a:r>
              <a:rPr sz="2300" dirty="0">
                <a:latin typeface="Arial"/>
                <a:cs typeface="Arial"/>
              </a:rPr>
              <a:t>Tập dữ </a:t>
            </a:r>
            <a:r>
              <a:rPr sz="2300" spc="-5" dirty="0">
                <a:latin typeface="Arial"/>
                <a:cs typeface="Arial"/>
              </a:rPr>
              <a:t>liệu đầu </a:t>
            </a:r>
            <a:r>
              <a:rPr sz="2300" dirty="0">
                <a:latin typeface="Arial"/>
                <a:cs typeface="Arial"/>
              </a:rPr>
              <a:t>vào </a:t>
            </a:r>
            <a:r>
              <a:rPr sz="2300" spc="-5" dirty="0">
                <a:latin typeface="Arial"/>
                <a:cs typeface="Arial"/>
              </a:rPr>
              <a:t>(input): </a:t>
            </a:r>
            <a:r>
              <a:rPr sz="2300" dirty="0">
                <a:latin typeface="Arial"/>
                <a:cs typeface="Arial"/>
              </a:rPr>
              <a:t>gồm các </a:t>
            </a:r>
            <a:r>
              <a:rPr sz="2300" spc="-5" dirty="0">
                <a:latin typeface="Arial"/>
                <a:cs typeface="Arial"/>
              </a:rPr>
              <a:t>giá </a:t>
            </a:r>
            <a:r>
              <a:rPr sz="2300" dirty="0">
                <a:latin typeface="Arial"/>
                <a:cs typeface="Arial"/>
              </a:rPr>
              <a:t>trị dữ </a:t>
            </a:r>
            <a:r>
              <a:rPr sz="2300" spc="-5" dirty="0">
                <a:latin typeface="Arial"/>
                <a:cs typeface="Arial"/>
              </a:rPr>
              <a:t>liệu  </a:t>
            </a:r>
            <a:r>
              <a:rPr sz="2300" dirty="0">
                <a:latin typeface="Arial"/>
                <a:cs typeface="Arial"/>
              </a:rPr>
              <a:t>cần thiết </a:t>
            </a:r>
            <a:r>
              <a:rPr sz="2300" spc="-5" dirty="0">
                <a:latin typeface="Arial"/>
                <a:cs typeface="Arial"/>
              </a:rPr>
              <a:t>để thành phần phần </a:t>
            </a:r>
            <a:r>
              <a:rPr sz="2300" dirty="0">
                <a:latin typeface="Arial"/>
                <a:cs typeface="Arial"/>
              </a:rPr>
              <a:t>mềm </a:t>
            </a:r>
            <a:r>
              <a:rPr sz="2300" spc="-5" dirty="0">
                <a:latin typeface="Arial"/>
                <a:cs typeface="Arial"/>
              </a:rPr>
              <a:t>dùng </a:t>
            </a:r>
            <a:r>
              <a:rPr sz="2300" dirty="0">
                <a:latin typeface="Arial"/>
                <a:cs typeface="Arial"/>
              </a:rPr>
              <a:t>và xử</a:t>
            </a:r>
            <a:r>
              <a:rPr sz="2300" spc="65" dirty="0">
                <a:latin typeface="Arial"/>
                <a:cs typeface="Arial"/>
              </a:rPr>
              <a:t> </a:t>
            </a:r>
            <a:r>
              <a:rPr sz="2300" spc="-5" dirty="0">
                <a:latin typeface="Arial"/>
                <a:cs typeface="Arial"/>
              </a:rPr>
              <a:t>lý</a:t>
            </a:r>
            <a:endParaRPr sz="2300" dirty="0">
              <a:latin typeface="Arial"/>
              <a:cs typeface="Arial"/>
            </a:endParaRPr>
          </a:p>
          <a:p>
            <a:pPr marL="756285" marR="398780" lvl="1" indent="-287020" algn="just">
              <a:spcBef>
                <a:spcPts val="625"/>
              </a:spcBef>
              <a:buChar char="–"/>
              <a:tabLst>
                <a:tab pos="756920" algn="l"/>
              </a:tabLst>
            </a:pPr>
            <a:r>
              <a:rPr sz="2300" dirty="0">
                <a:latin typeface="Arial"/>
                <a:cs typeface="Arial"/>
              </a:rPr>
              <a:t>Tập kết quả kỳ vọng (output): kết quả mong muốn  sau khi thành </a:t>
            </a:r>
            <a:r>
              <a:rPr sz="2300" spc="-5" dirty="0">
                <a:latin typeface="Arial"/>
                <a:cs typeface="Arial"/>
              </a:rPr>
              <a:t>phần phần </a:t>
            </a:r>
            <a:r>
              <a:rPr sz="2300" dirty="0">
                <a:latin typeface="Arial"/>
                <a:cs typeface="Arial"/>
              </a:rPr>
              <a:t>mềm xử </a:t>
            </a:r>
            <a:r>
              <a:rPr sz="2300" spc="-5" dirty="0">
                <a:latin typeface="Arial"/>
                <a:cs typeface="Arial"/>
              </a:rPr>
              <a:t>lý </a:t>
            </a:r>
            <a:r>
              <a:rPr sz="2300" dirty="0">
                <a:latin typeface="Arial"/>
                <a:cs typeface="Arial"/>
              </a:rPr>
              <a:t>dữ </a:t>
            </a:r>
            <a:r>
              <a:rPr sz="2300" spc="-5" dirty="0">
                <a:latin typeface="Arial"/>
                <a:cs typeface="Arial"/>
              </a:rPr>
              <a:t>liệu</a:t>
            </a:r>
            <a:r>
              <a:rPr sz="2300" spc="5" dirty="0">
                <a:latin typeface="Arial"/>
                <a:cs typeface="Arial"/>
              </a:rPr>
              <a:t> </a:t>
            </a:r>
            <a:r>
              <a:rPr sz="2300" spc="-5" dirty="0">
                <a:latin typeface="Arial"/>
                <a:cs typeface="Arial"/>
              </a:rPr>
              <a:t>nhập</a:t>
            </a:r>
            <a:endParaRPr sz="2300" dirty="0">
              <a:latin typeface="Arial"/>
              <a:cs typeface="Arial"/>
            </a:endParaRPr>
          </a:p>
          <a:p>
            <a:pPr marL="756285" marR="213995" lvl="1" indent="-287020" algn="just">
              <a:spcBef>
                <a:spcPts val="625"/>
              </a:spcBef>
              <a:buChar char="–"/>
              <a:tabLst>
                <a:tab pos="756920" algn="l"/>
              </a:tabLst>
            </a:pPr>
            <a:r>
              <a:rPr sz="2300" dirty="0">
                <a:latin typeface="Arial"/>
                <a:cs typeface="Arial"/>
              </a:rPr>
              <a:t>Thứ tự thực </a:t>
            </a:r>
            <a:r>
              <a:rPr sz="2300" spc="-5" dirty="0">
                <a:latin typeface="Arial"/>
                <a:cs typeface="Arial"/>
              </a:rPr>
              <a:t>hiện: </a:t>
            </a:r>
            <a:r>
              <a:rPr sz="2300" dirty="0">
                <a:latin typeface="Arial"/>
                <a:cs typeface="Arial"/>
              </a:rPr>
              <a:t>các bước </a:t>
            </a:r>
            <a:r>
              <a:rPr sz="2300" spc="-5" dirty="0">
                <a:latin typeface="Arial"/>
                <a:cs typeface="Arial"/>
              </a:rPr>
              <a:t>để hoàn </a:t>
            </a:r>
            <a:r>
              <a:rPr sz="2300" dirty="0">
                <a:latin typeface="Arial"/>
                <a:cs typeface="Arial"/>
              </a:rPr>
              <a:t>thành ca kiểm  thử </a:t>
            </a:r>
            <a:r>
              <a:rPr sz="2300" spc="-5" dirty="0">
                <a:latin typeface="Arial"/>
                <a:cs typeface="Arial"/>
              </a:rPr>
              <a:t>từ </a:t>
            </a:r>
            <a:r>
              <a:rPr sz="2300" dirty="0">
                <a:latin typeface="Arial"/>
                <a:cs typeface="Arial"/>
              </a:rPr>
              <a:t>lúc </a:t>
            </a:r>
            <a:r>
              <a:rPr sz="2300" spc="-5" dirty="0">
                <a:latin typeface="Arial"/>
                <a:cs typeface="Arial"/>
              </a:rPr>
              <a:t>nhập </a:t>
            </a:r>
            <a:r>
              <a:rPr sz="2300" dirty="0">
                <a:latin typeface="Arial"/>
                <a:cs typeface="Arial"/>
              </a:rPr>
              <a:t>dữ </a:t>
            </a:r>
            <a:r>
              <a:rPr sz="2300" spc="-5" dirty="0">
                <a:latin typeface="Arial"/>
                <a:cs typeface="Arial"/>
              </a:rPr>
              <a:t>liệu </a:t>
            </a:r>
            <a:r>
              <a:rPr sz="2300" spc="-185" dirty="0">
                <a:latin typeface="Arial"/>
                <a:cs typeface="Arial"/>
              </a:rPr>
              <a:t>đầu </a:t>
            </a:r>
            <a:r>
              <a:rPr sz="2300" dirty="0">
                <a:latin typeface="Arial"/>
                <a:cs typeface="Arial"/>
              </a:rPr>
              <a:t>vào </a:t>
            </a:r>
            <a:r>
              <a:rPr sz="2300" spc="-5" dirty="0">
                <a:latin typeface="Arial"/>
                <a:cs typeface="Arial"/>
              </a:rPr>
              <a:t>tới lúc </a:t>
            </a:r>
            <a:r>
              <a:rPr sz="2300" spc="-150" dirty="0">
                <a:latin typeface="Arial"/>
                <a:cs typeface="Arial"/>
              </a:rPr>
              <a:t>nhận </a:t>
            </a:r>
            <a:r>
              <a:rPr sz="2300" spc="-5" dirty="0">
                <a:latin typeface="Arial"/>
                <a:cs typeface="Arial"/>
              </a:rPr>
              <a:t>được  </a:t>
            </a:r>
            <a:r>
              <a:rPr sz="2300" dirty="0">
                <a:latin typeface="Arial"/>
                <a:cs typeface="Arial"/>
              </a:rPr>
              <a:t>kết quả đã qua xử </a:t>
            </a:r>
            <a:r>
              <a:rPr sz="2300" spc="-5" dirty="0">
                <a:latin typeface="Arial"/>
                <a:cs typeface="Arial"/>
              </a:rPr>
              <a:t>lý </a:t>
            </a:r>
            <a:r>
              <a:rPr sz="2300" dirty="0">
                <a:latin typeface="Arial"/>
                <a:cs typeface="Arial"/>
              </a:rPr>
              <a:t>của </a:t>
            </a:r>
            <a:r>
              <a:rPr sz="2300" spc="-5" dirty="0">
                <a:latin typeface="Arial"/>
                <a:cs typeface="Arial"/>
              </a:rPr>
              <a:t>phần</a:t>
            </a:r>
            <a:r>
              <a:rPr sz="2300" spc="-30" dirty="0">
                <a:latin typeface="Arial"/>
                <a:cs typeface="Arial"/>
              </a:rPr>
              <a:t> </a:t>
            </a:r>
            <a:r>
              <a:rPr sz="2300" dirty="0">
                <a:latin typeface="Arial"/>
                <a:cs typeface="Arial"/>
              </a:rPr>
              <a:t>mềm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1.8 Một số </a:t>
            </a:r>
            <a:r>
              <a:rPr spc="-105" dirty="0"/>
              <a:t>khái </a:t>
            </a:r>
            <a:r>
              <a:rPr spc="-5" dirty="0"/>
              <a:t>niệm </a:t>
            </a:r>
            <a:r>
              <a:rPr dirty="0"/>
              <a:t>liên</a:t>
            </a:r>
            <a:r>
              <a:rPr spc="535" dirty="0"/>
              <a:t> </a:t>
            </a:r>
            <a:r>
              <a:rPr dirty="0"/>
              <a:t>quan</a:t>
            </a:r>
          </a:p>
        </p:txBody>
      </p:sp>
      <p:sp>
        <p:nvSpPr>
          <p:cNvPr id="3" name="object 3"/>
          <p:cNvSpPr txBox="1"/>
          <p:nvPr/>
        </p:nvSpPr>
        <p:spPr>
          <a:xfrm>
            <a:off x="2293508" y="1150279"/>
            <a:ext cx="8959850" cy="5203989"/>
          </a:xfrm>
          <a:prstGeom prst="rect">
            <a:avLst/>
          </a:prstGeom>
        </p:spPr>
        <p:txBody>
          <a:bodyPr vert="horz" wrap="square" lIns="0" tIns="73660" rIns="0" bIns="0" rtlCol="0">
            <a:spAutoFit/>
          </a:bodyPr>
          <a:lstStyle/>
          <a:p>
            <a:pPr marL="355600" indent="-342900">
              <a:spcBef>
                <a:spcPts val="580"/>
              </a:spcBef>
              <a:buChar char="•"/>
              <a:tabLst>
                <a:tab pos="354965" algn="l"/>
                <a:tab pos="355600" algn="l"/>
              </a:tabLst>
            </a:pPr>
            <a:r>
              <a:rPr sz="2000" dirty="0">
                <a:latin typeface="Arial"/>
                <a:cs typeface="Arial"/>
              </a:rPr>
              <a:t>Thiết kế các ca kiểm thử </a:t>
            </a:r>
            <a:r>
              <a:rPr sz="2000" spc="-5" dirty="0">
                <a:latin typeface="Arial"/>
                <a:cs typeface="Arial"/>
              </a:rPr>
              <a:t>dựa </a:t>
            </a:r>
            <a:r>
              <a:rPr sz="2000" dirty="0">
                <a:latin typeface="Arial"/>
                <a:cs typeface="Arial"/>
              </a:rPr>
              <a:t>trên thứ tự thực </a:t>
            </a:r>
            <a:r>
              <a:rPr sz="2000" spc="-5" dirty="0">
                <a:latin typeface="Arial"/>
                <a:cs typeface="Arial"/>
              </a:rPr>
              <a:t>hiện </a:t>
            </a:r>
            <a:r>
              <a:rPr sz="2000" dirty="0">
                <a:latin typeface="Arial"/>
                <a:cs typeface="Arial"/>
              </a:rPr>
              <a:t>các ca kiểm</a:t>
            </a:r>
            <a:r>
              <a:rPr sz="2000" spc="-260" dirty="0">
                <a:latin typeface="Arial"/>
                <a:cs typeface="Arial"/>
              </a:rPr>
              <a:t> </a:t>
            </a:r>
            <a:r>
              <a:rPr sz="2000" dirty="0">
                <a:latin typeface="Arial"/>
                <a:cs typeface="Arial"/>
              </a:rPr>
              <a:t>thử:</a:t>
            </a:r>
          </a:p>
          <a:p>
            <a:pPr marL="355600" indent="-342900">
              <a:spcBef>
                <a:spcPts val="480"/>
              </a:spcBef>
              <a:buFont typeface="Arial"/>
              <a:buChar char="•"/>
              <a:tabLst>
                <a:tab pos="354965" algn="l"/>
                <a:tab pos="355600" algn="l"/>
              </a:tabLst>
            </a:pPr>
            <a:r>
              <a:rPr sz="2000" b="1" spc="-5" dirty="0">
                <a:latin typeface="Arial"/>
                <a:cs typeface="Arial"/>
              </a:rPr>
              <a:t>Kiểm </a:t>
            </a:r>
            <a:r>
              <a:rPr sz="2000" b="1" dirty="0">
                <a:latin typeface="Arial"/>
                <a:cs typeface="Arial"/>
              </a:rPr>
              <a:t>thử nối</a:t>
            </a:r>
            <a:r>
              <a:rPr sz="2000" b="1" spc="-45" dirty="0">
                <a:latin typeface="Arial"/>
                <a:cs typeface="Arial"/>
              </a:rPr>
              <a:t> </a:t>
            </a:r>
            <a:r>
              <a:rPr sz="2000" b="1" dirty="0">
                <a:latin typeface="Arial"/>
                <a:cs typeface="Arial"/>
              </a:rPr>
              <a:t>tầng</a:t>
            </a:r>
            <a:endParaRPr sz="2000" dirty="0">
              <a:latin typeface="Arial"/>
              <a:cs typeface="Arial"/>
            </a:endParaRPr>
          </a:p>
          <a:p>
            <a:pPr marL="756285" marR="417830" lvl="1" indent="-287020">
              <a:spcBef>
                <a:spcPts val="480"/>
              </a:spcBef>
              <a:buChar char="–"/>
              <a:tabLst>
                <a:tab pos="756285" algn="l"/>
                <a:tab pos="756920" algn="l"/>
              </a:tabLst>
            </a:pPr>
            <a:r>
              <a:rPr sz="2000" dirty="0">
                <a:latin typeface="Arial"/>
                <a:cs typeface="Arial"/>
              </a:rPr>
              <a:t>Một ca kiểm thử </a:t>
            </a:r>
            <a:r>
              <a:rPr sz="2000" spc="-5" dirty="0">
                <a:latin typeface="Arial"/>
                <a:cs typeface="Arial"/>
              </a:rPr>
              <a:t>này </a:t>
            </a:r>
            <a:r>
              <a:rPr sz="2000" dirty="0">
                <a:latin typeface="Arial"/>
                <a:cs typeface="Arial"/>
              </a:rPr>
              <a:t>có thể được xây </a:t>
            </a:r>
            <a:r>
              <a:rPr sz="2000" spc="-5" dirty="0">
                <a:latin typeface="Arial"/>
                <a:cs typeface="Arial"/>
              </a:rPr>
              <a:t>dựng dựa </a:t>
            </a:r>
            <a:r>
              <a:rPr sz="2000" dirty="0">
                <a:latin typeface="Arial"/>
                <a:cs typeface="Arial"/>
              </a:rPr>
              <a:t>trên một ca kiểm</a:t>
            </a:r>
            <a:r>
              <a:rPr sz="2000" spc="-260" dirty="0">
                <a:latin typeface="Arial"/>
                <a:cs typeface="Arial"/>
              </a:rPr>
              <a:t> </a:t>
            </a:r>
            <a:r>
              <a:rPr sz="2000" dirty="0">
                <a:latin typeface="Arial"/>
                <a:cs typeface="Arial"/>
              </a:rPr>
              <a:t>thử  khác.</a:t>
            </a:r>
          </a:p>
          <a:p>
            <a:pPr marL="756285" marR="159385" lvl="1" indent="-287020">
              <a:spcBef>
                <a:spcPts val="480"/>
              </a:spcBef>
              <a:buChar char="–"/>
              <a:tabLst>
                <a:tab pos="756285" algn="l"/>
                <a:tab pos="756920" algn="l"/>
              </a:tabLst>
            </a:pPr>
            <a:r>
              <a:rPr sz="2000" dirty="0">
                <a:latin typeface="Arial"/>
                <a:cs typeface="Arial"/>
              </a:rPr>
              <a:t>Ưu </a:t>
            </a:r>
            <a:r>
              <a:rPr sz="2000" spc="-5" dirty="0">
                <a:latin typeface="Arial"/>
                <a:cs typeface="Arial"/>
              </a:rPr>
              <a:t>điểm </a:t>
            </a:r>
            <a:r>
              <a:rPr sz="2000" dirty="0">
                <a:latin typeface="Arial"/>
                <a:cs typeface="Arial"/>
              </a:rPr>
              <a:t>của phong cách </a:t>
            </a:r>
            <a:r>
              <a:rPr sz="2000" spc="-5" dirty="0">
                <a:latin typeface="Arial"/>
                <a:cs typeface="Arial"/>
              </a:rPr>
              <a:t>này là </a:t>
            </a:r>
            <a:r>
              <a:rPr sz="2000" dirty="0">
                <a:latin typeface="Arial"/>
                <a:cs typeface="Arial"/>
              </a:rPr>
              <a:t>mỗi ca kiểm thử sẽ trở </a:t>
            </a:r>
            <a:r>
              <a:rPr sz="2000" spc="-5" dirty="0">
                <a:latin typeface="Arial"/>
                <a:cs typeface="Arial"/>
              </a:rPr>
              <a:t>nên nhỏ </a:t>
            </a:r>
            <a:r>
              <a:rPr sz="2000" dirty="0">
                <a:latin typeface="Arial"/>
                <a:cs typeface="Arial"/>
              </a:rPr>
              <a:t>hơn</a:t>
            </a:r>
            <a:r>
              <a:rPr sz="2000" spc="-204" dirty="0">
                <a:latin typeface="Arial"/>
                <a:cs typeface="Arial"/>
              </a:rPr>
              <a:t> </a:t>
            </a:r>
            <a:r>
              <a:rPr sz="2000" dirty="0">
                <a:latin typeface="Arial"/>
                <a:cs typeface="Arial"/>
              </a:rPr>
              <a:t>và  đơn </a:t>
            </a:r>
            <a:r>
              <a:rPr sz="2000" spc="-5" dirty="0">
                <a:latin typeface="Arial"/>
                <a:cs typeface="Arial"/>
              </a:rPr>
              <a:t>giản</a:t>
            </a:r>
            <a:r>
              <a:rPr sz="2000" spc="-40" dirty="0">
                <a:latin typeface="Arial"/>
                <a:cs typeface="Arial"/>
              </a:rPr>
              <a:t> </a:t>
            </a:r>
            <a:r>
              <a:rPr sz="2000" spc="-5" dirty="0">
                <a:latin typeface="Arial"/>
                <a:cs typeface="Arial"/>
              </a:rPr>
              <a:t>hơn.</a:t>
            </a:r>
            <a:endParaRPr sz="2000" dirty="0">
              <a:latin typeface="Arial"/>
              <a:cs typeface="Arial"/>
            </a:endParaRPr>
          </a:p>
          <a:p>
            <a:pPr marL="756285" marR="614680" lvl="1" indent="-287020">
              <a:spcBef>
                <a:spcPts val="480"/>
              </a:spcBef>
              <a:buChar char="–"/>
              <a:tabLst>
                <a:tab pos="756285" algn="l"/>
                <a:tab pos="756920" algn="l"/>
              </a:tabLst>
            </a:pPr>
            <a:r>
              <a:rPr sz="2000" dirty="0">
                <a:latin typeface="Arial"/>
                <a:cs typeface="Arial"/>
              </a:rPr>
              <a:t>Nhược </a:t>
            </a:r>
            <a:r>
              <a:rPr sz="2000" spc="-5" dirty="0">
                <a:latin typeface="Arial"/>
                <a:cs typeface="Arial"/>
              </a:rPr>
              <a:t>điểm là nếu </a:t>
            </a:r>
            <a:r>
              <a:rPr sz="2000" dirty="0">
                <a:latin typeface="Arial"/>
                <a:cs typeface="Arial"/>
              </a:rPr>
              <a:t>một ca kiểm thử sai, sẽ </a:t>
            </a:r>
            <a:r>
              <a:rPr sz="2000" spc="-5" dirty="0">
                <a:latin typeface="Arial"/>
                <a:cs typeface="Arial"/>
              </a:rPr>
              <a:t>dẫn </a:t>
            </a:r>
            <a:r>
              <a:rPr sz="2000" dirty="0">
                <a:latin typeface="Arial"/>
                <a:cs typeface="Arial"/>
              </a:rPr>
              <a:t>tới ca kiểm thử</a:t>
            </a:r>
            <a:r>
              <a:rPr sz="2000" spc="-210" dirty="0">
                <a:latin typeface="Arial"/>
                <a:cs typeface="Arial"/>
              </a:rPr>
              <a:t> </a:t>
            </a:r>
            <a:r>
              <a:rPr sz="2000" dirty="0">
                <a:latin typeface="Arial"/>
                <a:cs typeface="Arial"/>
              </a:rPr>
              <a:t>xây  </a:t>
            </a:r>
            <a:r>
              <a:rPr sz="2000" spc="-5" dirty="0">
                <a:latin typeface="Arial"/>
                <a:cs typeface="Arial"/>
              </a:rPr>
              <a:t>dựng dựa </a:t>
            </a:r>
            <a:r>
              <a:rPr sz="2000" dirty="0">
                <a:latin typeface="Arial"/>
                <a:cs typeface="Arial"/>
              </a:rPr>
              <a:t>trên ca kiểm thử </a:t>
            </a:r>
            <a:r>
              <a:rPr sz="2000" spc="-5" dirty="0">
                <a:latin typeface="Arial"/>
                <a:cs typeface="Arial"/>
              </a:rPr>
              <a:t>đó </a:t>
            </a:r>
            <a:r>
              <a:rPr sz="2000" dirty="0">
                <a:latin typeface="Arial"/>
                <a:cs typeface="Arial"/>
              </a:rPr>
              <a:t>sẽ sai</a:t>
            </a:r>
            <a:r>
              <a:rPr sz="2000" spc="-130" dirty="0">
                <a:latin typeface="Arial"/>
                <a:cs typeface="Arial"/>
              </a:rPr>
              <a:t> </a:t>
            </a:r>
            <a:r>
              <a:rPr sz="2000" spc="-10" dirty="0">
                <a:latin typeface="Arial"/>
                <a:cs typeface="Arial"/>
              </a:rPr>
              <a:t>theo</a:t>
            </a:r>
            <a:endParaRPr sz="2000" dirty="0">
              <a:latin typeface="Arial"/>
              <a:cs typeface="Arial"/>
            </a:endParaRPr>
          </a:p>
          <a:p>
            <a:pPr marL="425450" indent="-413384">
              <a:spcBef>
                <a:spcPts val="484"/>
              </a:spcBef>
              <a:buFont typeface="Arial"/>
              <a:buChar char="•"/>
              <a:tabLst>
                <a:tab pos="425450" algn="l"/>
                <a:tab pos="426084" algn="l"/>
              </a:tabLst>
            </a:pPr>
            <a:r>
              <a:rPr sz="2000" b="1" spc="-5" dirty="0">
                <a:latin typeface="Arial"/>
                <a:cs typeface="Arial"/>
              </a:rPr>
              <a:t>Kiểm </a:t>
            </a:r>
            <a:r>
              <a:rPr sz="2000" b="1" dirty="0">
                <a:latin typeface="Arial"/>
                <a:cs typeface="Arial"/>
              </a:rPr>
              <a:t>thử độc</a:t>
            </a:r>
            <a:r>
              <a:rPr sz="2000" b="1" spc="-35" dirty="0">
                <a:latin typeface="Arial"/>
                <a:cs typeface="Arial"/>
              </a:rPr>
              <a:t> </a:t>
            </a:r>
            <a:r>
              <a:rPr sz="2000" b="1" spc="-5" dirty="0">
                <a:latin typeface="Arial"/>
                <a:cs typeface="Arial"/>
              </a:rPr>
              <a:t>lập</a:t>
            </a:r>
            <a:endParaRPr sz="2000" dirty="0">
              <a:latin typeface="Arial"/>
              <a:cs typeface="Arial"/>
            </a:endParaRPr>
          </a:p>
          <a:p>
            <a:pPr marL="756285" marR="5080" lvl="1" indent="-287020">
              <a:spcBef>
                <a:spcPts val="480"/>
              </a:spcBef>
              <a:buChar char="–"/>
              <a:tabLst>
                <a:tab pos="756285" algn="l"/>
                <a:tab pos="756920" algn="l"/>
              </a:tabLst>
            </a:pPr>
            <a:r>
              <a:rPr sz="2000" dirty="0">
                <a:latin typeface="Arial"/>
                <a:cs typeface="Arial"/>
              </a:rPr>
              <a:t>Mỗi ca kiểm thử được xây </a:t>
            </a:r>
            <a:r>
              <a:rPr sz="2000" spc="-5" dirty="0">
                <a:latin typeface="Arial"/>
                <a:cs typeface="Arial"/>
              </a:rPr>
              <a:t>dựng độc lập, </a:t>
            </a:r>
            <a:r>
              <a:rPr sz="2000" dirty="0">
                <a:latin typeface="Arial"/>
                <a:cs typeface="Arial"/>
              </a:rPr>
              <a:t>không </a:t>
            </a:r>
            <a:r>
              <a:rPr sz="2000" spc="-5" dirty="0">
                <a:latin typeface="Arial"/>
                <a:cs typeface="Arial"/>
              </a:rPr>
              <a:t>dựa </a:t>
            </a:r>
            <a:r>
              <a:rPr sz="2000" dirty="0">
                <a:latin typeface="Arial"/>
                <a:cs typeface="Arial"/>
              </a:rPr>
              <a:t>vào các ca kiểm</a:t>
            </a:r>
            <a:r>
              <a:rPr sz="2000" spc="-220" dirty="0">
                <a:latin typeface="Arial"/>
                <a:cs typeface="Arial"/>
              </a:rPr>
              <a:t> </a:t>
            </a:r>
            <a:r>
              <a:rPr sz="2000" dirty="0">
                <a:latin typeface="Arial"/>
                <a:cs typeface="Arial"/>
              </a:rPr>
              <a:t>thử  khác, và không đòi </a:t>
            </a:r>
            <a:r>
              <a:rPr sz="2000" spc="-5" dirty="0">
                <a:latin typeface="Arial"/>
                <a:cs typeface="Arial"/>
              </a:rPr>
              <a:t>hỏi </a:t>
            </a:r>
            <a:r>
              <a:rPr sz="2000" dirty="0">
                <a:latin typeface="Arial"/>
                <a:cs typeface="Arial"/>
              </a:rPr>
              <a:t>các ca kiểm thử khác </a:t>
            </a:r>
            <a:r>
              <a:rPr sz="2000" spc="-5" dirty="0">
                <a:latin typeface="Arial"/>
                <a:cs typeface="Arial"/>
              </a:rPr>
              <a:t>phải </a:t>
            </a:r>
            <a:r>
              <a:rPr sz="2000" dirty="0">
                <a:latin typeface="Arial"/>
                <a:cs typeface="Arial"/>
              </a:rPr>
              <a:t>thực </a:t>
            </a:r>
            <a:r>
              <a:rPr sz="2000" spc="-5" dirty="0">
                <a:latin typeface="Arial"/>
                <a:cs typeface="Arial"/>
              </a:rPr>
              <a:t>hiện </a:t>
            </a:r>
            <a:r>
              <a:rPr sz="2000" dirty="0">
                <a:latin typeface="Arial"/>
                <a:cs typeface="Arial"/>
              </a:rPr>
              <a:t>thành</a:t>
            </a:r>
            <a:r>
              <a:rPr sz="2000" spc="-225" dirty="0">
                <a:latin typeface="Arial"/>
                <a:cs typeface="Arial"/>
              </a:rPr>
              <a:t> </a:t>
            </a:r>
            <a:r>
              <a:rPr sz="2000" dirty="0">
                <a:latin typeface="Arial"/>
                <a:cs typeface="Arial"/>
              </a:rPr>
              <a:t>công.</a:t>
            </a:r>
          </a:p>
          <a:p>
            <a:pPr marL="756285" lvl="1" indent="-287020">
              <a:spcBef>
                <a:spcPts val="480"/>
              </a:spcBef>
              <a:buChar char="–"/>
              <a:tabLst>
                <a:tab pos="756285" algn="l"/>
                <a:tab pos="756920" algn="l"/>
              </a:tabLst>
            </a:pPr>
            <a:r>
              <a:rPr sz="2000" dirty="0">
                <a:latin typeface="Arial"/>
                <a:cs typeface="Arial"/>
              </a:rPr>
              <a:t>Ưu </a:t>
            </a:r>
            <a:r>
              <a:rPr sz="2000" spc="-5" dirty="0">
                <a:latin typeface="Arial"/>
                <a:cs typeface="Arial"/>
              </a:rPr>
              <a:t>điểm </a:t>
            </a:r>
            <a:r>
              <a:rPr sz="2000" dirty="0">
                <a:latin typeface="Arial"/>
                <a:cs typeface="Arial"/>
              </a:rPr>
              <a:t>của </a:t>
            </a:r>
            <a:r>
              <a:rPr sz="2000" spc="-5" dirty="0">
                <a:latin typeface="Arial"/>
                <a:cs typeface="Arial"/>
              </a:rPr>
              <a:t>phong </a:t>
            </a:r>
            <a:r>
              <a:rPr sz="2000" dirty="0">
                <a:latin typeface="Arial"/>
                <a:cs typeface="Arial"/>
              </a:rPr>
              <a:t>cách </a:t>
            </a:r>
            <a:r>
              <a:rPr sz="2000" spc="-5" dirty="0">
                <a:latin typeface="Arial"/>
                <a:cs typeface="Arial"/>
              </a:rPr>
              <a:t>này là một </a:t>
            </a:r>
            <a:r>
              <a:rPr sz="2000" dirty="0">
                <a:latin typeface="Arial"/>
                <a:cs typeface="Arial"/>
              </a:rPr>
              <a:t>ca kiểm thử có thể thực </a:t>
            </a:r>
            <a:r>
              <a:rPr sz="2000" spc="-5" dirty="0">
                <a:latin typeface="Arial"/>
                <a:cs typeface="Arial"/>
              </a:rPr>
              <a:t>hiện bất</a:t>
            </a:r>
            <a:r>
              <a:rPr sz="2000" spc="-145" dirty="0">
                <a:latin typeface="Arial"/>
                <a:cs typeface="Arial"/>
              </a:rPr>
              <a:t> </a:t>
            </a:r>
            <a:r>
              <a:rPr sz="2000" dirty="0">
                <a:latin typeface="Arial"/>
                <a:cs typeface="Arial"/>
              </a:rPr>
              <a:t>cứ</a:t>
            </a:r>
          </a:p>
          <a:p>
            <a:pPr marL="756285"/>
            <a:r>
              <a:rPr sz="2000" spc="-5" dirty="0">
                <a:latin typeface="Arial"/>
                <a:cs typeface="Arial"/>
              </a:rPr>
              <a:t>lúc nào, </a:t>
            </a:r>
            <a:r>
              <a:rPr sz="2000" dirty="0">
                <a:latin typeface="Arial"/>
                <a:cs typeface="Arial"/>
              </a:rPr>
              <a:t>ko </a:t>
            </a:r>
            <a:r>
              <a:rPr sz="2000" spc="-5" dirty="0">
                <a:latin typeface="Arial"/>
                <a:cs typeface="Arial"/>
              </a:rPr>
              <a:t>phụ </a:t>
            </a:r>
            <a:r>
              <a:rPr sz="2000" dirty="0">
                <a:latin typeface="Arial"/>
                <a:cs typeface="Arial"/>
              </a:rPr>
              <a:t>thuộc vào thứ tự thực </a:t>
            </a:r>
            <a:r>
              <a:rPr sz="2000" spc="-5" dirty="0">
                <a:latin typeface="Arial"/>
                <a:cs typeface="Arial"/>
              </a:rPr>
              <a:t>hiện </a:t>
            </a:r>
            <a:r>
              <a:rPr sz="2000" dirty="0">
                <a:latin typeface="Arial"/>
                <a:cs typeface="Arial"/>
              </a:rPr>
              <a:t>các ca kiểm</a:t>
            </a:r>
            <a:r>
              <a:rPr sz="2000" spc="-200" dirty="0">
                <a:latin typeface="Arial"/>
                <a:cs typeface="Arial"/>
              </a:rPr>
              <a:t> </a:t>
            </a:r>
            <a:r>
              <a:rPr sz="2000" dirty="0">
                <a:latin typeface="Arial"/>
                <a:cs typeface="Arial"/>
              </a:rPr>
              <a:t>thử.</a:t>
            </a:r>
          </a:p>
          <a:p>
            <a:pPr marL="756285" marR="78105" lvl="1" indent="-287020">
              <a:spcBef>
                <a:spcPts val="480"/>
              </a:spcBef>
              <a:buChar char="–"/>
              <a:tabLst>
                <a:tab pos="756285" algn="l"/>
                <a:tab pos="756920" algn="l"/>
              </a:tabLst>
            </a:pPr>
            <a:r>
              <a:rPr sz="2000" dirty="0">
                <a:latin typeface="Arial"/>
                <a:cs typeface="Arial"/>
              </a:rPr>
              <a:t>Nhược </a:t>
            </a:r>
            <a:r>
              <a:rPr sz="2000" spc="-5" dirty="0">
                <a:latin typeface="Arial"/>
                <a:cs typeface="Arial"/>
              </a:rPr>
              <a:t>điểm </a:t>
            </a:r>
            <a:r>
              <a:rPr sz="2000" dirty="0">
                <a:latin typeface="Arial"/>
                <a:cs typeface="Arial"/>
              </a:rPr>
              <a:t>chính </a:t>
            </a:r>
            <a:r>
              <a:rPr sz="2000" spc="-5" dirty="0">
                <a:latin typeface="Arial"/>
                <a:cs typeface="Arial"/>
              </a:rPr>
              <a:t>là </a:t>
            </a:r>
            <a:r>
              <a:rPr sz="2000" dirty="0">
                <a:latin typeface="Arial"/>
                <a:cs typeface="Arial"/>
              </a:rPr>
              <a:t>mỗi ca kiểm thử sẽ trở </a:t>
            </a:r>
            <a:r>
              <a:rPr sz="2000" spc="-5" dirty="0">
                <a:latin typeface="Arial"/>
                <a:cs typeface="Arial"/>
              </a:rPr>
              <a:t>nên </a:t>
            </a:r>
            <a:r>
              <a:rPr sz="2000" dirty="0">
                <a:latin typeface="Arial"/>
                <a:cs typeface="Arial"/>
              </a:rPr>
              <a:t>cồng kềnh và </a:t>
            </a:r>
            <a:r>
              <a:rPr sz="2000" spc="-5" dirty="0">
                <a:latin typeface="Arial"/>
                <a:cs typeface="Arial"/>
              </a:rPr>
              <a:t>phức</a:t>
            </a:r>
            <a:r>
              <a:rPr sz="2000" spc="-220" dirty="0">
                <a:latin typeface="Arial"/>
                <a:cs typeface="Arial"/>
              </a:rPr>
              <a:t> </a:t>
            </a:r>
            <a:r>
              <a:rPr sz="2000" dirty="0">
                <a:latin typeface="Arial"/>
                <a:cs typeface="Arial"/>
              </a:rPr>
              <a:t>tạp  hơn, và cũng </a:t>
            </a:r>
            <a:r>
              <a:rPr sz="2000" spc="-5" dirty="0">
                <a:latin typeface="Arial"/>
                <a:cs typeface="Arial"/>
              </a:rPr>
              <a:t>làm </a:t>
            </a:r>
            <a:r>
              <a:rPr sz="2000" dirty="0">
                <a:latin typeface="Arial"/>
                <a:cs typeface="Arial"/>
              </a:rPr>
              <a:t>cho </a:t>
            </a:r>
            <a:r>
              <a:rPr sz="2000" spc="-5" dirty="0">
                <a:latin typeface="Arial"/>
                <a:cs typeface="Arial"/>
              </a:rPr>
              <a:t>quá </a:t>
            </a:r>
            <a:r>
              <a:rPr sz="2000" spc="15" dirty="0">
                <a:latin typeface="Arial"/>
                <a:cs typeface="Arial"/>
              </a:rPr>
              <a:t>trình </a:t>
            </a:r>
            <a:r>
              <a:rPr sz="2000" dirty="0">
                <a:latin typeface="Arial"/>
                <a:cs typeface="Arial"/>
              </a:rPr>
              <a:t>thiết kế, thực </a:t>
            </a:r>
            <a:r>
              <a:rPr sz="2000" spc="-5" dirty="0">
                <a:latin typeface="Arial"/>
                <a:cs typeface="Arial"/>
              </a:rPr>
              <a:t>hiện và bảo </a:t>
            </a:r>
            <a:r>
              <a:rPr sz="2000" spc="25" dirty="0">
                <a:latin typeface="Arial"/>
                <a:cs typeface="Arial"/>
              </a:rPr>
              <a:t>trì </a:t>
            </a:r>
            <a:r>
              <a:rPr sz="2000" dirty="0">
                <a:latin typeface="Arial"/>
                <a:cs typeface="Arial"/>
              </a:rPr>
              <a:t>trở </a:t>
            </a:r>
            <a:r>
              <a:rPr sz="2000" spc="-5" dirty="0">
                <a:latin typeface="Arial"/>
                <a:cs typeface="Arial"/>
              </a:rPr>
              <a:t>nên</a:t>
            </a:r>
            <a:r>
              <a:rPr sz="2000" spc="-220" dirty="0">
                <a:latin typeface="Arial"/>
                <a:cs typeface="Arial"/>
              </a:rPr>
              <a:t> </a:t>
            </a:r>
            <a:r>
              <a:rPr sz="2000" dirty="0">
                <a:latin typeface="Arial"/>
                <a:cs typeface="Arial"/>
              </a:rPr>
              <a:t>khó</a:t>
            </a:r>
          </a:p>
        </p:txBody>
      </p:sp>
      <p:sp>
        <p:nvSpPr>
          <p:cNvPr id="5" name="object 5"/>
          <p:cNvSpPr txBox="1"/>
          <p:nvPr/>
        </p:nvSpPr>
        <p:spPr>
          <a:xfrm>
            <a:off x="10013443" y="6354268"/>
            <a:ext cx="165735" cy="166071"/>
          </a:xfrm>
          <a:prstGeom prst="rect">
            <a:avLst/>
          </a:prstGeom>
        </p:spPr>
        <p:txBody>
          <a:bodyPr vert="horz" wrap="square" lIns="0" tIns="12065" rIns="0" bIns="0" rtlCol="0">
            <a:spAutoFit/>
          </a:bodyPr>
          <a:lstStyle/>
          <a:p>
            <a:pPr marL="12700">
              <a:spcBef>
                <a:spcPts val="95"/>
              </a:spcBef>
            </a:pPr>
            <a:r>
              <a:rPr sz="1000" spc="-10" dirty="0">
                <a:latin typeface="Arial"/>
                <a:cs typeface="Arial"/>
              </a:rPr>
              <a:t>55</a:t>
            </a:r>
            <a:endParaRPr sz="10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1.9 Đối </a:t>
            </a:r>
            <a:r>
              <a:rPr spc="-185" dirty="0"/>
              <a:t>tượng </a:t>
            </a:r>
            <a:r>
              <a:rPr spc="-5" dirty="0"/>
              <a:t>thực hiện kiểm</a:t>
            </a:r>
            <a:r>
              <a:rPr spc="445" dirty="0"/>
              <a:t> </a:t>
            </a:r>
            <a:r>
              <a:rPr dirty="0"/>
              <a:t>thử</a:t>
            </a:r>
          </a:p>
        </p:txBody>
      </p:sp>
      <p:sp>
        <p:nvSpPr>
          <p:cNvPr id="3" name="object 3"/>
          <p:cNvSpPr txBox="1"/>
          <p:nvPr/>
        </p:nvSpPr>
        <p:spPr>
          <a:xfrm>
            <a:off x="3245802" y="1540521"/>
            <a:ext cx="5700395" cy="482600"/>
          </a:xfrm>
          <a:prstGeom prst="rect">
            <a:avLst/>
          </a:prstGeom>
        </p:spPr>
        <p:txBody>
          <a:bodyPr vert="horz" wrap="square" lIns="0" tIns="12700" rIns="0" bIns="0" rtlCol="0">
            <a:spAutoFit/>
          </a:bodyPr>
          <a:lstStyle/>
          <a:p>
            <a:pPr marL="12700">
              <a:spcBef>
                <a:spcPts val="100"/>
              </a:spcBef>
              <a:tabLst>
                <a:tab pos="354965" algn="l"/>
                <a:tab pos="355600" algn="l"/>
              </a:tabLst>
            </a:pPr>
            <a:r>
              <a:rPr lang="en-US" sz="3000" dirty="0" err="1">
                <a:latin typeface="Arial"/>
                <a:cs typeface="Arial"/>
              </a:rPr>
              <a:t>Sơ</a:t>
            </a:r>
            <a:r>
              <a:rPr sz="3000" dirty="0">
                <a:latin typeface="Arial"/>
                <a:cs typeface="Arial"/>
              </a:rPr>
              <a:t> </a:t>
            </a:r>
            <a:r>
              <a:rPr sz="3000" spc="-5" dirty="0">
                <a:latin typeface="Arial"/>
                <a:cs typeface="Arial"/>
              </a:rPr>
              <a:t>đồ tổ </a:t>
            </a:r>
            <a:r>
              <a:rPr sz="3000" dirty="0">
                <a:latin typeface="Arial"/>
                <a:cs typeface="Arial"/>
              </a:rPr>
              <a:t>chức </a:t>
            </a:r>
            <a:r>
              <a:rPr sz="3000" spc="-5" dirty="0">
                <a:latin typeface="Arial"/>
                <a:cs typeface="Arial"/>
              </a:rPr>
              <a:t>của đội </a:t>
            </a:r>
            <a:r>
              <a:rPr sz="3000" dirty="0">
                <a:latin typeface="Arial"/>
                <a:cs typeface="Arial"/>
              </a:rPr>
              <a:t>kiểm</a:t>
            </a:r>
            <a:r>
              <a:rPr sz="3000" spc="-70" dirty="0">
                <a:latin typeface="Arial"/>
                <a:cs typeface="Arial"/>
              </a:rPr>
              <a:t> </a:t>
            </a:r>
            <a:r>
              <a:rPr sz="3000" dirty="0">
                <a:latin typeface="Arial"/>
                <a:cs typeface="Arial"/>
              </a:rPr>
              <a:t>thử</a:t>
            </a:r>
          </a:p>
        </p:txBody>
      </p:sp>
      <p:sp>
        <p:nvSpPr>
          <p:cNvPr id="4" name="object 4"/>
          <p:cNvSpPr/>
          <p:nvPr/>
        </p:nvSpPr>
        <p:spPr>
          <a:xfrm>
            <a:off x="3039536" y="2590961"/>
            <a:ext cx="8308129" cy="32585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Các worker </a:t>
            </a:r>
            <a:r>
              <a:rPr dirty="0"/>
              <a:t>và qui</a:t>
            </a:r>
            <a:r>
              <a:rPr spc="-55" dirty="0"/>
              <a:t> </a:t>
            </a:r>
            <a:r>
              <a:rPr spc="-5" dirty="0"/>
              <a:t>trình</a:t>
            </a:r>
          </a:p>
        </p:txBody>
      </p:sp>
      <p:sp>
        <p:nvSpPr>
          <p:cNvPr id="3" name="object 3"/>
          <p:cNvSpPr/>
          <p:nvPr/>
        </p:nvSpPr>
        <p:spPr>
          <a:xfrm>
            <a:off x="3546757" y="1515719"/>
            <a:ext cx="7073204" cy="47061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93799" y="1926949"/>
            <a:ext cx="6953250" cy="3876675"/>
          </a:xfrm>
          <a:prstGeom prst="rect">
            <a:avLst/>
          </a:prstGeom>
          <a:blipFill>
            <a:blip r:embed="rId2" cstate="print"/>
            <a:stretch>
              <a:fillRect/>
            </a:stretch>
          </a:blipFill>
        </p:spPr>
        <p:txBody>
          <a:bodyPr wrap="square" lIns="0" tIns="0" rIns="0" bIns="0" rtlCol="0"/>
          <a:lstStyle/>
          <a:p>
            <a:endParaRPr/>
          </a:p>
        </p:txBody>
      </p:sp>
      <p:sp>
        <p:nvSpPr>
          <p:cNvPr id="4" name="Title 3">
            <a:extLst>
              <a:ext uri="{FF2B5EF4-FFF2-40B4-BE49-F238E27FC236}">
                <a16:creationId xmlns:a16="http://schemas.microsoft.com/office/drawing/2014/main" id="{F767A387-BA14-4748-A3B3-E8312793A41B}"/>
              </a:ext>
            </a:extLst>
          </p:cNvPr>
          <p:cNvSpPr>
            <a:spLocks noGrp="1"/>
          </p:cNvSpPr>
          <p:nvPr>
            <p:ph type="title"/>
          </p:nvPr>
        </p:nvSpPr>
        <p:spPr/>
        <p:txBody>
          <a:bodyPr/>
          <a:lstStyle/>
          <a:p>
            <a:r>
              <a:rPr lang="en-US" dirty="0" err="1"/>
              <a:t>Kiểm</a:t>
            </a:r>
            <a:r>
              <a:rPr lang="en-US" dirty="0"/>
              <a:t> </a:t>
            </a:r>
            <a:r>
              <a:rPr lang="en-US" dirty="0" err="1"/>
              <a:t>thử</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3200" dirty="0"/>
              <a:t>1.1 </a:t>
            </a:r>
            <a:r>
              <a:rPr sz="3200" spc="-5" dirty="0"/>
              <a:t>Phần mềm </a:t>
            </a:r>
            <a:r>
              <a:rPr sz="3200" spc="-10" dirty="0"/>
              <a:t>và </a:t>
            </a:r>
            <a:r>
              <a:rPr sz="3200" spc="-5" dirty="0"/>
              <a:t>chất lượng phần</a:t>
            </a:r>
            <a:r>
              <a:rPr sz="3200" spc="-70" dirty="0"/>
              <a:t> </a:t>
            </a:r>
            <a:r>
              <a:rPr sz="3200" spc="-5" dirty="0"/>
              <a:t>mềm</a:t>
            </a:r>
            <a:endParaRPr sz="3200"/>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6</a:t>
            </a:fld>
            <a:endParaRPr sz="1000">
              <a:latin typeface="Arial"/>
              <a:cs typeface="Arial"/>
            </a:endParaRPr>
          </a:p>
        </p:txBody>
      </p:sp>
      <p:sp>
        <p:nvSpPr>
          <p:cNvPr id="3" name="object 3"/>
          <p:cNvSpPr txBox="1"/>
          <p:nvPr/>
        </p:nvSpPr>
        <p:spPr>
          <a:xfrm>
            <a:off x="2059941" y="1369568"/>
            <a:ext cx="6863715" cy="2387833"/>
          </a:xfrm>
          <a:prstGeom prst="rect">
            <a:avLst/>
          </a:prstGeom>
        </p:spPr>
        <p:txBody>
          <a:bodyPr vert="horz" wrap="square" lIns="0" tIns="104140" rIns="0" bIns="0" rtlCol="0">
            <a:spAutoFit/>
          </a:bodyPr>
          <a:lstStyle/>
          <a:p>
            <a:pPr marL="355600" indent="-342900">
              <a:spcBef>
                <a:spcPts val="820"/>
              </a:spcBef>
              <a:buChar char="•"/>
              <a:tabLst>
                <a:tab pos="354965" algn="l"/>
                <a:tab pos="355600" algn="l"/>
              </a:tabLst>
            </a:pPr>
            <a:r>
              <a:rPr sz="2500" spc="-5" dirty="0">
                <a:latin typeface="Arial"/>
                <a:cs typeface="Arial"/>
              </a:rPr>
              <a:t>Phần </a:t>
            </a:r>
            <a:r>
              <a:rPr sz="2500" spc="-315" dirty="0">
                <a:latin typeface="Arial"/>
                <a:cs typeface="Arial"/>
              </a:rPr>
              <a:t>mềm </a:t>
            </a:r>
            <a:r>
              <a:rPr sz="2500" spc="-5" dirty="0">
                <a:latin typeface="Arial"/>
                <a:cs typeface="Arial"/>
              </a:rPr>
              <a:t>và </a:t>
            </a:r>
            <a:r>
              <a:rPr sz="2500" dirty="0">
                <a:latin typeface="Arial"/>
                <a:cs typeface="Arial"/>
              </a:rPr>
              <a:t>các </a:t>
            </a:r>
            <a:r>
              <a:rPr sz="2500" spc="-5" dirty="0">
                <a:latin typeface="Arial"/>
                <a:cs typeface="Arial"/>
              </a:rPr>
              <a:t>đặc</a:t>
            </a:r>
            <a:r>
              <a:rPr sz="2500" spc="60" dirty="0">
                <a:latin typeface="Arial"/>
                <a:cs typeface="Arial"/>
              </a:rPr>
              <a:t> </a:t>
            </a:r>
            <a:r>
              <a:rPr sz="2500" spc="-5" dirty="0">
                <a:latin typeface="Arial"/>
                <a:cs typeface="Arial"/>
              </a:rPr>
              <a:t>trưng</a:t>
            </a:r>
            <a:endParaRPr sz="2500" dirty="0">
              <a:latin typeface="Arial"/>
              <a:cs typeface="Arial"/>
            </a:endParaRPr>
          </a:p>
          <a:p>
            <a:pPr marL="355600" indent="-342900">
              <a:spcBef>
                <a:spcPts val="720"/>
              </a:spcBef>
              <a:buChar char="•"/>
              <a:tabLst>
                <a:tab pos="354965" algn="l"/>
                <a:tab pos="355600" algn="l"/>
              </a:tabLst>
            </a:pPr>
            <a:r>
              <a:rPr sz="2500" dirty="0">
                <a:latin typeface="Arial"/>
                <a:cs typeface="Arial"/>
              </a:rPr>
              <a:t>Các </a:t>
            </a:r>
            <a:r>
              <a:rPr sz="2500" spc="-5" dirty="0">
                <a:latin typeface="Arial"/>
                <a:cs typeface="Arial"/>
              </a:rPr>
              <a:t>khái niệm vễ </a:t>
            </a:r>
            <a:r>
              <a:rPr sz="2500" dirty="0">
                <a:latin typeface="Arial"/>
                <a:cs typeface="Arial"/>
              </a:rPr>
              <a:t>lỗi, </a:t>
            </a:r>
            <a:r>
              <a:rPr sz="2500" spc="-5" dirty="0">
                <a:latin typeface="Arial"/>
                <a:cs typeface="Arial"/>
              </a:rPr>
              <a:t>sai sót, hỏng</a:t>
            </a:r>
            <a:r>
              <a:rPr sz="2500" spc="-65" dirty="0">
                <a:latin typeface="Arial"/>
                <a:cs typeface="Arial"/>
              </a:rPr>
              <a:t> </a:t>
            </a:r>
            <a:r>
              <a:rPr sz="2500" spc="-5" dirty="0">
                <a:latin typeface="Arial"/>
                <a:cs typeface="Arial"/>
              </a:rPr>
              <a:t>hóc</a:t>
            </a:r>
            <a:endParaRPr sz="2500" dirty="0">
              <a:latin typeface="Arial"/>
              <a:cs typeface="Arial"/>
            </a:endParaRPr>
          </a:p>
          <a:p>
            <a:pPr marL="355600" indent="-342900">
              <a:spcBef>
                <a:spcPts val="720"/>
              </a:spcBef>
              <a:buChar char="•"/>
              <a:tabLst>
                <a:tab pos="354965" algn="l"/>
                <a:tab pos="355600" algn="l"/>
              </a:tabLst>
            </a:pPr>
            <a:r>
              <a:rPr sz="2500" spc="-5" dirty="0">
                <a:latin typeface="Arial"/>
                <a:cs typeface="Arial"/>
              </a:rPr>
              <a:t>Nguyên nhân gây ra </a:t>
            </a:r>
            <a:r>
              <a:rPr sz="2500" dirty="0">
                <a:latin typeface="Arial"/>
                <a:cs typeface="Arial"/>
              </a:rPr>
              <a:t>lỗi </a:t>
            </a:r>
            <a:r>
              <a:rPr sz="2500" spc="-5" dirty="0">
                <a:latin typeface="Arial"/>
                <a:cs typeface="Arial"/>
              </a:rPr>
              <a:t>phần</a:t>
            </a:r>
            <a:r>
              <a:rPr sz="2500" spc="484" dirty="0">
                <a:latin typeface="Arial"/>
                <a:cs typeface="Arial"/>
              </a:rPr>
              <a:t> </a:t>
            </a:r>
            <a:r>
              <a:rPr sz="2500" spc="-315" dirty="0">
                <a:latin typeface="Arial"/>
                <a:cs typeface="Arial"/>
              </a:rPr>
              <a:t>mềm</a:t>
            </a:r>
            <a:endParaRPr sz="2500" dirty="0">
              <a:latin typeface="Arial"/>
              <a:cs typeface="Arial"/>
            </a:endParaRPr>
          </a:p>
          <a:p>
            <a:pPr marL="355600" indent="-342900">
              <a:spcBef>
                <a:spcPts val="720"/>
              </a:spcBef>
              <a:buChar char="•"/>
              <a:tabLst>
                <a:tab pos="354965" algn="l"/>
                <a:tab pos="355600" algn="l"/>
              </a:tabLst>
            </a:pPr>
            <a:r>
              <a:rPr sz="2500" spc="-5" dirty="0">
                <a:latin typeface="Arial"/>
                <a:cs typeface="Arial"/>
              </a:rPr>
              <a:t>Chất lượng phần</a:t>
            </a:r>
            <a:r>
              <a:rPr sz="2500" spc="80" dirty="0">
                <a:latin typeface="Arial"/>
                <a:cs typeface="Arial"/>
              </a:rPr>
              <a:t> </a:t>
            </a:r>
            <a:r>
              <a:rPr sz="2500" spc="-315" dirty="0">
                <a:latin typeface="Arial"/>
                <a:cs typeface="Arial"/>
              </a:rPr>
              <a:t>mềm</a:t>
            </a:r>
            <a:endParaRPr sz="2500" dirty="0">
              <a:latin typeface="Arial"/>
              <a:cs typeface="Arial"/>
            </a:endParaRPr>
          </a:p>
          <a:p>
            <a:pPr marL="355600" indent="-342900">
              <a:spcBef>
                <a:spcPts val="725"/>
              </a:spcBef>
              <a:buChar char="•"/>
              <a:tabLst>
                <a:tab pos="354965" algn="l"/>
                <a:tab pos="355600" algn="l"/>
              </a:tabLst>
            </a:pPr>
            <a:r>
              <a:rPr sz="2500" dirty="0">
                <a:latin typeface="Arial"/>
                <a:cs typeface="Arial"/>
              </a:rPr>
              <a:t>Đảm </a:t>
            </a:r>
            <a:r>
              <a:rPr sz="2500" spc="-5" dirty="0">
                <a:latin typeface="Arial"/>
                <a:cs typeface="Arial"/>
              </a:rPr>
              <a:t>bảo chất lượng phần</a:t>
            </a:r>
            <a:r>
              <a:rPr sz="2500" spc="315" dirty="0">
                <a:latin typeface="Arial"/>
                <a:cs typeface="Arial"/>
              </a:rPr>
              <a:t> </a:t>
            </a:r>
            <a:r>
              <a:rPr sz="2500" spc="-315" dirty="0">
                <a:latin typeface="Arial"/>
                <a:cs typeface="Arial"/>
              </a:rPr>
              <a:t>mềm</a:t>
            </a:r>
            <a:endParaRPr sz="2500" dirty="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93895" y="1438276"/>
            <a:ext cx="4204208" cy="4733925"/>
          </a:xfrm>
          <a:prstGeom prst="rect">
            <a:avLst/>
          </a:prstGeom>
          <a:blipFill>
            <a:blip r:embed="rId2" cstate="print"/>
            <a:stretch>
              <a:fillRect/>
            </a:stretch>
          </a:blipFill>
        </p:spPr>
        <p:txBody>
          <a:bodyPr wrap="square" lIns="0" tIns="0" rIns="0" bIns="0" rtlCol="0"/>
          <a:lstStyle/>
          <a:p>
            <a:endParaRPr/>
          </a:p>
        </p:txBody>
      </p:sp>
      <p:sp>
        <p:nvSpPr>
          <p:cNvPr id="4" name="Title 3">
            <a:extLst>
              <a:ext uri="{FF2B5EF4-FFF2-40B4-BE49-F238E27FC236}">
                <a16:creationId xmlns:a16="http://schemas.microsoft.com/office/drawing/2014/main" id="{7A9F84AF-DEA0-420C-B13B-40127A0F2DAC}"/>
              </a:ext>
            </a:extLst>
          </p:cNvPr>
          <p:cNvSpPr>
            <a:spLocks noGrp="1"/>
          </p:cNvSpPr>
          <p:nvPr>
            <p:ph type="title"/>
          </p:nvPr>
        </p:nvSpPr>
        <p:spPr/>
        <p:txBody>
          <a:bodyPr/>
          <a:lstStyle/>
          <a:p>
            <a:r>
              <a:rPr lang="en-US" dirty="0" err="1"/>
              <a:t>Kiểm</a:t>
            </a:r>
            <a:r>
              <a:rPr lang="en-US" dirty="0"/>
              <a:t> </a:t>
            </a:r>
            <a:r>
              <a:rPr lang="en-US" dirty="0" err="1"/>
              <a:t>thử</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1.9 Đối </a:t>
            </a:r>
            <a:r>
              <a:rPr spc="-185" dirty="0"/>
              <a:t>tượng </a:t>
            </a:r>
            <a:r>
              <a:rPr spc="-5" dirty="0"/>
              <a:t>thực hiện kiểm</a:t>
            </a:r>
            <a:r>
              <a:rPr spc="465" dirty="0"/>
              <a:t> </a:t>
            </a:r>
            <a:r>
              <a:rPr dirty="0"/>
              <a:t>thử</a:t>
            </a:r>
          </a:p>
        </p:txBody>
      </p:sp>
      <p:sp>
        <p:nvSpPr>
          <p:cNvPr id="3" name="object 3"/>
          <p:cNvSpPr/>
          <p:nvPr/>
        </p:nvSpPr>
        <p:spPr>
          <a:xfrm>
            <a:off x="3257550" y="2105026"/>
            <a:ext cx="5676900" cy="33623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0171" y="1438276"/>
            <a:ext cx="5899239" cy="4733925"/>
          </a:xfrm>
          <a:prstGeom prst="rect">
            <a:avLst/>
          </a:prstGeom>
          <a:blipFill>
            <a:blip r:embed="rId2" cstate="print"/>
            <a:stretch>
              <a:fillRect/>
            </a:stretch>
          </a:blipFill>
        </p:spPr>
        <p:txBody>
          <a:bodyPr wrap="square" lIns="0" tIns="0" rIns="0" bIns="0" rtlCol="0"/>
          <a:lstStyle/>
          <a:p>
            <a:endParaRPr/>
          </a:p>
        </p:txBody>
      </p:sp>
      <p:sp>
        <p:nvSpPr>
          <p:cNvPr id="4" name="Title 3">
            <a:extLst>
              <a:ext uri="{FF2B5EF4-FFF2-40B4-BE49-F238E27FC236}">
                <a16:creationId xmlns:a16="http://schemas.microsoft.com/office/drawing/2014/main" id="{D5B90933-CE1F-4911-9350-ED3F7637EBEE}"/>
              </a:ext>
            </a:extLst>
          </p:cNvPr>
          <p:cNvSpPr>
            <a:spLocks noGrp="1"/>
          </p:cNvSpPr>
          <p:nvPr>
            <p:ph type="title"/>
          </p:nvPr>
        </p:nvSpPr>
        <p:spPr/>
        <p:txBody>
          <a:bodyPr/>
          <a:lstStyle/>
          <a:p>
            <a:r>
              <a:rPr lang="en-US" dirty="0" err="1"/>
              <a:t>Kiểm</a:t>
            </a:r>
            <a:r>
              <a:rPr lang="en-US" dirty="0"/>
              <a:t> </a:t>
            </a:r>
            <a:r>
              <a:rPr lang="en-US" dirty="0" err="1"/>
              <a:t>thử</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1.10 Các điểm </a:t>
            </a:r>
            <a:r>
              <a:rPr dirty="0"/>
              <a:t>cần </a:t>
            </a:r>
            <a:r>
              <a:rPr spc="-10" dirty="0"/>
              <a:t>lưu </a:t>
            </a:r>
            <a:r>
              <a:rPr dirty="0"/>
              <a:t>ý </a:t>
            </a:r>
            <a:r>
              <a:rPr spc="-5" dirty="0"/>
              <a:t>khi kiểm</a:t>
            </a:r>
            <a:r>
              <a:rPr spc="-15" dirty="0"/>
              <a:t> </a:t>
            </a:r>
            <a:r>
              <a:rPr dirty="0"/>
              <a:t>thử</a:t>
            </a:r>
          </a:p>
        </p:txBody>
      </p:sp>
      <p:sp>
        <p:nvSpPr>
          <p:cNvPr id="3" name="object 3"/>
          <p:cNvSpPr txBox="1"/>
          <p:nvPr/>
        </p:nvSpPr>
        <p:spPr>
          <a:xfrm>
            <a:off x="2662914" y="1624329"/>
            <a:ext cx="8737269" cy="4052391"/>
          </a:xfrm>
          <a:prstGeom prst="rect">
            <a:avLst/>
          </a:prstGeom>
        </p:spPr>
        <p:txBody>
          <a:bodyPr vert="horz" wrap="square" lIns="0" tIns="12700" rIns="0" bIns="0" rtlCol="0">
            <a:spAutoFit/>
          </a:bodyPr>
          <a:lstStyle/>
          <a:p>
            <a:pPr marL="12700" marR="5080">
              <a:spcBef>
                <a:spcPts val="100"/>
              </a:spcBef>
              <a:buAutoNum type="arabicPeriod"/>
              <a:tabLst>
                <a:tab pos="394335" algn="l"/>
              </a:tabLst>
            </a:pPr>
            <a:r>
              <a:rPr sz="2400" spc="-5" dirty="0">
                <a:latin typeface="Arial"/>
                <a:cs typeface="Arial"/>
              </a:rPr>
              <a:t>Chất lượng phần </a:t>
            </a:r>
            <a:r>
              <a:rPr sz="2400" dirty="0">
                <a:latin typeface="Arial"/>
                <a:cs typeface="Arial"/>
              </a:rPr>
              <a:t>mềm không </a:t>
            </a:r>
            <a:r>
              <a:rPr sz="2400" spc="-5" dirty="0">
                <a:latin typeface="Arial"/>
                <a:cs typeface="Arial"/>
              </a:rPr>
              <a:t>phải do khâu </a:t>
            </a:r>
            <a:r>
              <a:rPr sz="2400" dirty="0">
                <a:latin typeface="Arial"/>
                <a:cs typeface="Arial"/>
              </a:rPr>
              <a:t>kiểm thử  mà </a:t>
            </a:r>
            <a:r>
              <a:rPr sz="2400" spc="-5" dirty="0">
                <a:latin typeface="Arial"/>
                <a:cs typeface="Arial"/>
              </a:rPr>
              <a:t>do </a:t>
            </a:r>
            <a:r>
              <a:rPr sz="2400" dirty="0">
                <a:latin typeface="Arial"/>
                <a:cs typeface="Arial"/>
              </a:rPr>
              <a:t>khâu </a:t>
            </a:r>
            <a:r>
              <a:rPr sz="2400" spc="-5" dirty="0">
                <a:latin typeface="Arial"/>
                <a:cs typeface="Arial"/>
              </a:rPr>
              <a:t>thiết </a:t>
            </a:r>
            <a:r>
              <a:rPr sz="2400" dirty="0">
                <a:latin typeface="Arial"/>
                <a:cs typeface="Arial"/>
              </a:rPr>
              <a:t>kế </a:t>
            </a:r>
            <a:r>
              <a:rPr sz="2400" spc="-5" dirty="0">
                <a:latin typeface="Arial"/>
                <a:cs typeface="Arial"/>
              </a:rPr>
              <a:t>quyết</a:t>
            </a:r>
            <a:r>
              <a:rPr sz="2400" spc="-25" dirty="0">
                <a:latin typeface="Arial"/>
                <a:cs typeface="Arial"/>
              </a:rPr>
              <a:t> </a:t>
            </a:r>
            <a:r>
              <a:rPr sz="2400" spc="-5" dirty="0">
                <a:latin typeface="Arial"/>
                <a:cs typeface="Arial"/>
              </a:rPr>
              <a:t>định</a:t>
            </a:r>
            <a:endParaRPr sz="2400" dirty="0">
              <a:latin typeface="Arial"/>
              <a:cs typeface="Arial"/>
            </a:endParaRPr>
          </a:p>
          <a:p>
            <a:pPr marL="12700" marR="516890">
              <a:spcBef>
                <a:spcPts val="650"/>
              </a:spcBef>
              <a:buAutoNum type="arabicPeriod"/>
              <a:tabLst>
                <a:tab pos="394335" algn="l"/>
              </a:tabLst>
            </a:pPr>
            <a:r>
              <a:rPr sz="2400" spc="-5" dirty="0">
                <a:latin typeface="Arial"/>
                <a:cs typeface="Arial"/>
              </a:rPr>
              <a:t>Tính </a:t>
            </a:r>
            <a:r>
              <a:rPr sz="2400" spc="-10" dirty="0">
                <a:latin typeface="Arial"/>
                <a:cs typeface="Arial"/>
              </a:rPr>
              <a:t>dễ </a:t>
            </a:r>
            <a:r>
              <a:rPr sz="2400" dirty="0">
                <a:latin typeface="Arial"/>
                <a:cs typeface="Arial"/>
              </a:rPr>
              <a:t>kiểm thử </a:t>
            </a:r>
            <a:r>
              <a:rPr sz="2400" spc="-10" dirty="0">
                <a:latin typeface="Arial"/>
                <a:cs typeface="Arial"/>
              </a:rPr>
              <a:t>phụ </a:t>
            </a:r>
            <a:r>
              <a:rPr sz="2400" dirty="0">
                <a:latin typeface="Arial"/>
                <a:cs typeface="Arial"/>
              </a:rPr>
              <a:t>thuộc vào cấu trúc </a:t>
            </a:r>
            <a:r>
              <a:rPr sz="2400" dirty="0" err="1">
                <a:latin typeface="Arial"/>
                <a:cs typeface="Arial"/>
              </a:rPr>
              <a:t>chương</a:t>
            </a:r>
            <a:r>
              <a:rPr sz="2400" dirty="0">
                <a:latin typeface="Arial"/>
                <a:cs typeface="Arial"/>
              </a:rPr>
              <a:t> </a:t>
            </a:r>
            <a:r>
              <a:rPr sz="2400" dirty="0" err="1">
                <a:latin typeface="Arial"/>
                <a:cs typeface="Arial"/>
              </a:rPr>
              <a:t>tr</a:t>
            </a:r>
            <a:r>
              <a:rPr lang="en-US" sz="2400" dirty="0" err="1">
                <a:latin typeface="Arial"/>
                <a:cs typeface="Arial"/>
              </a:rPr>
              <a:t>ì</a:t>
            </a:r>
            <a:r>
              <a:rPr sz="2400" dirty="0" err="1">
                <a:latin typeface="Arial"/>
                <a:cs typeface="Arial"/>
              </a:rPr>
              <a:t>nh</a:t>
            </a:r>
            <a:endParaRPr sz="2400" dirty="0">
              <a:latin typeface="Arial"/>
              <a:cs typeface="Arial"/>
            </a:endParaRPr>
          </a:p>
          <a:p>
            <a:pPr marL="12700" marR="8890">
              <a:spcBef>
                <a:spcPts val="645"/>
              </a:spcBef>
              <a:buAutoNum type="arabicPeriod"/>
              <a:tabLst>
                <a:tab pos="394335" algn="l"/>
              </a:tabLst>
            </a:pPr>
            <a:r>
              <a:rPr sz="2400" spc="-5" dirty="0">
                <a:latin typeface="Arial"/>
                <a:cs typeface="Arial"/>
              </a:rPr>
              <a:t>Người </a:t>
            </a:r>
            <a:r>
              <a:rPr sz="2400" dirty="0">
                <a:latin typeface="Arial"/>
                <a:cs typeface="Arial"/>
              </a:rPr>
              <a:t>kiểm thử </a:t>
            </a:r>
            <a:r>
              <a:rPr sz="2400" spc="-5" dirty="0">
                <a:latin typeface="Arial"/>
                <a:cs typeface="Arial"/>
              </a:rPr>
              <a:t>nên làm </a:t>
            </a:r>
            <a:r>
              <a:rPr sz="2400" dirty="0">
                <a:latin typeface="Arial"/>
                <a:cs typeface="Arial"/>
              </a:rPr>
              <a:t>việc </a:t>
            </a:r>
            <a:r>
              <a:rPr sz="2400" spc="-5" dirty="0">
                <a:latin typeface="Arial"/>
                <a:cs typeface="Arial"/>
              </a:rPr>
              <a:t>độc lập </a:t>
            </a:r>
            <a:r>
              <a:rPr sz="2400" dirty="0">
                <a:latin typeface="Arial"/>
                <a:cs typeface="Arial"/>
              </a:rPr>
              <a:t>với </a:t>
            </a:r>
            <a:r>
              <a:rPr sz="2400" spc="-5" dirty="0">
                <a:latin typeface="Arial"/>
                <a:cs typeface="Arial"/>
              </a:rPr>
              <a:t>người phát  </a:t>
            </a:r>
            <a:r>
              <a:rPr sz="2400" dirty="0">
                <a:latin typeface="Arial"/>
                <a:cs typeface="Arial"/>
              </a:rPr>
              <a:t>triển </a:t>
            </a:r>
            <a:r>
              <a:rPr sz="2400" spc="-5" dirty="0">
                <a:latin typeface="Arial"/>
                <a:cs typeface="Arial"/>
              </a:rPr>
              <a:t>phần</a:t>
            </a:r>
            <a:r>
              <a:rPr sz="2400" spc="-30" dirty="0">
                <a:latin typeface="Arial"/>
                <a:cs typeface="Arial"/>
              </a:rPr>
              <a:t> </a:t>
            </a:r>
            <a:r>
              <a:rPr sz="2400" dirty="0">
                <a:latin typeface="Arial"/>
                <a:cs typeface="Arial"/>
              </a:rPr>
              <a:t>mềm</a:t>
            </a:r>
          </a:p>
          <a:p>
            <a:pPr marL="12700" marR="173355">
              <a:spcBef>
                <a:spcPts val="650"/>
              </a:spcBef>
              <a:buAutoNum type="arabicPeriod"/>
              <a:tabLst>
                <a:tab pos="394335" algn="l"/>
              </a:tabLst>
            </a:pPr>
            <a:r>
              <a:rPr sz="2400" spc="-5" dirty="0">
                <a:latin typeface="Arial"/>
                <a:cs typeface="Arial"/>
              </a:rPr>
              <a:t>Dữ liệu </a:t>
            </a:r>
            <a:r>
              <a:rPr sz="2400" dirty="0">
                <a:latin typeface="Arial"/>
                <a:cs typeface="Arial"/>
              </a:rPr>
              <a:t>thử cho kết </a:t>
            </a:r>
            <a:r>
              <a:rPr sz="2400" spc="-5" dirty="0">
                <a:latin typeface="Arial"/>
                <a:cs typeface="Arial"/>
              </a:rPr>
              <a:t>quả </a:t>
            </a:r>
            <a:r>
              <a:rPr sz="2400" spc="25" dirty="0">
                <a:latin typeface="Arial"/>
                <a:cs typeface="Arial"/>
              </a:rPr>
              <a:t>bình </a:t>
            </a:r>
            <a:r>
              <a:rPr sz="2400" dirty="0">
                <a:latin typeface="Arial"/>
                <a:cs typeface="Arial"/>
              </a:rPr>
              <a:t>thường </a:t>
            </a:r>
            <a:r>
              <a:rPr sz="2400" spc="35" dirty="0">
                <a:latin typeface="Arial"/>
                <a:cs typeface="Arial"/>
              </a:rPr>
              <a:t>thì </a:t>
            </a:r>
            <a:r>
              <a:rPr sz="2400" dirty="0">
                <a:latin typeface="Arial"/>
                <a:cs typeface="Arial"/>
              </a:rPr>
              <a:t>không có</a:t>
            </a:r>
            <a:r>
              <a:rPr sz="2400" spc="-160" dirty="0">
                <a:latin typeface="Arial"/>
                <a:cs typeface="Arial"/>
              </a:rPr>
              <a:t> </a:t>
            </a:r>
            <a:r>
              <a:rPr sz="2400" dirty="0">
                <a:latin typeface="Arial"/>
                <a:cs typeface="Arial"/>
              </a:rPr>
              <a:t>ý  </a:t>
            </a:r>
            <a:r>
              <a:rPr sz="2400" spc="-10" dirty="0">
                <a:latin typeface="Arial"/>
                <a:cs typeface="Arial"/>
              </a:rPr>
              <a:t>nghĩa </a:t>
            </a:r>
            <a:r>
              <a:rPr sz="2400" spc="-5" dirty="0">
                <a:latin typeface="Arial"/>
                <a:cs typeface="Arial"/>
              </a:rPr>
              <a:t>nhiều, </a:t>
            </a:r>
            <a:r>
              <a:rPr sz="2400" dirty="0">
                <a:latin typeface="Arial"/>
                <a:cs typeface="Arial"/>
              </a:rPr>
              <a:t>cần có </a:t>
            </a:r>
            <a:r>
              <a:rPr sz="2400" spc="-5" dirty="0">
                <a:latin typeface="Arial"/>
                <a:cs typeface="Arial"/>
              </a:rPr>
              <a:t>những dữ liệu </a:t>
            </a:r>
            <a:r>
              <a:rPr sz="2400" dirty="0">
                <a:latin typeface="Arial"/>
                <a:cs typeface="Arial"/>
              </a:rPr>
              <a:t>kiểm thử </a:t>
            </a:r>
            <a:r>
              <a:rPr sz="2400" spc="-5" dirty="0">
                <a:latin typeface="Arial"/>
                <a:cs typeface="Arial"/>
              </a:rPr>
              <a:t>để phát  hiện </a:t>
            </a:r>
            <a:r>
              <a:rPr sz="2400" dirty="0">
                <a:latin typeface="Arial"/>
                <a:cs typeface="Arial"/>
              </a:rPr>
              <a:t>ra</a:t>
            </a:r>
            <a:r>
              <a:rPr sz="2400" spc="-15" dirty="0">
                <a:latin typeface="Arial"/>
                <a:cs typeface="Arial"/>
              </a:rPr>
              <a:t> </a:t>
            </a:r>
            <a:r>
              <a:rPr sz="2400" spc="-5" dirty="0">
                <a:latin typeface="Arial"/>
                <a:cs typeface="Arial"/>
              </a:rPr>
              <a:t>lỗi</a:t>
            </a:r>
            <a:endParaRPr sz="2400" dirty="0">
              <a:latin typeface="Arial"/>
              <a:cs typeface="Arial"/>
            </a:endParaRPr>
          </a:p>
          <a:p>
            <a:pPr marL="12700" marR="351790">
              <a:spcBef>
                <a:spcPts val="655"/>
              </a:spcBef>
              <a:buAutoNum type="arabicPeriod"/>
              <a:tabLst>
                <a:tab pos="299720" algn="l"/>
              </a:tabLst>
            </a:pPr>
            <a:r>
              <a:rPr sz="2400" spc="-5" dirty="0">
                <a:latin typeface="Arial"/>
                <a:cs typeface="Arial"/>
              </a:rPr>
              <a:t>Khi phát </a:t>
            </a:r>
            <a:r>
              <a:rPr sz="2400" dirty="0">
                <a:latin typeface="Arial"/>
                <a:cs typeface="Arial"/>
              </a:rPr>
              <a:t>sinh thêm trường </a:t>
            </a:r>
            <a:r>
              <a:rPr sz="2400" spc="-5" dirty="0">
                <a:latin typeface="Arial"/>
                <a:cs typeface="Arial"/>
              </a:rPr>
              <a:t>hợp </a:t>
            </a:r>
            <a:r>
              <a:rPr sz="2400" dirty="0">
                <a:latin typeface="Arial"/>
                <a:cs typeface="Arial"/>
              </a:rPr>
              <a:t>thử </a:t>
            </a:r>
            <a:r>
              <a:rPr sz="2400" spc="35" dirty="0">
                <a:latin typeface="Arial"/>
                <a:cs typeface="Arial"/>
              </a:rPr>
              <a:t>thì </a:t>
            </a:r>
            <a:r>
              <a:rPr sz="2400" spc="-5" dirty="0">
                <a:latin typeface="Arial"/>
                <a:cs typeface="Arial"/>
              </a:rPr>
              <a:t>nên </a:t>
            </a:r>
            <a:r>
              <a:rPr sz="2400" dirty="0">
                <a:latin typeface="Arial"/>
                <a:cs typeface="Arial"/>
              </a:rPr>
              <a:t>thử </a:t>
            </a:r>
            <a:r>
              <a:rPr sz="2400" spc="-5" dirty="0">
                <a:latin typeface="Arial"/>
                <a:cs typeface="Arial"/>
              </a:rPr>
              <a:t>lại  những </a:t>
            </a:r>
            <a:r>
              <a:rPr sz="2400" dirty="0">
                <a:latin typeface="Arial"/>
                <a:cs typeface="Arial"/>
              </a:rPr>
              <a:t>trường </a:t>
            </a:r>
            <a:r>
              <a:rPr sz="2400" spc="-5" dirty="0">
                <a:latin typeface="Arial"/>
                <a:cs typeface="Arial"/>
              </a:rPr>
              <a:t>hợp </a:t>
            </a:r>
            <a:r>
              <a:rPr sz="2400" dirty="0">
                <a:latin typeface="Arial"/>
                <a:cs typeface="Arial"/>
              </a:rPr>
              <a:t>thử trước </a:t>
            </a:r>
            <a:r>
              <a:rPr sz="2400" spc="-5" dirty="0">
                <a:latin typeface="Arial"/>
                <a:cs typeface="Arial"/>
              </a:rPr>
              <a:t>đó để </a:t>
            </a:r>
            <a:r>
              <a:rPr sz="2400" dirty="0">
                <a:latin typeface="Arial"/>
                <a:cs typeface="Arial"/>
              </a:rPr>
              <a:t>tránh </a:t>
            </a:r>
            <a:r>
              <a:rPr sz="2400" spc="-5" dirty="0">
                <a:latin typeface="Arial"/>
                <a:cs typeface="Arial"/>
              </a:rPr>
              <a:t>ảnh hưởng  lan truyền</a:t>
            </a:r>
            <a:r>
              <a:rPr sz="2400" spc="-20" dirty="0">
                <a:latin typeface="Arial"/>
                <a:cs typeface="Arial"/>
              </a:rPr>
              <a:t> </a:t>
            </a:r>
            <a:r>
              <a:rPr sz="2400" dirty="0">
                <a:latin typeface="Arial"/>
                <a:cs typeface="Arial"/>
              </a:rPr>
              <a:t>sóng.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5" dirty="0"/>
              <a:t>1.11 </a:t>
            </a:r>
            <a:r>
              <a:rPr spc="-5" dirty="0"/>
              <a:t>Các hạn chế của kiểm</a:t>
            </a:r>
            <a:r>
              <a:rPr spc="5" dirty="0"/>
              <a:t> </a:t>
            </a:r>
            <a:r>
              <a:rPr dirty="0"/>
              <a:t>thử</a:t>
            </a:r>
          </a:p>
        </p:txBody>
      </p:sp>
      <p:sp>
        <p:nvSpPr>
          <p:cNvPr id="3" name="object 3"/>
          <p:cNvSpPr txBox="1"/>
          <p:nvPr/>
        </p:nvSpPr>
        <p:spPr>
          <a:xfrm>
            <a:off x="2974341" y="1733664"/>
            <a:ext cx="8182609" cy="3390672"/>
          </a:xfrm>
          <a:prstGeom prst="rect">
            <a:avLst/>
          </a:prstGeom>
        </p:spPr>
        <p:txBody>
          <a:bodyPr vert="horz" wrap="square" lIns="0" tIns="12700" rIns="0" bIns="0" rtlCol="0">
            <a:spAutoFit/>
          </a:bodyPr>
          <a:lstStyle/>
          <a:p>
            <a:pPr marL="355600" marR="141605" indent="-342900">
              <a:spcBef>
                <a:spcPts val="100"/>
              </a:spcBef>
              <a:buChar char="•"/>
              <a:tabLst>
                <a:tab pos="354965" algn="l"/>
                <a:tab pos="355600" algn="l"/>
              </a:tabLst>
            </a:pPr>
            <a:r>
              <a:rPr sz="2400" dirty="0">
                <a:latin typeface="Arial"/>
                <a:cs typeface="Arial"/>
              </a:rPr>
              <a:t>Không thể chắc chắn </a:t>
            </a:r>
            <a:r>
              <a:rPr sz="2400" spc="-5" dirty="0">
                <a:latin typeface="Arial"/>
                <a:cs typeface="Arial"/>
              </a:rPr>
              <a:t>đặc </a:t>
            </a:r>
            <a:r>
              <a:rPr sz="2400" dirty="0">
                <a:latin typeface="Arial"/>
                <a:cs typeface="Arial"/>
              </a:rPr>
              <a:t>tả </a:t>
            </a:r>
            <a:r>
              <a:rPr sz="2400" spc="-5" dirty="0">
                <a:latin typeface="Arial"/>
                <a:cs typeface="Arial"/>
              </a:rPr>
              <a:t>phần </a:t>
            </a:r>
            <a:r>
              <a:rPr sz="2400" dirty="0">
                <a:latin typeface="Arial"/>
                <a:cs typeface="Arial"/>
              </a:rPr>
              <a:t>mềm </a:t>
            </a:r>
            <a:r>
              <a:rPr sz="2400" spc="-5" dirty="0">
                <a:latin typeface="Arial"/>
                <a:cs typeface="Arial"/>
              </a:rPr>
              <a:t>đúng</a:t>
            </a:r>
            <a:r>
              <a:rPr sz="2400" spc="-125" dirty="0">
                <a:latin typeface="Arial"/>
                <a:cs typeface="Arial"/>
              </a:rPr>
              <a:t> </a:t>
            </a:r>
            <a:r>
              <a:rPr sz="2400" spc="-5" dirty="0">
                <a:latin typeface="Arial"/>
                <a:cs typeface="Arial"/>
              </a:rPr>
              <a:t>hoàn  </a:t>
            </a:r>
            <a:r>
              <a:rPr sz="2400" dirty="0">
                <a:latin typeface="Arial"/>
                <a:cs typeface="Arial"/>
              </a:rPr>
              <a:t>toàn</a:t>
            </a:r>
          </a:p>
          <a:p>
            <a:pPr marL="355600" marR="81280" indent="-342900">
              <a:spcBef>
                <a:spcPts val="650"/>
              </a:spcBef>
              <a:buChar char="•"/>
              <a:tabLst>
                <a:tab pos="354965" algn="l"/>
                <a:tab pos="355600" algn="l"/>
              </a:tabLst>
            </a:pPr>
            <a:r>
              <a:rPr sz="2400" spc="-5" dirty="0">
                <a:latin typeface="Arial"/>
                <a:cs typeface="Arial"/>
              </a:rPr>
              <a:t>Không </a:t>
            </a:r>
            <a:r>
              <a:rPr sz="2400" dirty="0">
                <a:latin typeface="Arial"/>
                <a:cs typeface="Arial"/>
              </a:rPr>
              <a:t>thể chắc chắn </a:t>
            </a:r>
            <a:r>
              <a:rPr sz="2400" spc="-5" dirty="0">
                <a:latin typeface="Arial"/>
                <a:cs typeface="Arial"/>
              </a:rPr>
              <a:t>hệ </a:t>
            </a:r>
            <a:r>
              <a:rPr sz="2400" dirty="0">
                <a:latin typeface="Arial"/>
                <a:cs typeface="Arial"/>
              </a:rPr>
              <a:t>thống </a:t>
            </a:r>
            <a:r>
              <a:rPr sz="2400" spc="-5" dirty="0">
                <a:latin typeface="Arial"/>
                <a:cs typeface="Arial"/>
              </a:rPr>
              <a:t>hay </a:t>
            </a:r>
            <a:r>
              <a:rPr sz="2400" dirty="0">
                <a:latin typeface="Arial"/>
                <a:cs typeface="Arial"/>
              </a:rPr>
              <a:t>tool kiểm thử</a:t>
            </a:r>
            <a:r>
              <a:rPr sz="2400" spc="-105" dirty="0">
                <a:latin typeface="Arial"/>
                <a:cs typeface="Arial"/>
              </a:rPr>
              <a:t> </a:t>
            </a:r>
            <a:r>
              <a:rPr sz="2400" spc="-5" dirty="0">
                <a:latin typeface="Arial"/>
                <a:cs typeface="Arial"/>
              </a:rPr>
              <a:t>là  đúng</a:t>
            </a:r>
            <a:endParaRPr sz="2400" dirty="0">
              <a:latin typeface="Arial"/>
              <a:cs typeface="Arial"/>
            </a:endParaRPr>
          </a:p>
          <a:p>
            <a:pPr marL="355600" marR="792480" indent="-342900">
              <a:spcBef>
                <a:spcPts val="645"/>
              </a:spcBef>
              <a:buChar char="•"/>
              <a:tabLst>
                <a:tab pos="354965" algn="l"/>
                <a:tab pos="355600" algn="l"/>
              </a:tabLst>
            </a:pPr>
            <a:r>
              <a:rPr sz="2400" spc="-5" dirty="0">
                <a:latin typeface="Arial"/>
                <a:cs typeface="Arial"/>
              </a:rPr>
              <a:t>Không </a:t>
            </a:r>
            <a:r>
              <a:rPr sz="2400" dirty="0">
                <a:latin typeface="Arial"/>
                <a:cs typeface="Arial"/>
              </a:rPr>
              <a:t>có tool </a:t>
            </a:r>
            <a:r>
              <a:rPr sz="2400" spc="-5" dirty="0">
                <a:latin typeface="Arial"/>
                <a:cs typeface="Arial"/>
              </a:rPr>
              <a:t>kiểm </a:t>
            </a:r>
            <a:r>
              <a:rPr sz="2400" dirty="0">
                <a:latin typeface="Arial"/>
                <a:cs typeface="Arial"/>
              </a:rPr>
              <a:t>thử </a:t>
            </a:r>
            <a:r>
              <a:rPr sz="2400" spc="-5" dirty="0">
                <a:latin typeface="Arial"/>
                <a:cs typeface="Arial"/>
              </a:rPr>
              <a:t>nào </a:t>
            </a:r>
            <a:r>
              <a:rPr sz="2400" dirty="0">
                <a:latin typeface="Arial"/>
                <a:cs typeface="Arial"/>
              </a:rPr>
              <a:t>thích </a:t>
            </a:r>
            <a:r>
              <a:rPr sz="2400" spc="-5" dirty="0">
                <a:latin typeface="Arial"/>
                <a:cs typeface="Arial"/>
              </a:rPr>
              <a:t>hợp </a:t>
            </a:r>
            <a:r>
              <a:rPr sz="2400" dirty="0">
                <a:latin typeface="Arial"/>
                <a:cs typeface="Arial"/>
              </a:rPr>
              <a:t>cho </a:t>
            </a:r>
            <a:r>
              <a:rPr sz="2400" spc="-10" dirty="0">
                <a:latin typeface="Arial"/>
                <a:cs typeface="Arial"/>
              </a:rPr>
              <a:t>mọi  </a:t>
            </a:r>
            <a:r>
              <a:rPr sz="2400" spc="-5" dirty="0">
                <a:latin typeface="Arial"/>
                <a:cs typeface="Arial"/>
              </a:rPr>
              <a:t>phần</a:t>
            </a:r>
            <a:r>
              <a:rPr sz="2400" spc="-20" dirty="0">
                <a:latin typeface="Arial"/>
                <a:cs typeface="Arial"/>
              </a:rPr>
              <a:t> </a:t>
            </a:r>
            <a:r>
              <a:rPr sz="2400" spc="-10" dirty="0">
                <a:latin typeface="Arial"/>
                <a:cs typeface="Arial"/>
              </a:rPr>
              <a:t>mềm</a:t>
            </a:r>
            <a:endParaRPr sz="2400" dirty="0">
              <a:latin typeface="Arial"/>
              <a:cs typeface="Arial"/>
            </a:endParaRPr>
          </a:p>
          <a:p>
            <a:pPr marL="355600" marR="5080" indent="-342900">
              <a:spcBef>
                <a:spcPts val="650"/>
              </a:spcBef>
              <a:buChar char="•"/>
              <a:tabLst>
                <a:tab pos="354965" algn="l"/>
                <a:tab pos="355600" algn="l"/>
              </a:tabLst>
            </a:pPr>
            <a:r>
              <a:rPr sz="2400" dirty="0">
                <a:latin typeface="Arial"/>
                <a:cs typeface="Arial"/>
              </a:rPr>
              <a:t>Kỹ sư kiểm thử không chắc chắn </a:t>
            </a:r>
            <a:r>
              <a:rPr sz="2400" spc="-5" dirty="0">
                <a:latin typeface="Arial"/>
                <a:cs typeface="Arial"/>
              </a:rPr>
              <a:t>họ hiểu đầy đủ</a:t>
            </a:r>
            <a:r>
              <a:rPr sz="2400" spc="-105" dirty="0">
                <a:latin typeface="Arial"/>
                <a:cs typeface="Arial"/>
              </a:rPr>
              <a:t> </a:t>
            </a:r>
            <a:r>
              <a:rPr sz="2400" dirty="0">
                <a:latin typeface="Arial"/>
                <a:cs typeface="Arial"/>
              </a:rPr>
              <a:t>về  sản</a:t>
            </a:r>
            <a:r>
              <a:rPr sz="2400" spc="-5" dirty="0">
                <a:latin typeface="Arial"/>
                <a:cs typeface="Arial"/>
              </a:rPr>
              <a:t> phẩm</a:t>
            </a:r>
            <a:endParaRPr sz="2400" dirty="0">
              <a:latin typeface="Arial"/>
              <a:cs typeface="Arial"/>
            </a:endParaRPr>
          </a:p>
          <a:p>
            <a:pPr marL="355600" marR="311150" indent="-342900">
              <a:spcBef>
                <a:spcPts val="655"/>
              </a:spcBef>
              <a:buChar char="•"/>
              <a:tabLst>
                <a:tab pos="354965" algn="l"/>
                <a:tab pos="355600" algn="l"/>
              </a:tabLst>
            </a:pPr>
            <a:r>
              <a:rPr sz="2400" spc="-5" dirty="0">
                <a:latin typeface="Arial"/>
                <a:cs typeface="Arial"/>
              </a:rPr>
              <a:t>Không </a:t>
            </a:r>
            <a:r>
              <a:rPr sz="2400" dirty="0">
                <a:latin typeface="Arial"/>
                <a:cs typeface="Arial"/>
              </a:rPr>
              <a:t>có tài </a:t>
            </a:r>
            <a:r>
              <a:rPr sz="2400" spc="-5" dirty="0">
                <a:latin typeface="Arial"/>
                <a:cs typeface="Arial"/>
              </a:rPr>
              <a:t>nguyên để </a:t>
            </a:r>
            <a:r>
              <a:rPr sz="2400" dirty="0">
                <a:latin typeface="Arial"/>
                <a:cs typeface="Arial"/>
              </a:rPr>
              <a:t>thực </a:t>
            </a:r>
            <a:r>
              <a:rPr sz="2400" spc="-10" dirty="0">
                <a:latin typeface="Arial"/>
                <a:cs typeface="Arial"/>
              </a:rPr>
              <a:t>hiện </a:t>
            </a:r>
            <a:r>
              <a:rPr sz="2400" dirty="0">
                <a:latin typeface="Arial"/>
                <a:cs typeface="Arial"/>
              </a:rPr>
              <a:t>tất cả các kiểm  thử</a:t>
            </a:r>
          </a:p>
          <a:p>
            <a:pPr marL="355600" indent="-342900">
              <a:spcBef>
                <a:spcPts val="645"/>
              </a:spcBef>
              <a:buChar char="•"/>
              <a:tabLst>
                <a:tab pos="354965" algn="l"/>
                <a:tab pos="355600" algn="l"/>
              </a:tabLst>
            </a:pPr>
            <a:r>
              <a:rPr sz="2400" spc="-5" dirty="0">
                <a:latin typeface="Arial"/>
                <a:cs typeface="Arial"/>
              </a:rPr>
              <a:t>Không </a:t>
            </a:r>
            <a:r>
              <a:rPr sz="2400" dirty="0">
                <a:latin typeface="Arial"/>
                <a:cs typeface="Arial"/>
              </a:rPr>
              <a:t>thể </a:t>
            </a:r>
            <a:r>
              <a:rPr sz="2400" spc="35" dirty="0">
                <a:latin typeface="Arial"/>
                <a:cs typeface="Arial"/>
              </a:rPr>
              <a:t>tìm </a:t>
            </a:r>
            <a:r>
              <a:rPr sz="2400" dirty="0">
                <a:latin typeface="Arial"/>
                <a:cs typeface="Arial"/>
              </a:rPr>
              <a:t>ra </a:t>
            </a:r>
            <a:r>
              <a:rPr sz="2400" spc="-5" dirty="0">
                <a:latin typeface="Arial"/>
                <a:cs typeface="Arial"/>
              </a:rPr>
              <a:t>được </a:t>
            </a:r>
            <a:r>
              <a:rPr sz="2400" dirty="0">
                <a:latin typeface="Arial"/>
                <a:cs typeface="Arial"/>
              </a:rPr>
              <a:t>tất cả các</a:t>
            </a:r>
            <a:r>
              <a:rPr sz="2400" spc="-70" dirty="0">
                <a:latin typeface="Arial"/>
                <a:cs typeface="Arial"/>
              </a:rPr>
              <a:t> </a:t>
            </a:r>
            <a:r>
              <a:rPr sz="2400" spc="-5" dirty="0">
                <a:latin typeface="Arial"/>
                <a:cs typeface="Arial"/>
              </a:rPr>
              <a:t>lỗi</a:t>
            </a:r>
            <a:endParaRPr sz="2400" dirty="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nchor="ctr">
            <a:spAutoFit/>
          </a:bodyPr>
          <a:lstStyle/>
          <a:p>
            <a:pPr marL="12700">
              <a:lnSpc>
                <a:spcPct val="100000"/>
              </a:lnSpc>
              <a:spcBef>
                <a:spcPts val="95"/>
              </a:spcBef>
            </a:pPr>
            <a:r>
              <a:rPr lang="en-US" sz="2800" spc="-10" dirty="0"/>
              <a:t>TIÊU CHÍ CHẤT LƯỢNG PHẦN MỀM</a:t>
            </a:r>
            <a:endParaRPr sz="2800" dirty="0"/>
          </a:p>
        </p:txBody>
      </p:sp>
      <p:sp>
        <p:nvSpPr>
          <p:cNvPr id="3" name="object 3"/>
          <p:cNvSpPr txBox="1"/>
          <p:nvPr/>
        </p:nvSpPr>
        <p:spPr>
          <a:xfrm>
            <a:off x="2537018" y="1355035"/>
            <a:ext cx="8408768" cy="4598695"/>
          </a:xfrm>
          <a:prstGeom prst="rect">
            <a:avLst/>
          </a:prstGeom>
        </p:spPr>
        <p:txBody>
          <a:bodyPr vert="horz" wrap="square" lIns="0" tIns="12700" rIns="0" bIns="0" rtlCol="0">
            <a:spAutoFit/>
          </a:bodyPr>
          <a:lstStyle/>
          <a:p>
            <a:pPr algn="just"/>
            <a:r>
              <a:rPr lang="en-US" sz="2200" dirty="0" err="1">
                <a:latin typeface="Arial" panose="020B0604020202020204" pitchFamily="34" charset="0"/>
                <a:cs typeface="Arial" panose="020B0604020202020204" pitchFamily="34" charset="0"/>
              </a:rPr>
              <a:t>Đã</a:t>
            </a:r>
            <a:r>
              <a:rPr lang="vi-VN" sz="2200" dirty="0">
                <a:latin typeface="Arial" panose="020B0604020202020204" pitchFamily="34" charset="0"/>
                <a:cs typeface="Arial" panose="020B0604020202020204" pitchFamily="34" charset="0"/>
              </a:rPr>
              <a:t> có nhiều tác giả nghiên cứu về các yếu tố chất lượng phần mềm. Theo thời gian có thể quan niệm về việc đảm bảo chất lượng phần mềm có phần</a:t>
            </a:r>
            <a:r>
              <a:rPr lang="en-US"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thay đổi, tuy nhiên mô h</a:t>
            </a:r>
            <a:r>
              <a:rPr lang="en-US" sz="2200" dirty="0">
                <a:latin typeface="Arial" panose="020B0604020202020204" pitchFamily="34" charset="0"/>
                <a:cs typeface="Arial" panose="020B0604020202020204" pitchFamily="34" charset="0"/>
              </a:rPr>
              <a:t>ì</a:t>
            </a:r>
            <a:r>
              <a:rPr lang="vi-VN" sz="2200" dirty="0">
                <a:latin typeface="Arial" panose="020B0604020202020204" pitchFamily="34" charset="0"/>
                <a:cs typeface="Arial" panose="020B0604020202020204" pitchFamily="34" charset="0"/>
              </a:rPr>
              <a:t>nh các yếu tố đảm bảo chất lượng phần mềm của McCall ra</a:t>
            </a:r>
            <a:r>
              <a:rPr lang="en-US"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đời vào những năm 70 của thế kỷ trước vẫn được nhiều người nhắc đến như là cơ</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sở</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tham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chiếu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các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yêu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cầu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mềm</a:t>
            </a:r>
            <a:r>
              <a:rPr lang="en-US" sz="2200" dirty="0">
                <a:latin typeface="Arial" panose="020B0604020202020204" pitchFamily="34" charset="0"/>
                <a:cs typeface="Arial" panose="020B0604020202020204" pitchFamily="34" charset="0"/>
              </a:rPr>
              <a:t>:</a:t>
            </a:r>
          </a:p>
          <a:p>
            <a:pPr algn="just"/>
            <a:endParaRPr lang="en-US" sz="2200" dirty="0">
              <a:latin typeface="Arial" panose="020B0604020202020204" pitchFamily="34" charset="0"/>
              <a:cs typeface="Arial" panose="020B0604020202020204" pitchFamily="34" charset="0"/>
            </a:endParaRPr>
          </a:p>
          <a:p>
            <a:r>
              <a:rPr lang="en-US" sz="2400" dirty="0"/>
              <a:t>1. </a:t>
            </a:r>
            <a:r>
              <a:rPr lang="en-US" sz="2400" dirty="0" err="1"/>
              <a:t>Các</a:t>
            </a:r>
            <a:r>
              <a:rPr lang="en-US" sz="2400" dirty="0"/>
              <a:t> </a:t>
            </a:r>
            <a:r>
              <a:rPr lang="en-US" sz="2400" dirty="0" err="1"/>
              <a:t>yếu</a:t>
            </a:r>
            <a:r>
              <a:rPr lang="en-US" sz="2400" dirty="0"/>
              <a:t> </a:t>
            </a:r>
            <a:r>
              <a:rPr lang="en-US" sz="2400" dirty="0" err="1"/>
              <a:t>tố</a:t>
            </a:r>
            <a:r>
              <a:rPr lang="en-US" sz="2400" dirty="0"/>
              <a:t> </a:t>
            </a:r>
            <a:r>
              <a:rPr lang="en-US" sz="2400" dirty="0" err="1"/>
              <a:t>hoạt</a:t>
            </a:r>
            <a:r>
              <a:rPr lang="en-US" sz="2400" dirty="0"/>
              <a:t> </a:t>
            </a:r>
            <a:r>
              <a:rPr lang="en-US" sz="2400" dirty="0" err="1"/>
              <a:t>động</a:t>
            </a:r>
            <a:r>
              <a:rPr lang="en-US" sz="2400" dirty="0"/>
              <a:t> </a:t>
            </a:r>
            <a:r>
              <a:rPr lang="en-US" sz="2400" dirty="0" err="1"/>
              <a:t>của</a:t>
            </a:r>
            <a:r>
              <a:rPr lang="en-US" sz="2400" dirty="0"/>
              <a:t> </a:t>
            </a:r>
            <a:r>
              <a:rPr lang="en-US" sz="2400" dirty="0" err="1"/>
              <a:t>sản</a:t>
            </a:r>
            <a:r>
              <a:rPr lang="en-US" sz="2400" dirty="0"/>
              <a:t> </a:t>
            </a:r>
            <a:r>
              <a:rPr lang="en-US" sz="2400" dirty="0" err="1"/>
              <a:t>phẩm</a:t>
            </a:r>
            <a:r>
              <a:rPr lang="en-US" sz="2400" dirty="0"/>
              <a:t> </a:t>
            </a:r>
            <a:r>
              <a:rPr lang="en-US" sz="2400" dirty="0" err="1"/>
              <a:t>bao</a:t>
            </a:r>
            <a:r>
              <a:rPr lang="en-US" sz="2400" dirty="0"/>
              <a:t> </a:t>
            </a:r>
            <a:r>
              <a:rPr lang="en-US" sz="2400" dirty="0" err="1"/>
              <a:t>gồm</a:t>
            </a:r>
            <a:r>
              <a:rPr lang="en-US" sz="2400" dirty="0"/>
              <a:t> </a:t>
            </a:r>
            <a:r>
              <a:rPr lang="en-US" sz="2400" dirty="0" err="1"/>
              <a:t>tính</a:t>
            </a:r>
            <a:r>
              <a:rPr lang="en-US" sz="2400" dirty="0"/>
              <a:t> </a:t>
            </a:r>
            <a:r>
              <a:rPr lang="en-US" sz="2400" dirty="0" err="1"/>
              <a:t>chính</a:t>
            </a:r>
            <a:r>
              <a:rPr lang="en-US" sz="2400" dirty="0"/>
              <a:t> </a:t>
            </a:r>
            <a:r>
              <a:rPr lang="en-US" sz="2400" dirty="0" err="1"/>
              <a:t>xác</a:t>
            </a:r>
            <a:r>
              <a:rPr lang="en-US" sz="2400" dirty="0"/>
              <a:t>, tin </a:t>
            </a:r>
            <a:r>
              <a:rPr lang="en-US" sz="2400" dirty="0" err="1"/>
              <a:t>cậy</a:t>
            </a:r>
            <a:r>
              <a:rPr lang="en-US" sz="2400" dirty="0"/>
              <a:t>, </a:t>
            </a:r>
            <a:r>
              <a:rPr lang="en-US" sz="2400" dirty="0" err="1"/>
              <a:t>hiệu</a:t>
            </a:r>
            <a:r>
              <a:rPr lang="en-US" sz="2400" dirty="0"/>
              <a:t> </a:t>
            </a:r>
            <a:r>
              <a:rPr lang="en-US" sz="2400" dirty="0" err="1"/>
              <a:t>quả</a:t>
            </a:r>
            <a:r>
              <a:rPr lang="en-US" sz="2400" dirty="0"/>
              <a:t>, </a:t>
            </a:r>
            <a:r>
              <a:rPr lang="vi-VN" sz="2400" dirty="0"/>
              <a:t>tính toàn vẹn, sử dụng được</a:t>
            </a:r>
          </a:p>
          <a:p>
            <a:r>
              <a:rPr lang="en-US" sz="2400" dirty="0"/>
              <a:t>2.</a:t>
            </a:r>
            <a:r>
              <a:rPr lang="vi-VN" sz="2400" dirty="0"/>
              <a:t> Các yếu tố rà soát bao gồm tính bảo tr</a:t>
            </a:r>
            <a:r>
              <a:rPr lang="en-US" sz="2400" dirty="0"/>
              <a:t>ì</a:t>
            </a:r>
            <a:r>
              <a:rPr lang="vi-VN" sz="2400" dirty="0"/>
              <a:t>, linh hoạt, có thể test được</a:t>
            </a:r>
          </a:p>
          <a:p>
            <a:r>
              <a:rPr lang="en-US" sz="2400" dirty="0"/>
              <a:t>3. </a:t>
            </a:r>
            <a:r>
              <a:rPr lang="en-US" sz="2400" dirty="0" err="1"/>
              <a:t>Các</a:t>
            </a:r>
            <a:r>
              <a:rPr lang="en-US" sz="2400" dirty="0"/>
              <a:t> </a:t>
            </a:r>
            <a:r>
              <a:rPr lang="en-US" sz="2400" dirty="0" err="1"/>
              <a:t>yếu</a:t>
            </a:r>
            <a:r>
              <a:rPr lang="en-US" sz="2400" dirty="0"/>
              <a:t> </a:t>
            </a:r>
            <a:r>
              <a:rPr lang="en-US" sz="2400" dirty="0" err="1"/>
              <a:t>tố</a:t>
            </a:r>
            <a:r>
              <a:rPr lang="en-US" sz="2400" dirty="0"/>
              <a:t> </a:t>
            </a:r>
            <a:r>
              <a:rPr lang="en-US" sz="2400" dirty="0" err="1"/>
              <a:t>chuyển</a:t>
            </a:r>
            <a:r>
              <a:rPr lang="en-US" sz="2400" dirty="0"/>
              <a:t> </a:t>
            </a:r>
            <a:r>
              <a:rPr lang="en-US" sz="2400" dirty="0" err="1"/>
              <a:t>giao</a:t>
            </a:r>
            <a:r>
              <a:rPr lang="en-US" sz="2400" dirty="0"/>
              <a:t> </a:t>
            </a:r>
            <a:r>
              <a:rPr lang="en-US" sz="2400" dirty="0" err="1"/>
              <a:t>bao</a:t>
            </a:r>
            <a:r>
              <a:rPr lang="en-US" sz="2400" dirty="0"/>
              <a:t> </a:t>
            </a:r>
            <a:r>
              <a:rPr lang="en-US" sz="2400" dirty="0" err="1"/>
              <a:t>gồm</a:t>
            </a:r>
            <a:r>
              <a:rPr lang="en-US" sz="2400" dirty="0"/>
              <a:t> </a:t>
            </a:r>
            <a:r>
              <a:rPr lang="en-US" sz="2400" dirty="0" err="1"/>
              <a:t>tính</a:t>
            </a:r>
            <a:r>
              <a:rPr lang="en-US" sz="2400" dirty="0"/>
              <a:t> </a:t>
            </a:r>
            <a:r>
              <a:rPr lang="en-US" sz="2400" dirty="0" err="1"/>
              <a:t>khả</a:t>
            </a:r>
            <a:r>
              <a:rPr lang="en-US" sz="2400" dirty="0"/>
              <a:t> </a:t>
            </a:r>
            <a:r>
              <a:rPr lang="en-US" sz="2400" dirty="0" err="1"/>
              <a:t>chuyển</a:t>
            </a:r>
            <a:r>
              <a:rPr lang="en-US" sz="2400" dirty="0"/>
              <a:t>, </a:t>
            </a:r>
            <a:r>
              <a:rPr lang="en-US" sz="2400" dirty="0" err="1"/>
              <a:t>có</a:t>
            </a:r>
            <a:r>
              <a:rPr lang="en-US" sz="2400" dirty="0"/>
              <a:t> </a:t>
            </a:r>
            <a:r>
              <a:rPr lang="en-US" sz="2400" dirty="0" err="1"/>
              <a:t>khả</a:t>
            </a:r>
            <a:r>
              <a:rPr lang="en-US" sz="2400" dirty="0"/>
              <a:t> </a:t>
            </a:r>
            <a:r>
              <a:rPr lang="en-US" sz="2400" dirty="0" err="1"/>
              <a:t>năng</a:t>
            </a:r>
            <a:r>
              <a:rPr lang="en-US" sz="2400" dirty="0"/>
              <a:t> </a:t>
            </a:r>
            <a:r>
              <a:rPr lang="en-US" sz="2400" dirty="0" err="1"/>
              <a:t>sử</a:t>
            </a:r>
            <a:r>
              <a:rPr lang="en-US" sz="2400" dirty="0"/>
              <a:t> </a:t>
            </a:r>
            <a:r>
              <a:rPr lang="en-US" sz="2400" dirty="0" err="1"/>
              <a:t>dụng</a:t>
            </a:r>
            <a:r>
              <a:rPr lang="en-US" sz="2400" dirty="0"/>
              <a:t> </a:t>
            </a:r>
            <a:r>
              <a:rPr lang="en-US" sz="2400" dirty="0" err="1"/>
              <a:t>lại</a:t>
            </a:r>
            <a:r>
              <a:rPr lang="en-US" sz="2400" dirty="0"/>
              <a:t>, </a:t>
            </a:r>
            <a:r>
              <a:rPr lang="en-US" sz="2400" dirty="0" err="1"/>
              <a:t>có</a:t>
            </a:r>
            <a:r>
              <a:rPr lang="en-US" sz="2400" dirty="0"/>
              <a:t> </a:t>
            </a:r>
            <a:r>
              <a:rPr lang="en-US" sz="2400" dirty="0" err="1"/>
              <a:t>khả</a:t>
            </a:r>
            <a:r>
              <a:rPr lang="en-US" sz="2400" dirty="0"/>
              <a:t> </a:t>
            </a:r>
            <a:r>
              <a:rPr lang="en-US" sz="2400" dirty="0" err="1"/>
              <a:t>năng</a:t>
            </a:r>
            <a:r>
              <a:rPr lang="en-US" sz="2400" dirty="0"/>
              <a:t> </a:t>
            </a:r>
            <a:r>
              <a:rPr lang="en-US" sz="2400" dirty="0" err="1"/>
              <a:t>giao</a:t>
            </a:r>
            <a:r>
              <a:rPr lang="en-US" sz="2400" dirty="0"/>
              <a:t> </a:t>
            </a:r>
            <a:r>
              <a:rPr lang="en-US" sz="2400" dirty="0" err="1"/>
              <a:t>tác</a:t>
            </a:r>
            <a:r>
              <a:rPr lang="en-US" sz="2400" dirty="0"/>
              <a:t>.</a:t>
            </a:r>
            <a:endParaRPr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8863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nchor="ctr">
            <a:spAutoFit/>
          </a:bodyPr>
          <a:lstStyle/>
          <a:p>
            <a:pPr marL="12700">
              <a:lnSpc>
                <a:spcPct val="100000"/>
              </a:lnSpc>
              <a:spcBef>
                <a:spcPts val="95"/>
              </a:spcBef>
            </a:pPr>
            <a:r>
              <a:rPr lang="en-US" sz="2800" spc="-10" dirty="0"/>
              <a:t>TIÊU CHÍ CHẤT LƯỢNG PHẦN MỀM</a:t>
            </a:r>
            <a:endParaRPr sz="2800" dirty="0"/>
          </a:p>
        </p:txBody>
      </p:sp>
      <p:pic>
        <p:nvPicPr>
          <p:cNvPr id="4" name="Picture 3"/>
          <p:cNvPicPr>
            <a:picLocks noChangeAspect="1"/>
          </p:cNvPicPr>
          <p:nvPr/>
        </p:nvPicPr>
        <p:blipFill>
          <a:blip r:embed="rId2"/>
          <a:stretch>
            <a:fillRect/>
          </a:stretch>
        </p:blipFill>
        <p:spPr>
          <a:xfrm>
            <a:off x="4315239" y="1560445"/>
            <a:ext cx="4552950" cy="4676775"/>
          </a:xfrm>
          <a:prstGeom prst="rect">
            <a:avLst/>
          </a:prstGeom>
        </p:spPr>
      </p:pic>
    </p:spTree>
    <p:extLst>
      <p:ext uri="{BB962C8B-B14F-4D97-AF65-F5344CB8AC3E}">
        <p14:creationId xmlns:p14="http://schemas.microsoft.com/office/powerpoint/2010/main" val="517056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nchor="ctr">
            <a:spAutoFit/>
          </a:bodyPr>
          <a:lstStyle/>
          <a:p>
            <a:pPr marL="12700">
              <a:lnSpc>
                <a:spcPct val="100000"/>
              </a:lnSpc>
              <a:spcBef>
                <a:spcPts val="95"/>
              </a:spcBef>
            </a:pPr>
            <a:r>
              <a:rPr lang="en-US" sz="2800" spc="-10" dirty="0"/>
              <a:t>TIÊU CHÍ CHẤT LƯỢNG PHẦN MỀM</a:t>
            </a:r>
            <a:endParaRPr sz="2800" dirty="0"/>
          </a:p>
        </p:txBody>
      </p:sp>
      <p:pic>
        <p:nvPicPr>
          <p:cNvPr id="3" name="Picture 2"/>
          <p:cNvPicPr>
            <a:picLocks noChangeAspect="1"/>
          </p:cNvPicPr>
          <p:nvPr/>
        </p:nvPicPr>
        <p:blipFill>
          <a:blip r:embed="rId2"/>
          <a:stretch>
            <a:fillRect/>
          </a:stretch>
        </p:blipFill>
        <p:spPr>
          <a:xfrm>
            <a:off x="2686106" y="1358348"/>
            <a:ext cx="8041005" cy="685800"/>
          </a:xfrm>
          <a:prstGeom prst="rect">
            <a:avLst/>
          </a:prstGeom>
        </p:spPr>
      </p:pic>
      <p:pic>
        <p:nvPicPr>
          <p:cNvPr id="5" name="Picture 4"/>
          <p:cNvPicPr>
            <a:picLocks noChangeAspect="1"/>
          </p:cNvPicPr>
          <p:nvPr/>
        </p:nvPicPr>
        <p:blipFill>
          <a:blip r:embed="rId3"/>
          <a:stretch>
            <a:fillRect/>
          </a:stretch>
        </p:blipFill>
        <p:spPr>
          <a:xfrm>
            <a:off x="3293165" y="2044148"/>
            <a:ext cx="6934200" cy="2832695"/>
          </a:xfrm>
          <a:prstGeom prst="rect">
            <a:avLst/>
          </a:prstGeom>
        </p:spPr>
      </p:pic>
      <p:pic>
        <p:nvPicPr>
          <p:cNvPr id="6" name="Picture 5"/>
          <p:cNvPicPr>
            <a:picLocks noChangeAspect="1"/>
          </p:cNvPicPr>
          <p:nvPr/>
        </p:nvPicPr>
        <p:blipFill>
          <a:blip r:embed="rId4"/>
          <a:stretch>
            <a:fillRect/>
          </a:stretch>
        </p:blipFill>
        <p:spPr>
          <a:xfrm>
            <a:off x="4283765" y="4686343"/>
            <a:ext cx="5943600" cy="1323998"/>
          </a:xfrm>
          <a:prstGeom prst="rect">
            <a:avLst/>
          </a:prstGeom>
        </p:spPr>
      </p:pic>
    </p:spTree>
    <p:extLst>
      <p:ext uri="{BB962C8B-B14F-4D97-AF65-F5344CB8AC3E}">
        <p14:creationId xmlns:p14="http://schemas.microsoft.com/office/powerpoint/2010/main" val="1725240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nchor="ctr">
            <a:spAutoFit/>
          </a:bodyPr>
          <a:lstStyle/>
          <a:p>
            <a:pPr marL="12700">
              <a:lnSpc>
                <a:spcPct val="100000"/>
              </a:lnSpc>
              <a:spcBef>
                <a:spcPts val="95"/>
              </a:spcBef>
            </a:pPr>
            <a:r>
              <a:rPr lang="en-US" sz="2800" spc="-10" dirty="0"/>
              <a:t>TIÊU CHÍ CHẤT LƯỢNG PHẦN MỀM</a:t>
            </a:r>
            <a:endParaRPr sz="2800" dirty="0"/>
          </a:p>
        </p:txBody>
      </p:sp>
      <p:pic>
        <p:nvPicPr>
          <p:cNvPr id="4" name="Picture 3"/>
          <p:cNvPicPr>
            <a:picLocks noChangeAspect="1"/>
          </p:cNvPicPr>
          <p:nvPr/>
        </p:nvPicPr>
        <p:blipFill>
          <a:blip r:embed="rId2"/>
          <a:stretch>
            <a:fillRect/>
          </a:stretch>
        </p:blipFill>
        <p:spPr>
          <a:xfrm>
            <a:off x="3230217" y="1462708"/>
            <a:ext cx="8178209" cy="990600"/>
          </a:xfrm>
          <a:prstGeom prst="rect">
            <a:avLst/>
          </a:prstGeom>
        </p:spPr>
      </p:pic>
      <p:pic>
        <p:nvPicPr>
          <p:cNvPr id="8" name="Picture 7"/>
          <p:cNvPicPr>
            <a:picLocks noChangeAspect="1"/>
          </p:cNvPicPr>
          <p:nvPr/>
        </p:nvPicPr>
        <p:blipFill>
          <a:blip r:embed="rId3"/>
          <a:stretch>
            <a:fillRect/>
          </a:stretch>
        </p:blipFill>
        <p:spPr>
          <a:xfrm>
            <a:off x="3245457" y="2605708"/>
            <a:ext cx="8162969" cy="3180228"/>
          </a:xfrm>
          <a:prstGeom prst="rect">
            <a:avLst/>
          </a:prstGeom>
        </p:spPr>
      </p:pic>
    </p:spTree>
    <p:extLst>
      <p:ext uri="{BB962C8B-B14F-4D97-AF65-F5344CB8AC3E}">
        <p14:creationId xmlns:p14="http://schemas.microsoft.com/office/powerpoint/2010/main" val="240760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nchor="ctr">
            <a:spAutoFit/>
          </a:bodyPr>
          <a:lstStyle/>
          <a:p>
            <a:pPr marL="12700">
              <a:lnSpc>
                <a:spcPct val="100000"/>
              </a:lnSpc>
              <a:spcBef>
                <a:spcPts val="95"/>
              </a:spcBef>
            </a:pPr>
            <a:r>
              <a:rPr lang="en-US" sz="2800" spc="-10" dirty="0"/>
              <a:t>TIÊU CHÍ CHẤT LƯỢNG PHẦN MỀM</a:t>
            </a:r>
            <a:endParaRPr sz="2800" dirty="0"/>
          </a:p>
        </p:txBody>
      </p:sp>
      <p:pic>
        <p:nvPicPr>
          <p:cNvPr id="3" name="Picture 2"/>
          <p:cNvPicPr>
            <a:picLocks noChangeAspect="1"/>
          </p:cNvPicPr>
          <p:nvPr/>
        </p:nvPicPr>
        <p:blipFill>
          <a:blip r:embed="rId2"/>
          <a:stretch>
            <a:fillRect/>
          </a:stretch>
        </p:blipFill>
        <p:spPr>
          <a:xfrm>
            <a:off x="2676167" y="1967948"/>
            <a:ext cx="8607669" cy="2514600"/>
          </a:xfrm>
          <a:prstGeom prst="rect">
            <a:avLst/>
          </a:prstGeom>
        </p:spPr>
      </p:pic>
    </p:spTree>
    <p:extLst>
      <p:ext uri="{BB962C8B-B14F-4D97-AF65-F5344CB8AC3E}">
        <p14:creationId xmlns:p14="http://schemas.microsoft.com/office/powerpoint/2010/main" val="187461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1.1.1 Phần</a:t>
            </a:r>
            <a:r>
              <a:rPr spc="-50" dirty="0"/>
              <a:t> </a:t>
            </a:r>
            <a:r>
              <a:rPr spc="-5" dirty="0"/>
              <a:t>mềm</a:t>
            </a:r>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7</a:t>
            </a:fld>
            <a:endParaRPr sz="1000">
              <a:latin typeface="Arial"/>
              <a:cs typeface="Arial"/>
            </a:endParaRPr>
          </a:p>
        </p:txBody>
      </p:sp>
      <p:sp>
        <p:nvSpPr>
          <p:cNvPr id="3" name="object 3"/>
          <p:cNvSpPr txBox="1"/>
          <p:nvPr/>
        </p:nvSpPr>
        <p:spPr>
          <a:xfrm>
            <a:off x="2059941" y="1241806"/>
            <a:ext cx="7877175" cy="4308872"/>
          </a:xfrm>
          <a:prstGeom prst="rect">
            <a:avLst/>
          </a:prstGeom>
        </p:spPr>
        <p:txBody>
          <a:bodyPr vert="horz" wrap="square" lIns="0" tIns="12700" rIns="0" bIns="0" rtlCol="0">
            <a:spAutoFit/>
          </a:bodyPr>
          <a:lstStyle/>
          <a:p>
            <a:pPr marL="355600" marR="5080" indent="-342900">
              <a:spcBef>
                <a:spcPts val="100"/>
              </a:spcBef>
              <a:buFont typeface="Arial"/>
              <a:buChar char="•"/>
              <a:tabLst>
                <a:tab pos="354965" algn="l"/>
                <a:tab pos="355600" algn="l"/>
              </a:tabLst>
            </a:pPr>
            <a:r>
              <a:rPr sz="2500" b="1" dirty="0">
                <a:latin typeface="Arial"/>
                <a:cs typeface="Arial"/>
              </a:rPr>
              <a:t>Theo định nghĩa </a:t>
            </a:r>
            <a:r>
              <a:rPr sz="2500" b="1" spc="-5" dirty="0">
                <a:latin typeface="Arial"/>
                <a:cs typeface="Arial"/>
              </a:rPr>
              <a:t>của </a:t>
            </a:r>
            <a:r>
              <a:rPr sz="2500" b="1" dirty="0">
                <a:latin typeface="Arial"/>
                <a:cs typeface="Arial"/>
              </a:rPr>
              <a:t>IEEE: </a:t>
            </a:r>
            <a:r>
              <a:rPr sz="2500" b="1" spc="5" dirty="0">
                <a:latin typeface="Arial"/>
                <a:cs typeface="Arial"/>
              </a:rPr>
              <a:t>B</a:t>
            </a:r>
            <a:r>
              <a:rPr sz="2500" spc="5" dirty="0">
                <a:latin typeface="Arial"/>
                <a:cs typeface="Arial"/>
              </a:rPr>
              <a:t>ao </a:t>
            </a:r>
            <a:r>
              <a:rPr sz="2500" spc="-5" dirty="0">
                <a:latin typeface="Arial"/>
                <a:cs typeface="Arial"/>
              </a:rPr>
              <a:t>gồm </a:t>
            </a:r>
            <a:r>
              <a:rPr sz="2500" dirty="0">
                <a:latin typeface="Arial"/>
                <a:cs typeface="Arial"/>
              </a:rPr>
              <a:t>các  chương </a:t>
            </a:r>
            <a:r>
              <a:rPr sz="2500" spc="25" dirty="0">
                <a:latin typeface="Arial"/>
                <a:cs typeface="Arial"/>
              </a:rPr>
              <a:t>trình </a:t>
            </a:r>
            <a:r>
              <a:rPr sz="2500" dirty="0">
                <a:latin typeface="Arial"/>
                <a:cs typeface="Arial"/>
              </a:rPr>
              <a:t>máy </a:t>
            </a:r>
            <a:r>
              <a:rPr sz="2500" spc="-5" dirty="0">
                <a:latin typeface="Arial"/>
                <a:cs typeface="Arial"/>
              </a:rPr>
              <a:t>tính, </a:t>
            </a:r>
            <a:r>
              <a:rPr sz="2500" dirty="0">
                <a:latin typeface="Arial"/>
                <a:cs typeface="Arial"/>
              </a:rPr>
              <a:t>các thủ </a:t>
            </a:r>
            <a:r>
              <a:rPr sz="2500" spc="-10" dirty="0">
                <a:latin typeface="Arial"/>
                <a:cs typeface="Arial"/>
              </a:rPr>
              <a:t>tục, </a:t>
            </a:r>
            <a:r>
              <a:rPr sz="2500" dirty="0">
                <a:latin typeface="Arial"/>
                <a:cs typeface="Arial"/>
              </a:rPr>
              <a:t>các tài  </a:t>
            </a:r>
            <a:r>
              <a:rPr sz="2500" spc="-5" dirty="0">
                <a:latin typeface="Arial"/>
                <a:cs typeface="Arial"/>
              </a:rPr>
              <a:t>liệu </a:t>
            </a:r>
            <a:r>
              <a:rPr sz="2500" dirty="0">
                <a:latin typeface="Arial"/>
                <a:cs typeface="Arial"/>
              </a:rPr>
              <a:t>có thể </a:t>
            </a:r>
            <a:r>
              <a:rPr sz="2500" spc="-5" dirty="0">
                <a:latin typeface="Arial"/>
                <a:cs typeface="Arial"/>
              </a:rPr>
              <a:t>liên quan </a:t>
            </a:r>
            <a:r>
              <a:rPr sz="2500" dirty="0">
                <a:latin typeface="Arial"/>
                <a:cs typeface="Arial"/>
              </a:rPr>
              <a:t>và các </a:t>
            </a:r>
            <a:r>
              <a:rPr sz="2500" spc="-5" dirty="0">
                <a:latin typeface="Arial"/>
                <a:cs typeface="Arial"/>
              </a:rPr>
              <a:t>dữ liệu liên</a:t>
            </a:r>
            <a:r>
              <a:rPr sz="2500" spc="-140" dirty="0">
                <a:latin typeface="Arial"/>
                <a:cs typeface="Arial"/>
              </a:rPr>
              <a:t> </a:t>
            </a:r>
            <a:r>
              <a:rPr sz="2500" spc="-5" dirty="0">
                <a:latin typeface="Arial"/>
                <a:cs typeface="Arial"/>
              </a:rPr>
              <a:t>quan  đến hoạt động </a:t>
            </a:r>
            <a:r>
              <a:rPr sz="2500" dirty="0">
                <a:latin typeface="Arial"/>
                <a:cs typeface="Arial"/>
              </a:rPr>
              <a:t>của </a:t>
            </a:r>
            <a:r>
              <a:rPr sz="2500" spc="-5" dirty="0">
                <a:latin typeface="Arial"/>
                <a:cs typeface="Arial"/>
              </a:rPr>
              <a:t>hệ </a:t>
            </a:r>
            <a:r>
              <a:rPr sz="2500" spc="-10" dirty="0">
                <a:latin typeface="Arial"/>
                <a:cs typeface="Arial"/>
              </a:rPr>
              <a:t>thống </a:t>
            </a:r>
            <a:r>
              <a:rPr sz="2500" dirty="0">
                <a:latin typeface="Arial"/>
                <a:cs typeface="Arial"/>
              </a:rPr>
              <a:t>máy</a:t>
            </a:r>
            <a:r>
              <a:rPr sz="2500" spc="-55" dirty="0">
                <a:latin typeface="Arial"/>
                <a:cs typeface="Arial"/>
              </a:rPr>
              <a:t> </a:t>
            </a:r>
            <a:r>
              <a:rPr sz="2500" spc="-10" dirty="0">
                <a:latin typeface="Arial"/>
                <a:cs typeface="Arial"/>
              </a:rPr>
              <a:t>tính</a:t>
            </a:r>
            <a:endParaRPr sz="2500" dirty="0">
              <a:latin typeface="Arial"/>
              <a:cs typeface="Arial"/>
            </a:endParaRPr>
          </a:p>
          <a:p>
            <a:pPr marL="355600" marR="38100" indent="-342900">
              <a:spcBef>
                <a:spcPts val="720"/>
              </a:spcBef>
              <a:buFont typeface="Arial"/>
              <a:buChar char="•"/>
              <a:tabLst>
                <a:tab pos="354965" algn="l"/>
                <a:tab pos="355600" algn="l"/>
              </a:tabLst>
            </a:pPr>
            <a:r>
              <a:rPr sz="2500" b="1" dirty="0">
                <a:latin typeface="Arial"/>
                <a:cs typeface="Arial"/>
              </a:rPr>
              <a:t>Theo định nghĩa </a:t>
            </a:r>
            <a:r>
              <a:rPr sz="2500" b="1" spc="-5" dirty="0">
                <a:latin typeface="Arial"/>
                <a:cs typeface="Arial"/>
              </a:rPr>
              <a:t>của ISO: </a:t>
            </a:r>
            <a:r>
              <a:rPr sz="2500" spc="-5" dirty="0">
                <a:latin typeface="Arial"/>
                <a:cs typeface="Arial"/>
              </a:rPr>
              <a:t>4 </a:t>
            </a:r>
            <a:r>
              <a:rPr sz="2500" dirty="0">
                <a:latin typeface="Arial"/>
                <a:cs typeface="Arial"/>
              </a:rPr>
              <a:t>thành </a:t>
            </a:r>
            <a:r>
              <a:rPr sz="2500" spc="-5" dirty="0">
                <a:latin typeface="Arial"/>
                <a:cs typeface="Arial"/>
              </a:rPr>
              <a:t>phần </a:t>
            </a:r>
            <a:r>
              <a:rPr sz="2500" dirty="0">
                <a:latin typeface="Arial"/>
                <a:cs typeface="Arial"/>
              </a:rPr>
              <a:t>cơ  </a:t>
            </a:r>
            <a:r>
              <a:rPr sz="2500" spc="-5" dirty="0">
                <a:latin typeface="Arial"/>
                <a:cs typeface="Arial"/>
              </a:rPr>
              <a:t>bản </a:t>
            </a:r>
            <a:r>
              <a:rPr sz="2500" dirty="0">
                <a:latin typeface="Arial"/>
                <a:cs typeface="Arial"/>
              </a:rPr>
              <a:t>của </a:t>
            </a:r>
            <a:r>
              <a:rPr sz="2500" spc="-5" dirty="0">
                <a:latin typeface="Arial"/>
                <a:cs typeface="Arial"/>
              </a:rPr>
              <a:t>phần</a:t>
            </a:r>
            <a:r>
              <a:rPr sz="2500" spc="-45" dirty="0">
                <a:latin typeface="Arial"/>
                <a:cs typeface="Arial"/>
              </a:rPr>
              <a:t> </a:t>
            </a:r>
            <a:r>
              <a:rPr sz="2500" dirty="0">
                <a:latin typeface="Arial"/>
                <a:cs typeface="Arial"/>
              </a:rPr>
              <a:t>mềm:</a:t>
            </a:r>
          </a:p>
          <a:p>
            <a:pPr marL="855344" lvl="1" indent="-386080">
              <a:spcBef>
                <a:spcPts val="685"/>
              </a:spcBef>
              <a:buChar char="–"/>
              <a:tabLst>
                <a:tab pos="855344" algn="l"/>
                <a:tab pos="855980" algn="l"/>
              </a:tabLst>
            </a:pPr>
            <a:r>
              <a:rPr sz="2500" spc="-5" dirty="0">
                <a:latin typeface="Arial"/>
                <a:cs typeface="Arial"/>
              </a:rPr>
              <a:t>Chương </a:t>
            </a:r>
            <a:r>
              <a:rPr sz="2500" spc="25" dirty="0">
                <a:latin typeface="Arial"/>
                <a:cs typeface="Arial"/>
              </a:rPr>
              <a:t>trình </a:t>
            </a:r>
            <a:r>
              <a:rPr sz="2500" spc="-5" dirty="0">
                <a:latin typeface="Arial"/>
                <a:cs typeface="Arial"/>
              </a:rPr>
              <a:t>máy </a:t>
            </a:r>
            <a:r>
              <a:rPr sz="2500" dirty="0">
                <a:latin typeface="Arial"/>
                <a:cs typeface="Arial"/>
              </a:rPr>
              <a:t>tính</a:t>
            </a:r>
            <a:r>
              <a:rPr sz="2500" spc="-5" dirty="0">
                <a:latin typeface="Arial"/>
                <a:cs typeface="Arial"/>
              </a:rPr>
              <a:t> </a:t>
            </a:r>
            <a:r>
              <a:rPr sz="2500" dirty="0">
                <a:latin typeface="Arial"/>
                <a:cs typeface="Arial"/>
              </a:rPr>
              <a:t>(code)</a:t>
            </a:r>
          </a:p>
          <a:p>
            <a:pPr marL="855344" lvl="1" indent="-386080">
              <a:spcBef>
                <a:spcPts val="670"/>
              </a:spcBef>
              <a:buChar char="–"/>
              <a:tabLst>
                <a:tab pos="855344" algn="l"/>
                <a:tab pos="855980" algn="l"/>
              </a:tabLst>
            </a:pPr>
            <a:r>
              <a:rPr sz="2500" spc="-10" dirty="0">
                <a:latin typeface="Arial"/>
                <a:cs typeface="Arial"/>
              </a:rPr>
              <a:t>Các </a:t>
            </a:r>
            <a:r>
              <a:rPr sz="2500" spc="-5" dirty="0">
                <a:latin typeface="Arial"/>
                <a:cs typeface="Arial"/>
              </a:rPr>
              <a:t>thủ</a:t>
            </a:r>
            <a:r>
              <a:rPr sz="2500" spc="15" dirty="0">
                <a:latin typeface="Arial"/>
                <a:cs typeface="Arial"/>
              </a:rPr>
              <a:t> </a:t>
            </a:r>
            <a:r>
              <a:rPr sz="2500" spc="-5" dirty="0">
                <a:latin typeface="Arial"/>
                <a:cs typeface="Arial"/>
              </a:rPr>
              <a:t>tục</a:t>
            </a:r>
            <a:endParaRPr sz="2500" dirty="0">
              <a:latin typeface="Arial"/>
              <a:cs typeface="Arial"/>
            </a:endParaRPr>
          </a:p>
          <a:p>
            <a:pPr marL="855344" lvl="1" indent="-386080">
              <a:spcBef>
                <a:spcPts val="675"/>
              </a:spcBef>
              <a:buChar char="–"/>
              <a:tabLst>
                <a:tab pos="855344" algn="l"/>
                <a:tab pos="855980" algn="l"/>
              </a:tabLst>
            </a:pPr>
            <a:r>
              <a:rPr sz="2500" spc="-5" dirty="0">
                <a:latin typeface="Arial"/>
                <a:cs typeface="Arial"/>
              </a:rPr>
              <a:t>Tài liệu</a:t>
            </a:r>
            <a:endParaRPr sz="2500" dirty="0">
              <a:latin typeface="Arial"/>
              <a:cs typeface="Arial"/>
            </a:endParaRPr>
          </a:p>
          <a:p>
            <a:pPr marL="855344" lvl="1" indent="-386080">
              <a:spcBef>
                <a:spcPts val="670"/>
              </a:spcBef>
              <a:buChar char="–"/>
              <a:tabLst>
                <a:tab pos="855344" algn="l"/>
                <a:tab pos="855980" algn="l"/>
              </a:tabLst>
            </a:pPr>
            <a:r>
              <a:rPr sz="2500" spc="-10" dirty="0">
                <a:latin typeface="Arial"/>
                <a:cs typeface="Arial"/>
              </a:rPr>
              <a:t>Dữ </a:t>
            </a:r>
            <a:r>
              <a:rPr sz="2500" spc="-5" dirty="0">
                <a:latin typeface="Arial"/>
                <a:cs typeface="Arial"/>
              </a:rPr>
              <a:t>liệu cần thiết để vận hành phần</a:t>
            </a:r>
            <a:r>
              <a:rPr sz="2500" spc="65" dirty="0">
                <a:latin typeface="Arial"/>
                <a:cs typeface="Arial"/>
              </a:rPr>
              <a:t> </a:t>
            </a:r>
            <a:r>
              <a:rPr sz="2500" spc="-5" dirty="0">
                <a:latin typeface="Arial"/>
                <a:cs typeface="Arial"/>
              </a:rPr>
              <a:t>mềm</a:t>
            </a:r>
            <a:endParaRPr sz="2500" dirty="0">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nchor="ctr">
            <a:spAutoFit/>
          </a:bodyPr>
          <a:lstStyle/>
          <a:p>
            <a:pPr marL="12700">
              <a:lnSpc>
                <a:spcPct val="100000"/>
              </a:lnSpc>
              <a:spcBef>
                <a:spcPts val="95"/>
              </a:spcBef>
            </a:pPr>
            <a:r>
              <a:rPr lang="en-US" sz="2800" spc="-10" dirty="0"/>
              <a:t>TIÊU CHÍ CHẤT LƯỢNG PHẦN MỀM</a:t>
            </a:r>
            <a:endParaRPr sz="2800" dirty="0"/>
          </a:p>
        </p:txBody>
      </p:sp>
      <p:pic>
        <p:nvPicPr>
          <p:cNvPr id="4" name="Picture 3"/>
          <p:cNvPicPr>
            <a:picLocks noChangeAspect="1"/>
          </p:cNvPicPr>
          <p:nvPr/>
        </p:nvPicPr>
        <p:blipFill>
          <a:blip r:embed="rId2"/>
          <a:stretch>
            <a:fillRect/>
          </a:stretch>
        </p:blipFill>
        <p:spPr>
          <a:xfrm>
            <a:off x="2647123" y="1366631"/>
            <a:ext cx="8401967" cy="2209800"/>
          </a:xfrm>
          <a:prstGeom prst="rect">
            <a:avLst/>
          </a:prstGeom>
        </p:spPr>
      </p:pic>
      <p:pic>
        <p:nvPicPr>
          <p:cNvPr id="5" name="Picture 4"/>
          <p:cNvPicPr>
            <a:picLocks noChangeAspect="1"/>
          </p:cNvPicPr>
          <p:nvPr/>
        </p:nvPicPr>
        <p:blipFill>
          <a:blip r:embed="rId3"/>
          <a:stretch>
            <a:fillRect/>
          </a:stretch>
        </p:blipFill>
        <p:spPr>
          <a:xfrm>
            <a:off x="2647122" y="3576431"/>
            <a:ext cx="8297594" cy="2454218"/>
          </a:xfrm>
          <a:prstGeom prst="rect">
            <a:avLst/>
          </a:prstGeom>
        </p:spPr>
      </p:pic>
    </p:spTree>
    <p:extLst>
      <p:ext uri="{BB962C8B-B14F-4D97-AF65-F5344CB8AC3E}">
        <p14:creationId xmlns:p14="http://schemas.microsoft.com/office/powerpoint/2010/main" val="273358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nchor="ctr">
            <a:spAutoFit/>
          </a:bodyPr>
          <a:lstStyle/>
          <a:p>
            <a:pPr marL="12700">
              <a:lnSpc>
                <a:spcPct val="100000"/>
              </a:lnSpc>
              <a:spcBef>
                <a:spcPts val="95"/>
              </a:spcBef>
            </a:pPr>
            <a:r>
              <a:rPr lang="en-US" sz="2800" spc="-10" dirty="0"/>
              <a:t>TIÊU CHÍ CHẤT LƯỢNG PHẦN MỀM</a:t>
            </a:r>
            <a:endParaRPr sz="2800" dirty="0"/>
          </a:p>
        </p:txBody>
      </p:sp>
      <p:pic>
        <p:nvPicPr>
          <p:cNvPr id="6" name="Picture 5"/>
          <p:cNvPicPr>
            <a:picLocks noChangeAspect="1"/>
          </p:cNvPicPr>
          <p:nvPr/>
        </p:nvPicPr>
        <p:blipFill>
          <a:blip r:embed="rId2"/>
          <a:stretch>
            <a:fillRect/>
          </a:stretch>
        </p:blipFill>
        <p:spPr>
          <a:xfrm>
            <a:off x="2898913" y="1664804"/>
            <a:ext cx="8052252" cy="3200400"/>
          </a:xfrm>
          <a:prstGeom prst="rect">
            <a:avLst/>
          </a:prstGeom>
        </p:spPr>
      </p:pic>
    </p:spTree>
    <p:extLst>
      <p:ext uri="{BB962C8B-B14F-4D97-AF65-F5344CB8AC3E}">
        <p14:creationId xmlns:p14="http://schemas.microsoft.com/office/powerpoint/2010/main" val="662495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nchor="ctr">
            <a:spAutoFit/>
          </a:bodyPr>
          <a:lstStyle/>
          <a:p>
            <a:pPr marL="12700">
              <a:lnSpc>
                <a:spcPct val="100000"/>
              </a:lnSpc>
              <a:spcBef>
                <a:spcPts val="95"/>
              </a:spcBef>
            </a:pPr>
            <a:r>
              <a:rPr lang="en-US" sz="2800" spc="-10" dirty="0"/>
              <a:t>TIÊU CHÍ CHẤT LƯỢNG PHẦN MỀM</a:t>
            </a:r>
            <a:endParaRPr sz="2800" dirty="0"/>
          </a:p>
        </p:txBody>
      </p:sp>
      <p:pic>
        <p:nvPicPr>
          <p:cNvPr id="3" name="Picture 2"/>
          <p:cNvPicPr>
            <a:picLocks noChangeAspect="1"/>
          </p:cNvPicPr>
          <p:nvPr/>
        </p:nvPicPr>
        <p:blipFill>
          <a:blip r:embed="rId2"/>
          <a:stretch>
            <a:fillRect/>
          </a:stretch>
        </p:blipFill>
        <p:spPr>
          <a:xfrm>
            <a:off x="2615360" y="1186077"/>
            <a:ext cx="8366289" cy="2286000"/>
          </a:xfrm>
          <a:prstGeom prst="rect">
            <a:avLst/>
          </a:prstGeom>
        </p:spPr>
      </p:pic>
      <p:pic>
        <p:nvPicPr>
          <p:cNvPr id="4" name="Picture 3"/>
          <p:cNvPicPr>
            <a:picLocks noChangeAspect="1"/>
          </p:cNvPicPr>
          <p:nvPr/>
        </p:nvPicPr>
        <p:blipFill>
          <a:blip r:embed="rId3"/>
          <a:stretch>
            <a:fillRect/>
          </a:stretch>
        </p:blipFill>
        <p:spPr>
          <a:xfrm>
            <a:off x="2703842" y="3352800"/>
            <a:ext cx="8227690" cy="1351692"/>
          </a:xfrm>
          <a:prstGeom prst="rect">
            <a:avLst/>
          </a:prstGeom>
        </p:spPr>
      </p:pic>
      <p:pic>
        <p:nvPicPr>
          <p:cNvPr id="5" name="Picture 4"/>
          <p:cNvPicPr>
            <a:picLocks noChangeAspect="1"/>
          </p:cNvPicPr>
          <p:nvPr/>
        </p:nvPicPr>
        <p:blipFill>
          <a:blip r:embed="rId4"/>
          <a:stretch>
            <a:fillRect/>
          </a:stretch>
        </p:blipFill>
        <p:spPr>
          <a:xfrm>
            <a:off x="2703842" y="4704492"/>
            <a:ext cx="8227690" cy="1664158"/>
          </a:xfrm>
          <a:prstGeom prst="rect">
            <a:avLst/>
          </a:prstGeom>
        </p:spPr>
      </p:pic>
    </p:spTree>
    <p:extLst>
      <p:ext uri="{BB962C8B-B14F-4D97-AF65-F5344CB8AC3E}">
        <p14:creationId xmlns:p14="http://schemas.microsoft.com/office/powerpoint/2010/main" val="3461848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1</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cơ</a:t>
            </a:r>
            <a:r>
              <a:rPr lang="en-US" sz="2000" dirty="0">
                <a:latin typeface="+mj-lt"/>
                <a:cs typeface="Arial" panose="020B0604020202020204" pitchFamily="34" charset="0"/>
              </a:rPr>
              <a:t> </a:t>
            </a:r>
            <a:r>
              <a:rPr lang="en-US" sz="2000" dirty="0" err="1">
                <a:latin typeface="+mj-lt"/>
                <a:cs typeface="Arial" panose="020B0604020202020204" pitchFamily="34" charset="0"/>
              </a:rPr>
              <a:t>bản</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về</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đặc</a:t>
            </a:r>
            <a:r>
              <a:rPr lang="en-US" sz="2000" dirty="0">
                <a:latin typeface="+mj-lt"/>
                <a:cs typeface="Arial" panose="020B0604020202020204" pitchFamily="34" charset="0"/>
              </a:rPr>
              <a:t> </a:t>
            </a:r>
            <a:r>
              <a:rPr lang="en-US" sz="2000" dirty="0" err="1">
                <a:latin typeface="+mj-lt"/>
                <a:cs typeface="Arial" panose="020B0604020202020204" pitchFamily="34" charset="0"/>
              </a:rPr>
              <a:t>trưng</a:t>
            </a:r>
            <a:r>
              <a:rPr lang="en-US" sz="2000" dirty="0">
                <a:latin typeface="+mj-lt"/>
                <a:cs typeface="Arial" panose="020B0604020202020204" pitchFamily="34" charset="0"/>
              </a:rPr>
              <a:t> </a:t>
            </a:r>
            <a:r>
              <a:rPr lang="en-US" sz="2000" dirty="0" err="1">
                <a:latin typeface="+mj-lt"/>
                <a:cs typeface="Arial" panose="020B0604020202020204" pitchFamily="34" charset="0"/>
              </a:rPr>
              <a:t>của</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công</a:t>
            </a:r>
            <a:r>
              <a:rPr lang="en-US" sz="2000" dirty="0">
                <a:latin typeface="+mj-lt"/>
                <a:cs typeface="Arial" panose="020B0604020202020204" pitchFamily="34" charset="0"/>
              </a:rPr>
              <a:t> </a:t>
            </a:r>
            <a:r>
              <a:rPr lang="en-US" sz="2000" dirty="0" err="1">
                <a:latin typeface="+mj-lt"/>
                <a:cs typeface="Arial" panose="020B0604020202020204" pitchFamily="34" charset="0"/>
              </a:rPr>
              <a:t>nghệ</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Sự</a:t>
            </a:r>
            <a:r>
              <a:rPr lang="en-US" sz="2000" dirty="0">
                <a:latin typeface="+mj-lt"/>
                <a:cs typeface="Arial" panose="020B0604020202020204" pitchFamily="34" charset="0"/>
              </a:rPr>
              <a:t> </a:t>
            </a:r>
            <a:r>
              <a:rPr lang="en-US" sz="2000" dirty="0" err="1">
                <a:latin typeface="+mj-lt"/>
                <a:cs typeface="Arial" panose="020B0604020202020204" pitchFamily="34" charset="0"/>
              </a:rPr>
              <a:t>cần</a:t>
            </a:r>
            <a:r>
              <a:rPr lang="en-US" sz="2000" dirty="0">
                <a:latin typeface="+mj-lt"/>
                <a:cs typeface="Arial" panose="020B0604020202020204" pitchFamily="34" charset="0"/>
              </a:rPr>
              <a:t> </a:t>
            </a:r>
            <a:r>
              <a:rPr lang="en-US" sz="2000" dirty="0" err="1">
                <a:latin typeface="+mj-lt"/>
                <a:cs typeface="Arial" panose="020B0604020202020204" pitchFamily="34" charset="0"/>
              </a:rPr>
              <a:t>thiết</a:t>
            </a:r>
            <a:r>
              <a:rPr lang="en-US" sz="2000" dirty="0">
                <a:latin typeface="+mj-lt"/>
                <a:cs typeface="Arial" panose="020B0604020202020204" pitchFamily="34" charset="0"/>
              </a:rPr>
              <a:t> </a:t>
            </a:r>
            <a:r>
              <a:rPr lang="en-US" sz="2000" dirty="0" err="1">
                <a:latin typeface="+mj-lt"/>
                <a:cs typeface="Arial" panose="020B0604020202020204" pitchFamily="34" charset="0"/>
              </a:rPr>
              <a:t>của</a:t>
            </a:r>
            <a:r>
              <a:rPr lang="en-US" sz="2000" dirty="0">
                <a:latin typeface="+mj-lt"/>
                <a:cs typeface="Arial" panose="020B0604020202020204" pitchFamily="34" charset="0"/>
              </a:rPr>
              <a:t> </a:t>
            </a:r>
            <a:r>
              <a:rPr lang="en-US" sz="2000" dirty="0" err="1">
                <a:latin typeface="+mj-lt"/>
                <a:cs typeface="Arial" panose="020B0604020202020204" pitchFamily="34" charset="0"/>
              </a:rPr>
              <a:t>đảm</a:t>
            </a:r>
            <a:r>
              <a:rPr lang="en-US" sz="2000" dirty="0">
                <a:latin typeface="+mj-lt"/>
                <a:cs typeface="Arial" panose="020B0604020202020204" pitchFamily="34" charset="0"/>
              </a:rPr>
              <a:t> </a:t>
            </a:r>
            <a:r>
              <a:rPr lang="en-US" sz="2000" dirty="0" err="1">
                <a:latin typeface="+mj-lt"/>
                <a:cs typeface="Arial" panose="020B0604020202020204" pitchFamily="34" charset="0"/>
              </a:rPr>
              <a:t>bảo</a:t>
            </a:r>
            <a:r>
              <a:rPr lang="en-US" sz="2000" dirty="0">
                <a:latin typeface="+mj-lt"/>
                <a:cs typeface="Arial" panose="020B0604020202020204" pitchFamily="34" charset="0"/>
              </a:rPr>
              <a:t> </a:t>
            </a:r>
            <a:r>
              <a:rPr lang="en-US" sz="2000" dirty="0" err="1">
                <a:latin typeface="+mj-lt"/>
                <a:cs typeface="Arial" panose="020B0604020202020204" pitchFamily="34" charset="0"/>
              </a:rPr>
              <a:t>chất</a:t>
            </a:r>
            <a:r>
              <a:rPr lang="en-US" sz="2000" dirty="0">
                <a:latin typeface="+mj-lt"/>
                <a:cs typeface="Arial" panose="020B0604020202020204" pitchFamily="34" charset="0"/>
              </a:rPr>
              <a:t> </a:t>
            </a:r>
            <a:r>
              <a:rPr lang="en-US" sz="2000" dirty="0" err="1">
                <a:latin typeface="+mj-lt"/>
                <a:cs typeface="Arial" panose="020B0604020202020204" pitchFamily="34" charset="0"/>
              </a:rPr>
              <a:t>lượng</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vấn</a:t>
            </a:r>
            <a:r>
              <a:rPr lang="en-US" sz="2000" dirty="0">
                <a:latin typeface="+mj-lt"/>
                <a:cs typeface="Arial" panose="020B0604020202020204" pitchFamily="34" charset="0"/>
              </a:rPr>
              <a:t> </a:t>
            </a:r>
            <a:r>
              <a:rPr lang="en-US" sz="2000" dirty="0" err="1">
                <a:latin typeface="+mj-lt"/>
                <a:cs typeface="Arial" panose="020B0604020202020204" pitchFamily="34" charset="0"/>
              </a:rPr>
              <a:t>đề</a:t>
            </a:r>
            <a:r>
              <a:rPr lang="en-US" sz="2000" dirty="0">
                <a:latin typeface="+mj-lt"/>
                <a:cs typeface="Arial" panose="020B0604020202020204" pitchFamily="34" charset="0"/>
              </a:rPr>
              <a:t> </a:t>
            </a:r>
            <a:r>
              <a:rPr lang="en-US" sz="2000" dirty="0" err="1">
                <a:latin typeface="+mj-lt"/>
                <a:cs typeface="Arial" panose="020B0604020202020204" pitchFamily="34" charset="0"/>
              </a:rPr>
              <a:t>thường</a:t>
            </a:r>
            <a:r>
              <a:rPr lang="en-US" sz="2000" dirty="0">
                <a:latin typeface="+mj-lt"/>
                <a:cs typeface="Arial" panose="020B0604020202020204" pitchFamily="34" charset="0"/>
              </a:rPr>
              <a:t> </a:t>
            </a:r>
            <a:r>
              <a:rPr lang="en-US" sz="2000" dirty="0" err="1">
                <a:latin typeface="+mj-lt"/>
                <a:cs typeface="Arial" panose="020B0604020202020204" pitchFamily="34" charset="0"/>
              </a:rPr>
              <a:t>gặp</a:t>
            </a:r>
            <a:r>
              <a:rPr lang="en-US" sz="2000" dirty="0">
                <a:latin typeface="+mj-lt"/>
                <a:cs typeface="Arial" panose="020B0604020202020204" pitchFamily="34" charset="0"/>
              </a:rPr>
              <a:t> </a:t>
            </a:r>
            <a:r>
              <a:rPr lang="en-US" sz="2000" dirty="0" err="1">
                <a:latin typeface="+mj-lt"/>
                <a:cs typeface="Arial" panose="020B0604020202020204" pitchFamily="34" charset="0"/>
              </a:rPr>
              <a:t>khi</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và</a:t>
            </a:r>
            <a:r>
              <a:rPr lang="en-US" sz="2000" dirty="0">
                <a:latin typeface="+mj-lt"/>
                <a:cs typeface="Arial" panose="020B0604020202020204" pitchFamily="34" charset="0"/>
              </a:rPr>
              <a:t> </a:t>
            </a:r>
            <a:r>
              <a:rPr lang="en-US" sz="2000" dirty="0" err="1">
                <a:latin typeface="+mj-lt"/>
                <a:cs typeface="Arial" panose="020B0604020202020204" pitchFamily="34" charset="0"/>
              </a:rPr>
              <a:t>thực</a:t>
            </a:r>
            <a:r>
              <a:rPr lang="en-US" sz="2000" dirty="0">
                <a:latin typeface="+mj-lt"/>
                <a:cs typeface="Arial" panose="020B0604020202020204" pitchFamily="34" charset="0"/>
              </a:rPr>
              <a:t> </a:t>
            </a:r>
            <a:r>
              <a:rPr lang="en-US" sz="2000" dirty="0" err="1">
                <a:latin typeface="+mj-lt"/>
                <a:cs typeface="Arial" panose="020B0604020202020204" pitchFamily="34" charset="0"/>
              </a:rPr>
              <a:t>hiện</a:t>
            </a:r>
            <a:r>
              <a:rPr lang="en-US" sz="2000" dirty="0">
                <a:latin typeface="+mj-lt"/>
                <a:cs typeface="Arial" panose="020B0604020202020204" pitchFamily="34" charset="0"/>
              </a:rPr>
              <a:t> </a:t>
            </a:r>
            <a:r>
              <a:rPr lang="en-US" sz="2000" dirty="0" err="1">
                <a:latin typeface="+mj-lt"/>
                <a:cs typeface="Arial" panose="020B0604020202020204" pitchFamily="34" charset="0"/>
              </a:rPr>
              <a:t>đảm</a:t>
            </a:r>
            <a:r>
              <a:rPr lang="en-US" sz="2000" dirty="0">
                <a:latin typeface="+mj-lt"/>
                <a:cs typeface="Arial" panose="020B0604020202020204" pitchFamily="34" charset="0"/>
              </a:rPr>
              <a:t> </a:t>
            </a:r>
            <a:r>
              <a:rPr lang="en-US" sz="2000" dirty="0" err="1">
                <a:latin typeface="+mj-lt"/>
                <a:cs typeface="Arial" panose="020B0604020202020204" pitchFamily="34" charset="0"/>
              </a:rPr>
              <a:t>bảo</a:t>
            </a:r>
            <a:r>
              <a:rPr lang="en-US" sz="2000" dirty="0">
                <a:latin typeface="+mj-lt"/>
                <a:cs typeface="Arial" panose="020B0604020202020204" pitchFamily="34" charset="0"/>
              </a:rPr>
              <a:t> </a:t>
            </a:r>
            <a:r>
              <a:rPr lang="en-US" sz="2000" dirty="0" err="1">
                <a:latin typeface="+mj-lt"/>
                <a:cs typeface="Arial" panose="020B0604020202020204" pitchFamily="34" charset="0"/>
              </a:rPr>
              <a:t>chất</a:t>
            </a:r>
            <a:r>
              <a:rPr lang="en-US" sz="2000" dirty="0">
                <a:latin typeface="+mj-lt"/>
                <a:cs typeface="Arial" panose="020B0604020202020204" pitchFamily="34" charset="0"/>
              </a:rPr>
              <a:t> </a:t>
            </a:r>
            <a:r>
              <a:rPr lang="en-US" sz="2000" dirty="0" err="1">
                <a:latin typeface="+mj-lt"/>
                <a:cs typeface="Arial" panose="020B0604020202020204" pitchFamily="34" charset="0"/>
              </a:rPr>
              <a:t>lượng</a:t>
            </a: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vi-VN" sz="2000" dirty="0">
              <a:solidFill>
                <a:schemeClr val="tx1"/>
              </a:solidFill>
            </a:endParaRPr>
          </a:p>
        </p:txBody>
      </p:sp>
    </p:spTree>
    <p:extLst>
      <p:ext uri="{BB962C8B-B14F-4D97-AF65-F5344CB8AC3E}">
        <p14:creationId xmlns:p14="http://schemas.microsoft.com/office/powerpoint/2010/main" val="2663224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2181139"/>
          </a:xfrm>
        </p:spPr>
        <p:txBody>
          <a:bodyPr anchor="b">
            <a:normAutofit/>
          </a:bodyPr>
          <a:lstStyle/>
          <a:p>
            <a:r>
              <a:rPr lang="en-US" dirty="0" err="1"/>
              <a:t>Chương</a:t>
            </a:r>
            <a:r>
              <a:rPr lang="en-US" dirty="0"/>
              <a:t> 2: </a:t>
            </a:r>
            <a:r>
              <a:rPr lang="en-US" sz="4400" dirty="0" err="1"/>
              <a:t>Mô</a:t>
            </a:r>
            <a:r>
              <a:rPr lang="en-US" sz="4400" dirty="0"/>
              <a:t> </a:t>
            </a:r>
            <a:r>
              <a:rPr lang="en-US" sz="4400" dirty="0" err="1"/>
              <a:t>hình</a:t>
            </a:r>
            <a:r>
              <a:rPr lang="en-US" sz="4400" dirty="0"/>
              <a:t> </a:t>
            </a:r>
            <a:r>
              <a:rPr lang="en-US" sz="4400" dirty="0" err="1"/>
              <a:t>vòng</a:t>
            </a:r>
            <a:r>
              <a:rPr lang="en-US" sz="4400" dirty="0"/>
              <a:t> </a:t>
            </a:r>
            <a:r>
              <a:rPr lang="en-US" sz="4400" dirty="0" err="1"/>
              <a:t>đời</a:t>
            </a:r>
            <a:r>
              <a:rPr lang="en-US" sz="4400" dirty="0"/>
              <a:t> </a:t>
            </a:r>
            <a:r>
              <a:rPr lang="en-US" sz="4400" dirty="0" err="1"/>
              <a:t>phát</a:t>
            </a:r>
            <a:r>
              <a:rPr lang="en-US" sz="4400" dirty="0"/>
              <a:t> </a:t>
            </a:r>
            <a:r>
              <a:rPr lang="en-US" sz="4400" dirty="0" err="1"/>
              <a:t>triển</a:t>
            </a:r>
            <a:r>
              <a:rPr lang="en-US" sz="4400" dirty="0"/>
              <a:t> </a:t>
            </a:r>
            <a:r>
              <a:rPr lang="en-US" sz="4400" dirty="0" err="1"/>
              <a:t>phần</a:t>
            </a:r>
            <a:r>
              <a:rPr lang="en-US" sz="4400" dirty="0"/>
              <a:t> </a:t>
            </a:r>
            <a:r>
              <a:rPr lang="en-US" sz="4400" dirty="0" err="1"/>
              <a:t>mềm</a:t>
            </a:r>
            <a:r>
              <a:rPr lang="en-US" sz="4400" dirty="0"/>
              <a:t> – </a:t>
            </a:r>
            <a:r>
              <a:rPr lang="en-US" sz="4400" dirty="0" err="1"/>
              <a:t>Gắn</a:t>
            </a:r>
            <a:r>
              <a:rPr lang="en-US" sz="4400" dirty="0"/>
              <a:t> </a:t>
            </a:r>
            <a:r>
              <a:rPr lang="en-US" sz="4400" dirty="0" err="1"/>
              <a:t>với</a:t>
            </a:r>
            <a:r>
              <a:rPr lang="en-US" sz="4400" dirty="0"/>
              <a:t> </a:t>
            </a:r>
            <a:r>
              <a:rPr lang="en-US" sz="4400" dirty="0" err="1"/>
              <a:t>đảm</a:t>
            </a:r>
            <a:r>
              <a:rPr lang="en-US" sz="4400" dirty="0"/>
              <a:t> </a:t>
            </a:r>
            <a:r>
              <a:rPr lang="en-US" sz="4400" dirty="0" err="1"/>
              <a:t>bảo</a:t>
            </a:r>
            <a:r>
              <a:rPr lang="en-US" sz="4400" dirty="0"/>
              <a:t> </a:t>
            </a:r>
            <a:r>
              <a:rPr lang="en-US" sz="4400" dirty="0" err="1"/>
              <a:t>chất</a:t>
            </a:r>
            <a:r>
              <a:rPr lang="en-US" sz="4400" dirty="0"/>
              <a:t> </a:t>
            </a:r>
            <a:r>
              <a:rPr lang="en-US" sz="4400" dirty="0" err="1"/>
              <a:t>lượng</a:t>
            </a:r>
            <a:endParaRPr lang="aa-ET" dirty="0"/>
          </a:p>
        </p:txBody>
      </p:sp>
    </p:spTree>
    <p:extLst>
      <p:ext uri="{BB962C8B-B14F-4D97-AF65-F5344CB8AC3E}">
        <p14:creationId xmlns:p14="http://schemas.microsoft.com/office/powerpoint/2010/main" val="3034059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2: </a:t>
            </a:r>
            <a:r>
              <a:rPr lang="en-US" sz="2800" dirty="0" err="1"/>
              <a:t>Mô</a:t>
            </a:r>
            <a:r>
              <a:rPr lang="en-US" sz="2800" dirty="0"/>
              <a:t> </a:t>
            </a:r>
            <a:r>
              <a:rPr lang="en-US" sz="2800" dirty="0" err="1"/>
              <a:t>hình</a:t>
            </a:r>
            <a:r>
              <a:rPr lang="en-US" sz="2800" dirty="0"/>
              <a:t> </a:t>
            </a:r>
            <a:r>
              <a:rPr lang="en-US" sz="2800" dirty="0" err="1"/>
              <a:t>vòng</a:t>
            </a:r>
            <a:r>
              <a:rPr lang="en-US" sz="2800" dirty="0"/>
              <a:t> </a:t>
            </a:r>
            <a:r>
              <a:rPr lang="en-US" sz="2800" dirty="0" err="1"/>
              <a:t>đời</a:t>
            </a:r>
            <a:r>
              <a:rPr lang="en-US" sz="2800" dirty="0"/>
              <a:t> </a:t>
            </a:r>
            <a:r>
              <a:rPr lang="en-US" sz="2800" dirty="0" err="1"/>
              <a:t>phát</a:t>
            </a:r>
            <a:r>
              <a:rPr lang="en-US" sz="2800" dirty="0"/>
              <a:t> </a:t>
            </a:r>
            <a:r>
              <a:rPr lang="en-US" sz="2800" dirty="0" err="1"/>
              <a:t>triển</a:t>
            </a:r>
            <a:r>
              <a:rPr lang="en-US" sz="2800" dirty="0"/>
              <a:t> </a:t>
            </a:r>
            <a:r>
              <a:rPr lang="en-US" sz="2800" dirty="0" err="1"/>
              <a:t>phần</a:t>
            </a:r>
            <a:r>
              <a:rPr lang="en-US" sz="2800" dirty="0"/>
              <a:t> </a:t>
            </a:r>
            <a:r>
              <a:rPr lang="en-US" sz="2800" dirty="0" err="1"/>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2: </a:t>
            </a:r>
            <a:r>
              <a:rPr lang="en-US" dirty="0" err="1">
                <a:solidFill>
                  <a:schemeClr val="tx1"/>
                </a:solidFill>
                <a:latin typeface="+mj-lt"/>
              </a:rPr>
              <a:t>Giới</a:t>
            </a:r>
            <a:r>
              <a:rPr lang="en-US" dirty="0">
                <a:solidFill>
                  <a:schemeClr val="tx1"/>
                </a:solidFill>
                <a:latin typeface="+mj-lt"/>
              </a:rPr>
              <a:t> </a:t>
            </a:r>
            <a:r>
              <a:rPr lang="en-US" dirty="0" err="1">
                <a:solidFill>
                  <a:schemeClr val="tx1"/>
                </a:solidFill>
                <a:latin typeface="+mj-lt"/>
              </a:rPr>
              <a:t>thiệu</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một</a:t>
            </a:r>
            <a:r>
              <a:rPr lang="en-US" dirty="0">
                <a:solidFill>
                  <a:schemeClr val="tx1"/>
                </a:solidFill>
                <a:latin typeface="+mj-lt"/>
              </a:rPr>
              <a:t> </a:t>
            </a:r>
            <a:r>
              <a:rPr lang="en-US" dirty="0" err="1">
                <a:solidFill>
                  <a:schemeClr val="tx1"/>
                </a:solidFill>
                <a:latin typeface="+mj-lt"/>
              </a:rPr>
              <a:t>số</a:t>
            </a:r>
            <a:r>
              <a:rPr lang="en-US" dirty="0">
                <a:solidFill>
                  <a:schemeClr val="tx1"/>
                </a:solidFill>
                <a:latin typeface="+mj-lt"/>
              </a:rPr>
              <a:t> </a:t>
            </a:r>
            <a:r>
              <a:rPr lang="en-US" dirty="0" err="1">
                <a:solidFill>
                  <a:schemeClr val="tx1"/>
                </a:solidFill>
                <a:latin typeface="+mj-lt"/>
              </a:rPr>
              <a:t>mô</a:t>
            </a:r>
            <a:r>
              <a:rPr lang="en-US" dirty="0">
                <a:solidFill>
                  <a:schemeClr val="tx1"/>
                </a:solidFill>
                <a:latin typeface="+mj-lt"/>
              </a:rPr>
              <a:t> </a:t>
            </a:r>
            <a:r>
              <a:rPr lang="en-US" dirty="0" err="1">
                <a:solidFill>
                  <a:schemeClr val="tx1"/>
                </a:solidFill>
                <a:latin typeface="+mj-lt"/>
              </a:rPr>
              <a:t>hình</a:t>
            </a:r>
            <a:r>
              <a:rPr lang="en-US" dirty="0">
                <a:solidFill>
                  <a:schemeClr val="tx1"/>
                </a:solidFill>
                <a:latin typeface="+mj-lt"/>
              </a:rPr>
              <a:t> </a:t>
            </a:r>
            <a:r>
              <a:rPr lang="en-US" dirty="0" err="1">
                <a:solidFill>
                  <a:schemeClr val="tx1"/>
                </a:solidFill>
                <a:latin typeface="+mj-lt"/>
              </a:rPr>
              <a:t>vòng</a:t>
            </a:r>
            <a:r>
              <a:rPr lang="en-US" dirty="0">
                <a:solidFill>
                  <a:schemeClr val="tx1"/>
                </a:solidFill>
                <a:latin typeface="+mj-lt"/>
              </a:rPr>
              <a:t> </a:t>
            </a:r>
            <a:r>
              <a:rPr lang="en-US" dirty="0" err="1">
                <a:solidFill>
                  <a:schemeClr val="tx1"/>
                </a:solidFill>
                <a:latin typeface="+mj-lt"/>
              </a:rPr>
              <a:t>đời</a:t>
            </a:r>
            <a:r>
              <a:rPr lang="en-US" dirty="0">
                <a:solidFill>
                  <a:schemeClr val="tx1"/>
                </a:solidFill>
                <a:latin typeface="+mj-lt"/>
              </a:rPr>
              <a:t> </a:t>
            </a:r>
            <a:r>
              <a:rPr lang="en-US" dirty="0" err="1">
                <a:solidFill>
                  <a:schemeClr val="tx1"/>
                </a:solidFill>
                <a:latin typeface="+mj-lt"/>
              </a:rPr>
              <a:t>phát</a:t>
            </a:r>
            <a:r>
              <a:rPr lang="en-US" dirty="0">
                <a:solidFill>
                  <a:schemeClr val="tx1"/>
                </a:solidFill>
                <a:latin typeface="+mj-lt"/>
              </a:rPr>
              <a:t> </a:t>
            </a:r>
            <a:r>
              <a:rPr lang="en-US" dirty="0" err="1">
                <a:solidFill>
                  <a:schemeClr val="tx1"/>
                </a:solidFill>
                <a:latin typeface="+mj-lt"/>
              </a:rPr>
              <a:t>triển</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pPr marL="342900" indent="-342900">
              <a:buFont typeface="Wingdings" panose="05000000000000000000" pitchFamily="2" charset="2"/>
              <a:buChar char="Ø"/>
            </a:pPr>
            <a:endParaRPr lang="en-US" sz="1800" b="1"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2:</a:t>
            </a: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thuyết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Một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số</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a:latin typeface="+mj-lt"/>
                <a:ea typeface="SimSun" panose="02010600030101010101" pitchFamily="2" charset="-122"/>
                <a:cs typeface="Tahoma" panose="020B0604030504040204" pitchFamily="34" charset="0"/>
              </a:rPr>
              <a:t>UML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biểu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đồ</a:t>
            </a:r>
            <a:r>
              <a:rPr lang="en-US" sz="2000" kern="50" dirty="0">
                <a:latin typeface="+mj-lt"/>
                <a:ea typeface="SimSun" panose="02010600030101010101" pitchFamily="2" charset="-122"/>
                <a:cs typeface="Tahoma" panose="020B0604030504040204" pitchFamily="34" charset="0"/>
              </a:rPr>
              <a:t> UML</a:t>
            </a: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3950214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42591" y="1285875"/>
            <a:ext cx="8511209" cy="4692650"/>
          </a:xfrm>
        </p:spPr>
        <p:txBody>
          <a:bodyPr>
            <a:normAutofit fontScale="92500" lnSpcReduction="20000"/>
          </a:bodyPr>
          <a:lstStyle/>
          <a:p>
            <a:pPr marL="342900" indent="-342900">
              <a:buFont typeface="Wingdings" panose="05000000000000000000" pitchFamily="2" charset="2"/>
              <a:buChar char="Ø"/>
            </a:pPr>
            <a:r>
              <a:rPr lang="vi-VN" sz="2400" b="0" i="0" dirty="0">
                <a:solidFill>
                  <a:srgbClr val="000000"/>
                </a:solidFill>
                <a:effectLst/>
                <a:latin typeface="+mj-lt"/>
              </a:rPr>
              <a:t>Vòng đời phần mềm là thời kỳ tính từ khi phần</a:t>
            </a:r>
            <a:r>
              <a:rPr lang="en-US" sz="2400" b="0" i="0" dirty="0">
                <a:solidFill>
                  <a:srgbClr val="000000"/>
                </a:solidFill>
                <a:effectLst/>
                <a:latin typeface="+mj-lt"/>
              </a:rPr>
              <a:t> </a:t>
            </a:r>
            <a:r>
              <a:rPr lang="vi-VN" sz="2400" b="0" i="0" dirty="0">
                <a:solidFill>
                  <a:srgbClr val="000000"/>
                </a:solidFill>
                <a:effectLst/>
                <a:latin typeface="+mj-lt"/>
              </a:rPr>
              <a:t>mềm được </a:t>
            </a:r>
            <a:r>
              <a:rPr lang="vi-VN" sz="2400" b="0" i="0" dirty="0">
                <a:solidFill>
                  <a:srgbClr val="FF0000"/>
                </a:solidFill>
                <a:effectLst/>
                <a:latin typeface="+mj-lt"/>
              </a:rPr>
              <a:t>sinh (tạo) ra </a:t>
            </a:r>
            <a:r>
              <a:rPr lang="vi-VN" sz="2400" b="0" i="0" dirty="0">
                <a:solidFill>
                  <a:srgbClr val="000000"/>
                </a:solidFill>
                <a:effectLst/>
                <a:latin typeface="+mj-lt"/>
              </a:rPr>
              <a:t>cho đến khi </a:t>
            </a:r>
            <a:r>
              <a:rPr lang="vi-VN" sz="2400" b="0" i="0" dirty="0">
                <a:solidFill>
                  <a:srgbClr val="FF0000"/>
                </a:solidFill>
                <a:effectLst/>
                <a:latin typeface="+mj-lt"/>
              </a:rPr>
              <a:t>chết đi </a:t>
            </a:r>
            <a:r>
              <a:rPr lang="vi-VN" sz="2400" b="0" i="0" dirty="0">
                <a:solidFill>
                  <a:srgbClr val="000000"/>
                </a:solidFill>
                <a:effectLst/>
                <a:latin typeface="+mj-lt"/>
              </a:rPr>
              <a:t>(từ lúc</a:t>
            </a:r>
            <a:r>
              <a:rPr lang="en-US" sz="2400" b="0" i="0" dirty="0">
                <a:solidFill>
                  <a:srgbClr val="000000"/>
                </a:solidFill>
                <a:effectLst/>
                <a:latin typeface="+mj-lt"/>
              </a:rPr>
              <a:t> </a:t>
            </a:r>
            <a:r>
              <a:rPr lang="vi-VN" sz="2400" b="0" i="0" dirty="0">
                <a:solidFill>
                  <a:srgbClr val="000000"/>
                </a:solidFill>
                <a:effectLst/>
                <a:latin typeface="+mj-lt"/>
              </a:rPr>
              <a:t>hình thành đáp ứng yêu cầu, vận hành, bảo dưỡng</a:t>
            </a:r>
            <a:r>
              <a:rPr lang="en-US" sz="2400" b="0" i="0" dirty="0">
                <a:solidFill>
                  <a:srgbClr val="000000"/>
                </a:solidFill>
                <a:effectLst/>
                <a:latin typeface="+mj-lt"/>
              </a:rPr>
              <a:t> </a:t>
            </a:r>
            <a:r>
              <a:rPr lang="vi-VN" sz="2400" b="0" i="0" dirty="0">
                <a:solidFill>
                  <a:srgbClr val="000000"/>
                </a:solidFill>
                <a:effectLst/>
                <a:latin typeface="+mj-lt"/>
              </a:rPr>
              <a:t>cho đến khi loại bỏ không đâu dùng)</a:t>
            </a:r>
          </a:p>
          <a:p>
            <a:pPr marL="342900" indent="-342900">
              <a:buFont typeface="Wingdings" panose="05000000000000000000" pitchFamily="2" charset="2"/>
              <a:buChar char="Ø"/>
            </a:pPr>
            <a:r>
              <a:rPr lang="vi-VN" sz="2400" b="0" i="0" dirty="0">
                <a:solidFill>
                  <a:srgbClr val="000000"/>
                </a:solidFill>
                <a:effectLst/>
                <a:latin typeface="+mj-lt"/>
              </a:rPr>
              <a:t>Quy trình phần mềm (vòng đời phần mềm) được</a:t>
            </a:r>
            <a:r>
              <a:rPr lang="en-US" sz="2400" b="0" i="0" dirty="0">
                <a:solidFill>
                  <a:srgbClr val="000000"/>
                </a:solidFill>
                <a:effectLst/>
                <a:latin typeface="+mj-lt"/>
              </a:rPr>
              <a:t> </a:t>
            </a:r>
            <a:r>
              <a:rPr lang="vi-VN" sz="2400" b="0" i="0" dirty="0">
                <a:solidFill>
                  <a:srgbClr val="000000"/>
                </a:solidFill>
                <a:effectLst/>
                <a:latin typeface="+mj-lt"/>
              </a:rPr>
              <a:t>phân chia thành </a:t>
            </a:r>
            <a:r>
              <a:rPr lang="vi-VN" sz="2400" b="0" i="0" dirty="0">
                <a:solidFill>
                  <a:srgbClr val="FF0000"/>
                </a:solidFill>
                <a:effectLst/>
                <a:latin typeface="+mj-lt"/>
              </a:rPr>
              <a:t>các pha chính: </a:t>
            </a:r>
            <a:r>
              <a:rPr lang="en-US" sz="2400" b="0" i="0" dirty="0" err="1">
                <a:solidFill>
                  <a:srgbClr val="FF0000"/>
                </a:solidFill>
                <a:effectLst/>
                <a:latin typeface="+mj-lt"/>
              </a:rPr>
              <a:t>lấy</a:t>
            </a:r>
            <a:r>
              <a:rPr lang="en-US" sz="2400" b="0" i="0" dirty="0">
                <a:solidFill>
                  <a:srgbClr val="FF0000"/>
                </a:solidFill>
                <a:effectLst/>
                <a:latin typeface="+mj-lt"/>
              </a:rPr>
              <a:t> </a:t>
            </a:r>
            <a:r>
              <a:rPr lang="en-US" sz="2400" b="0" i="0" dirty="0" err="1">
                <a:solidFill>
                  <a:srgbClr val="FF0000"/>
                </a:solidFill>
                <a:effectLst/>
                <a:latin typeface="+mj-lt"/>
              </a:rPr>
              <a:t>yêu</a:t>
            </a:r>
            <a:r>
              <a:rPr lang="en-US" sz="2400" b="0" i="0" dirty="0">
                <a:solidFill>
                  <a:srgbClr val="FF0000"/>
                </a:solidFill>
                <a:effectLst/>
                <a:latin typeface="+mj-lt"/>
              </a:rPr>
              <a:t> </a:t>
            </a:r>
            <a:r>
              <a:rPr lang="en-US" sz="2400" b="0" i="0" dirty="0" err="1">
                <a:solidFill>
                  <a:srgbClr val="FF0000"/>
                </a:solidFill>
                <a:effectLst/>
                <a:latin typeface="+mj-lt"/>
              </a:rPr>
              <a:t>cầu</a:t>
            </a:r>
            <a:r>
              <a:rPr lang="en-US" sz="2400" b="0" i="0" dirty="0">
                <a:solidFill>
                  <a:srgbClr val="FF0000"/>
                </a:solidFill>
                <a:effectLst/>
                <a:latin typeface="+mj-lt"/>
              </a:rPr>
              <a:t>, </a:t>
            </a:r>
            <a:r>
              <a:rPr lang="vi-VN" sz="2400" b="0" i="0" dirty="0">
                <a:solidFill>
                  <a:srgbClr val="FF0000"/>
                </a:solidFill>
                <a:effectLst/>
                <a:latin typeface="+mj-lt"/>
              </a:rPr>
              <a:t>phân tích, thiết kế,</a:t>
            </a:r>
            <a:r>
              <a:rPr lang="en-US" sz="2400" b="0" i="0" dirty="0">
                <a:solidFill>
                  <a:srgbClr val="FF0000"/>
                </a:solidFill>
                <a:effectLst/>
                <a:latin typeface="+mj-lt"/>
              </a:rPr>
              <a:t> </a:t>
            </a:r>
            <a:r>
              <a:rPr lang="en-US" sz="2400" b="0" i="0" dirty="0" err="1">
                <a:solidFill>
                  <a:srgbClr val="FF0000"/>
                </a:solidFill>
                <a:effectLst/>
                <a:latin typeface="+mj-lt"/>
              </a:rPr>
              <a:t>lập</a:t>
            </a:r>
            <a:r>
              <a:rPr lang="en-US" sz="2400" b="0" i="0" dirty="0">
                <a:solidFill>
                  <a:srgbClr val="FF0000"/>
                </a:solidFill>
                <a:effectLst/>
                <a:latin typeface="+mj-lt"/>
              </a:rPr>
              <a:t> </a:t>
            </a:r>
            <a:r>
              <a:rPr lang="en-US" sz="2400" b="0" i="0" dirty="0" err="1">
                <a:solidFill>
                  <a:srgbClr val="FF0000"/>
                </a:solidFill>
                <a:effectLst/>
                <a:latin typeface="+mj-lt"/>
              </a:rPr>
              <a:t>trình</a:t>
            </a:r>
            <a:r>
              <a:rPr lang="vi-VN" sz="2400" b="0" i="0" dirty="0">
                <a:solidFill>
                  <a:srgbClr val="FF0000"/>
                </a:solidFill>
                <a:effectLst/>
                <a:latin typeface="+mj-lt"/>
              </a:rPr>
              <a:t>, kiểm thử, bảo trì</a:t>
            </a:r>
            <a:r>
              <a:rPr lang="vi-VN" sz="2400" b="0" i="0" dirty="0">
                <a:solidFill>
                  <a:srgbClr val="000000"/>
                </a:solidFill>
                <a:effectLst/>
                <a:latin typeface="+mj-lt"/>
              </a:rPr>
              <a:t>. Biểu diễn các pha có thể</a:t>
            </a:r>
            <a:r>
              <a:rPr lang="en-US" sz="2400" b="0" i="0" dirty="0">
                <a:solidFill>
                  <a:srgbClr val="000000"/>
                </a:solidFill>
                <a:effectLst/>
                <a:latin typeface="+mj-lt"/>
              </a:rPr>
              <a:t> </a:t>
            </a:r>
            <a:r>
              <a:rPr lang="vi-VN" sz="2400" b="0" i="0" dirty="0">
                <a:solidFill>
                  <a:srgbClr val="000000"/>
                </a:solidFill>
                <a:effectLst/>
                <a:latin typeface="+mj-lt"/>
              </a:rPr>
              <a:t>khác nhau theo từng mô hình</a:t>
            </a:r>
            <a:r>
              <a:rPr lang="vi-VN" sz="2400" dirty="0">
                <a:latin typeface="+mj-lt"/>
              </a:rPr>
              <a:t> </a:t>
            </a:r>
            <a:endParaRPr lang="en-US" sz="2400" dirty="0">
              <a:latin typeface="+mj-lt"/>
            </a:endParaRPr>
          </a:p>
          <a:p>
            <a:pPr marL="342900" indent="-342900">
              <a:buFont typeface="Wingdings" panose="05000000000000000000" pitchFamily="2" charset="2"/>
              <a:buChar char="Ø"/>
            </a:pPr>
            <a:r>
              <a:rPr lang="vi-VN" sz="2400" dirty="0">
                <a:solidFill>
                  <a:srgbClr val="000000"/>
                </a:solidFill>
                <a:latin typeface="+mj-lt"/>
              </a:rPr>
              <a:t>Mọi sản phẩm phần mềm đều có vòng đời.</a:t>
            </a:r>
          </a:p>
          <a:p>
            <a:pPr marL="342900" indent="-342900">
              <a:buFont typeface="Wingdings" panose="05000000000000000000" pitchFamily="2" charset="2"/>
              <a:buChar char="Ø"/>
            </a:pPr>
            <a:r>
              <a:rPr lang="vi-VN" sz="2400" dirty="0">
                <a:solidFill>
                  <a:srgbClr val="000000"/>
                </a:solidFill>
                <a:latin typeface="+mj-lt"/>
              </a:rPr>
              <a:t>Vòng đời thường khá dài — một số sản phẩm phần</a:t>
            </a:r>
            <a:r>
              <a:rPr lang="en-US" sz="2400" dirty="0">
                <a:solidFill>
                  <a:srgbClr val="000000"/>
                </a:solidFill>
                <a:latin typeface="+mj-lt"/>
              </a:rPr>
              <a:t> </a:t>
            </a:r>
            <a:r>
              <a:rPr lang="vi-VN" sz="2400" dirty="0">
                <a:solidFill>
                  <a:srgbClr val="000000"/>
                </a:solidFill>
                <a:latin typeface="+mj-lt"/>
              </a:rPr>
              <a:t>mềm đã “tồn tại” được </a:t>
            </a:r>
            <a:r>
              <a:rPr lang="en-US" sz="2400" dirty="0">
                <a:solidFill>
                  <a:srgbClr val="000000"/>
                </a:solidFill>
                <a:latin typeface="+mj-lt"/>
              </a:rPr>
              <a:t>hang </a:t>
            </a:r>
            <a:r>
              <a:rPr lang="en-US" sz="2400" dirty="0" err="1">
                <a:solidFill>
                  <a:srgbClr val="000000"/>
                </a:solidFill>
                <a:latin typeface="+mj-lt"/>
              </a:rPr>
              <a:t>chục</a:t>
            </a:r>
            <a:r>
              <a:rPr lang="vi-VN" sz="2400" dirty="0">
                <a:solidFill>
                  <a:srgbClr val="000000"/>
                </a:solidFill>
                <a:latin typeface="+mj-lt"/>
              </a:rPr>
              <a:t> năm.</a:t>
            </a:r>
          </a:p>
          <a:p>
            <a:pPr marL="342900" indent="-342900">
              <a:buFont typeface="Wingdings" panose="05000000000000000000" pitchFamily="2" charset="2"/>
              <a:buChar char="Ø"/>
            </a:pPr>
            <a:r>
              <a:rPr lang="vi-VN" sz="2400" dirty="0">
                <a:solidFill>
                  <a:srgbClr val="000000"/>
                </a:solidFill>
                <a:latin typeface="+mj-lt"/>
              </a:rPr>
              <a:t>Vòng đời có thể được rút ngắn do tiến bộ công</a:t>
            </a:r>
            <a:r>
              <a:rPr lang="en-US" sz="2400" dirty="0">
                <a:solidFill>
                  <a:srgbClr val="000000"/>
                </a:solidFill>
                <a:latin typeface="+mj-lt"/>
              </a:rPr>
              <a:t> </a:t>
            </a:r>
            <a:r>
              <a:rPr lang="vi-VN" sz="2400" dirty="0">
                <a:solidFill>
                  <a:srgbClr val="000000"/>
                </a:solidFill>
                <a:latin typeface="+mj-lt"/>
              </a:rPr>
              <a:t>nghệ </a:t>
            </a:r>
            <a:r>
              <a:rPr lang="en-US" sz="2400" dirty="0" err="1">
                <a:solidFill>
                  <a:srgbClr val="000000"/>
                </a:solidFill>
                <a:latin typeface="+mj-lt"/>
              </a:rPr>
              <a:t>hoặc</a:t>
            </a:r>
            <a:r>
              <a:rPr lang="en-US" sz="2400" dirty="0">
                <a:solidFill>
                  <a:srgbClr val="000000"/>
                </a:solidFill>
                <a:latin typeface="+mj-lt"/>
              </a:rPr>
              <a:t> do </a:t>
            </a:r>
            <a:r>
              <a:rPr lang="en-US" sz="2400" dirty="0" err="1">
                <a:solidFill>
                  <a:srgbClr val="000000"/>
                </a:solidFill>
                <a:latin typeface="+mj-lt"/>
              </a:rPr>
              <a:t>sự</a:t>
            </a:r>
            <a:r>
              <a:rPr lang="en-US" sz="2400" dirty="0">
                <a:solidFill>
                  <a:srgbClr val="000000"/>
                </a:solidFill>
                <a:latin typeface="+mj-lt"/>
              </a:rPr>
              <a:t> </a:t>
            </a:r>
            <a:r>
              <a:rPr lang="en-US" sz="2400" dirty="0" err="1">
                <a:solidFill>
                  <a:srgbClr val="000000"/>
                </a:solidFill>
                <a:latin typeface="+mj-lt"/>
              </a:rPr>
              <a:t>thay</a:t>
            </a:r>
            <a:r>
              <a:rPr lang="en-US" sz="2400" dirty="0">
                <a:solidFill>
                  <a:srgbClr val="000000"/>
                </a:solidFill>
                <a:latin typeface="+mj-lt"/>
              </a:rPr>
              <a:t> </a:t>
            </a:r>
            <a:r>
              <a:rPr lang="en-US" sz="2400" dirty="0" err="1">
                <a:solidFill>
                  <a:srgbClr val="000000"/>
                </a:solidFill>
                <a:latin typeface="+mj-lt"/>
              </a:rPr>
              <a:t>đổi</a:t>
            </a:r>
            <a:r>
              <a:rPr lang="en-US" sz="2400" dirty="0">
                <a:solidFill>
                  <a:srgbClr val="000000"/>
                </a:solidFill>
                <a:latin typeface="+mj-lt"/>
              </a:rPr>
              <a:t> </a:t>
            </a:r>
            <a:r>
              <a:rPr lang="en-US" sz="2400" dirty="0" err="1">
                <a:solidFill>
                  <a:srgbClr val="000000"/>
                </a:solidFill>
                <a:latin typeface="+mj-lt"/>
              </a:rPr>
              <a:t>yêu</a:t>
            </a:r>
            <a:r>
              <a:rPr lang="en-US" sz="2400" dirty="0">
                <a:solidFill>
                  <a:srgbClr val="000000"/>
                </a:solidFill>
                <a:latin typeface="+mj-lt"/>
              </a:rPr>
              <a:t> </a:t>
            </a:r>
            <a:r>
              <a:rPr lang="en-US" sz="2400" dirty="0" err="1">
                <a:solidFill>
                  <a:srgbClr val="000000"/>
                </a:solidFill>
                <a:latin typeface="+mj-lt"/>
              </a:rPr>
              <a:t>cầu</a:t>
            </a:r>
            <a:r>
              <a:rPr lang="en-US" sz="2400" dirty="0">
                <a:solidFill>
                  <a:srgbClr val="000000"/>
                </a:solidFill>
                <a:latin typeface="+mj-lt"/>
              </a:rPr>
              <a:t> </a:t>
            </a:r>
            <a:r>
              <a:rPr lang="en-US" sz="2400" dirty="0" err="1">
                <a:solidFill>
                  <a:srgbClr val="000000"/>
                </a:solidFill>
                <a:latin typeface="+mj-lt"/>
              </a:rPr>
              <a:t>và</a:t>
            </a:r>
            <a:r>
              <a:rPr lang="en-US" sz="2400" dirty="0">
                <a:solidFill>
                  <a:srgbClr val="000000"/>
                </a:solidFill>
                <a:latin typeface="+mj-lt"/>
              </a:rPr>
              <a:t> </a:t>
            </a:r>
            <a:r>
              <a:rPr lang="en-US" sz="2400" dirty="0" err="1">
                <a:solidFill>
                  <a:srgbClr val="000000"/>
                </a:solidFill>
                <a:latin typeface="+mj-lt"/>
              </a:rPr>
              <a:t>nghiệp</a:t>
            </a:r>
            <a:r>
              <a:rPr lang="en-US" sz="2400" dirty="0">
                <a:solidFill>
                  <a:srgbClr val="000000"/>
                </a:solidFill>
                <a:latin typeface="+mj-lt"/>
              </a:rPr>
              <a:t> </a:t>
            </a:r>
            <a:r>
              <a:rPr lang="en-US" sz="2400" dirty="0" err="1">
                <a:solidFill>
                  <a:srgbClr val="000000"/>
                </a:solidFill>
                <a:latin typeface="+mj-lt"/>
              </a:rPr>
              <a:t>vụ</a:t>
            </a:r>
            <a:br>
              <a:rPr lang="vi-VN" sz="2000" dirty="0"/>
            </a:br>
            <a:endParaRPr lang="vi-VN" sz="2400" b="1" dirty="0">
              <a:solidFill>
                <a:schemeClr val="tx1"/>
              </a:solidFill>
              <a:latin typeface="+mj-lt"/>
            </a:endParaRPr>
          </a:p>
        </p:txBody>
      </p:sp>
    </p:spTree>
    <p:extLst>
      <p:ext uri="{BB962C8B-B14F-4D97-AF65-F5344CB8AC3E}">
        <p14:creationId xmlns:p14="http://schemas.microsoft.com/office/powerpoint/2010/main" val="39545609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pic>
        <p:nvPicPr>
          <p:cNvPr id="7" name="Picture 6">
            <a:extLst>
              <a:ext uri="{FF2B5EF4-FFF2-40B4-BE49-F238E27FC236}">
                <a16:creationId xmlns:a16="http://schemas.microsoft.com/office/drawing/2014/main" id="{9BFA2954-C89C-4F4E-A1D3-EC83F8F7C668}"/>
              </a:ext>
            </a:extLst>
          </p:cNvPr>
          <p:cNvPicPr>
            <a:picLocks noChangeAspect="1"/>
          </p:cNvPicPr>
          <p:nvPr/>
        </p:nvPicPr>
        <p:blipFill>
          <a:blip r:embed="rId2"/>
          <a:stretch>
            <a:fillRect/>
          </a:stretch>
        </p:blipFill>
        <p:spPr>
          <a:xfrm>
            <a:off x="4760636" y="1433533"/>
            <a:ext cx="5848762" cy="3891544"/>
          </a:xfrm>
          <a:prstGeom prst="rect">
            <a:avLst/>
          </a:prstGeom>
        </p:spPr>
      </p:pic>
    </p:spTree>
    <p:extLst>
      <p:ext uri="{BB962C8B-B14F-4D97-AF65-F5344CB8AC3E}">
        <p14:creationId xmlns:p14="http://schemas.microsoft.com/office/powerpoint/2010/main" val="1492030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6" y="1285875"/>
            <a:ext cx="3411414" cy="4692650"/>
          </a:xfrm>
        </p:spPr>
        <p:txBody>
          <a:bodyPr>
            <a:normAutofit/>
          </a:bodyPr>
          <a:lstStyle/>
          <a:p>
            <a:pPr marL="0" marR="0" algn="just">
              <a:lnSpc>
                <a:spcPct val="120000"/>
              </a:lnSpc>
              <a:spcBef>
                <a:spcPts val="0"/>
              </a:spcBef>
              <a:spcAft>
                <a:spcPts val="0"/>
              </a:spcAft>
              <a:tabLst>
                <a:tab pos="1234440" algn="l"/>
              </a:tabLst>
            </a:pPr>
            <a:r>
              <a:rPr lang="en-US" sz="2500" dirty="0">
                <a:effectLst/>
                <a:latin typeface="+mj-lt"/>
                <a:ea typeface="Times New Roman" panose="02020603050405020304" pitchFamily="18" charset="0"/>
              </a:rPr>
              <a:t>Theo </a:t>
            </a:r>
            <a:r>
              <a:rPr lang="en-US" sz="2500" dirty="0" err="1">
                <a:effectLst/>
                <a:latin typeface="+mj-lt"/>
                <a:ea typeface="Times New Roman" panose="02020603050405020304" pitchFamily="18" charset="0"/>
              </a:rPr>
              <a:t>lý</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tưởng</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phần</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mềm</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được</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phát</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triển</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tuyến</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tính</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và</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bắt</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đầu</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từ</a:t>
            </a:r>
            <a:r>
              <a:rPr lang="en-US" sz="2500" dirty="0">
                <a:effectLst/>
                <a:latin typeface="+mj-lt"/>
                <a:ea typeface="Times New Roman" panose="02020603050405020304" pitchFamily="18" charset="0"/>
              </a:rPr>
              <a:t> con </a:t>
            </a:r>
            <a:r>
              <a:rPr lang="en-US" sz="2500" dirty="0" err="1">
                <a:effectLst/>
                <a:latin typeface="+mj-lt"/>
                <a:ea typeface="Times New Roman" panose="02020603050405020304" pitchFamily="18" charset="0"/>
              </a:rPr>
              <a:t>số</a:t>
            </a:r>
            <a:r>
              <a:rPr lang="en-US" sz="4000" dirty="0">
                <a:effectLst/>
                <a:latin typeface="+mj-lt"/>
                <a:ea typeface="Times New Roman" panose="02020603050405020304" pitchFamily="18" charset="0"/>
              </a:rPr>
              <a:t> 0</a:t>
            </a:r>
          </a:p>
        </p:txBody>
      </p:sp>
      <p:sp>
        <p:nvSpPr>
          <p:cNvPr id="4" name="object 7">
            <a:extLst>
              <a:ext uri="{FF2B5EF4-FFF2-40B4-BE49-F238E27FC236}">
                <a16:creationId xmlns:a16="http://schemas.microsoft.com/office/drawing/2014/main" id="{E8DD69E2-FB30-466A-864C-ADEE3CE224AC}"/>
              </a:ext>
            </a:extLst>
          </p:cNvPr>
          <p:cNvSpPr/>
          <p:nvPr/>
        </p:nvSpPr>
        <p:spPr>
          <a:xfrm>
            <a:off x="4989719" y="1222071"/>
            <a:ext cx="2509355" cy="482025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79583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72409" y="1285875"/>
            <a:ext cx="8481391" cy="4692650"/>
          </a:xfrm>
        </p:spPr>
        <p:txBody>
          <a:bodyPr>
            <a:normAutofit/>
          </a:bodyPr>
          <a:lstStyle/>
          <a:p>
            <a:pPr marL="12700" marR="5080">
              <a:lnSpc>
                <a:spcPct val="100000"/>
              </a:lnSpc>
              <a:spcBef>
                <a:spcPts val="100"/>
              </a:spcBef>
            </a:pPr>
            <a:r>
              <a:rPr lang="en-US" sz="2100" dirty="0" err="1">
                <a:solidFill>
                  <a:schemeClr val="tx1"/>
                </a:solidFill>
                <a:latin typeface="Arial"/>
                <a:cs typeface="Arial"/>
              </a:rPr>
              <a:t>Nhưng</a:t>
            </a:r>
            <a:r>
              <a:rPr lang="en-US" sz="2100" dirty="0">
                <a:solidFill>
                  <a:schemeClr val="tx1"/>
                </a:solidFill>
                <a:latin typeface="Arial"/>
                <a:cs typeface="Arial"/>
              </a:rPr>
              <a:t> </a:t>
            </a:r>
            <a:r>
              <a:rPr lang="en-US" sz="2100" dirty="0" err="1">
                <a:solidFill>
                  <a:schemeClr val="tx1"/>
                </a:solidFill>
                <a:latin typeface="Arial"/>
                <a:cs typeface="Arial"/>
              </a:rPr>
              <a:t>trên</a:t>
            </a:r>
            <a:r>
              <a:rPr lang="en-US" sz="2100" dirty="0">
                <a:solidFill>
                  <a:schemeClr val="tx1"/>
                </a:solidFill>
                <a:latin typeface="Arial"/>
                <a:cs typeface="Arial"/>
              </a:rPr>
              <a:t> </a:t>
            </a:r>
            <a:r>
              <a:rPr lang="en-US" sz="2100" dirty="0" err="1">
                <a:solidFill>
                  <a:schemeClr val="tx1"/>
                </a:solidFill>
                <a:latin typeface="Arial"/>
                <a:cs typeface="Arial"/>
              </a:rPr>
              <a:t>thực</a:t>
            </a:r>
            <a:r>
              <a:rPr lang="en-US" sz="2100" dirty="0">
                <a:solidFill>
                  <a:schemeClr val="tx1"/>
                </a:solidFill>
                <a:latin typeface="Arial"/>
                <a:cs typeface="Arial"/>
              </a:rPr>
              <a:t> </a:t>
            </a:r>
            <a:r>
              <a:rPr lang="en-US" sz="2100" dirty="0" err="1">
                <a:solidFill>
                  <a:schemeClr val="tx1"/>
                </a:solidFill>
                <a:latin typeface="Arial"/>
                <a:cs typeface="Arial"/>
              </a:rPr>
              <a:t>tế</a:t>
            </a:r>
            <a:r>
              <a:rPr lang="en-US" sz="2100" dirty="0">
                <a:solidFill>
                  <a:schemeClr val="tx1"/>
                </a:solidFill>
                <a:latin typeface="Arial"/>
                <a:cs typeface="Arial"/>
              </a:rPr>
              <a:t> </a:t>
            </a:r>
            <a:r>
              <a:rPr lang="en-US" sz="2100" dirty="0" err="1">
                <a:solidFill>
                  <a:schemeClr val="tx1"/>
                </a:solidFill>
                <a:latin typeface="Arial"/>
                <a:cs typeface="Arial"/>
              </a:rPr>
              <a:t>thì</a:t>
            </a:r>
            <a:r>
              <a:rPr lang="en-US" sz="2100" dirty="0">
                <a:solidFill>
                  <a:schemeClr val="tx1"/>
                </a:solidFill>
                <a:latin typeface="Arial"/>
                <a:cs typeface="Arial"/>
              </a:rPr>
              <a:t>:</a:t>
            </a:r>
          </a:p>
          <a:p>
            <a:pPr marL="355600" marR="5080" indent="-342900">
              <a:lnSpc>
                <a:spcPct val="100000"/>
              </a:lnSpc>
              <a:spcBef>
                <a:spcPts val="600"/>
              </a:spcBef>
              <a:buFont typeface="Wingdings" panose="05000000000000000000" pitchFamily="2" charset="2"/>
              <a:buChar char="Ø"/>
            </a:pPr>
            <a:r>
              <a:rPr lang="vi-VN" sz="2100" dirty="0">
                <a:solidFill>
                  <a:schemeClr val="tx1"/>
                </a:solidFill>
                <a:latin typeface="Arial"/>
                <a:cs typeface="Arial"/>
              </a:rPr>
              <a:t>Lỗi có </a:t>
            </a:r>
            <a:r>
              <a:rPr lang="vi-VN" sz="2100" spc="-5" dirty="0">
                <a:solidFill>
                  <a:schemeClr val="tx1"/>
                </a:solidFill>
                <a:latin typeface="Arial"/>
                <a:cs typeface="Arial"/>
              </a:rPr>
              <a:t>thể </a:t>
            </a:r>
            <a:r>
              <a:rPr lang="vi-VN" sz="2100" dirty="0">
                <a:solidFill>
                  <a:schemeClr val="tx1"/>
                </a:solidFill>
                <a:latin typeface="Arial"/>
                <a:cs typeface="Arial"/>
              </a:rPr>
              <a:t>xảy ra </a:t>
            </a:r>
            <a:r>
              <a:rPr lang="vi-VN" sz="2100" spc="-5" dirty="0">
                <a:solidFill>
                  <a:schemeClr val="tx1"/>
                </a:solidFill>
                <a:latin typeface="Arial"/>
                <a:cs typeface="Arial"/>
              </a:rPr>
              <a:t>mọi lúc mọi nơi </a:t>
            </a:r>
            <a:r>
              <a:rPr lang="vi-VN" sz="2100" dirty="0">
                <a:solidFill>
                  <a:schemeClr val="tx1"/>
                </a:solidFill>
                <a:latin typeface="Arial"/>
                <a:cs typeface="Arial"/>
              </a:rPr>
              <a:t>trong </a:t>
            </a:r>
            <a:r>
              <a:rPr lang="vi-VN" sz="2100" spc="-5" dirty="0">
                <a:solidFill>
                  <a:schemeClr val="tx1"/>
                </a:solidFill>
                <a:latin typeface="Arial"/>
                <a:cs typeface="Arial"/>
              </a:rPr>
              <a:t>tiến  trình phát triển</a:t>
            </a:r>
            <a:endParaRPr lang="vi-VN" sz="2100" dirty="0">
              <a:solidFill>
                <a:schemeClr val="tx1"/>
              </a:solidFill>
              <a:latin typeface="Arial"/>
              <a:cs typeface="Arial"/>
            </a:endParaRPr>
          </a:p>
          <a:p>
            <a:pPr marL="355600" marR="318770" indent="-342900">
              <a:lnSpc>
                <a:spcPts val="3350"/>
              </a:lnSpc>
              <a:spcBef>
                <a:spcPts val="600"/>
              </a:spcBef>
              <a:buFont typeface="Wingdings" panose="05000000000000000000" pitchFamily="2" charset="2"/>
              <a:buChar char="Ø"/>
            </a:pPr>
            <a:r>
              <a:rPr lang="vi-VN" sz="2100" spc="-5" dirty="0">
                <a:solidFill>
                  <a:schemeClr val="tx1"/>
                </a:solidFill>
                <a:latin typeface="Arial"/>
                <a:cs typeface="Arial"/>
              </a:rPr>
              <a:t>Khách hàng thay đổi hoặc không nắm </a:t>
            </a:r>
            <a:r>
              <a:rPr lang="vi-VN" sz="2100" dirty="0">
                <a:solidFill>
                  <a:schemeClr val="tx1"/>
                </a:solidFill>
                <a:latin typeface="Arial"/>
                <a:cs typeface="Arial"/>
              </a:rPr>
              <a:t>rõ  yêu</a:t>
            </a:r>
            <a:r>
              <a:rPr lang="vi-VN" sz="2100" spc="-5" dirty="0">
                <a:solidFill>
                  <a:schemeClr val="tx1"/>
                </a:solidFill>
                <a:latin typeface="Arial"/>
                <a:cs typeface="Arial"/>
              </a:rPr>
              <a:t> </a:t>
            </a:r>
            <a:r>
              <a:rPr lang="vi-VN" sz="2100" dirty="0">
                <a:solidFill>
                  <a:schemeClr val="tx1"/>
                </a:solidFill>
                <a:latin typeface="Arial"/>
                <a:cs typeface="Arial"/>
              </a:rPr>
              <a:t>cầu</a:t>
            </a:r>
            <a:endParaRPr lang="en-US" sz="2100" dirty="0">
              <a:solidFill>
                <a:schemeClr val="tx1"/>
              </a:solidFill>
              <a:latin typeface="Arial"/>
              <a:cs typeface="Arial"/>
            </a:endParaRPr>
          </a:p>
          <a:p>
            <a:pPr marL="12700" marR="318770">
              <a:lnSpc>
                <a:spcPts val="3350"/>
              </a:lnSpc>
              <a:spcBef>
                <a:spcPts val="919"/>
              </a:spcBef>
            </a:pPr>
            <a:r>
              <a:rPr lang="en-US" sz="2100" dirty="0" err="1">
                <a:solidFill>
                  <a:schemeClr val="tx1"/>
                </a:solidFill>
                <a:latin typeface="Arial"/>
                <a:cs typeface="Arial"/>
              </a:rPr>
              <a:t>Chính</a:t>
            </a:r>
            <a:r>
              <a:rPr lang="en-US" sz="2100" dirty="0">
                <a:solidFill>
                  <a:schemeClr val="tx1"/>
                </a:solidFill>
                <a:latin typeface="Arial"/>
                <a:cs typeface="Arial"/>
              </a:rPr>
              <a:t> </a:t>
            </a:r>
            <a:r>
              <a:rPr lang="en-US" sz="2100" dirty="0" err="1">
                <a:solidFill>
                  <a:schemeClr val="tx1"/>
                </a:solidFill>
                <a:latin typeface="Arial"/>
                <a:cs typeface="Arial"/>
              </a:rPr>
              <a:t>vì</a:t>
            </a:r>
            <a:r>
              <a:rPr lang="en-US" sz="2100" dirty="0">
                <a:solidFill>
                  <a:schemeClr val="tx1"/>
                </a:solidFill>
                <a:latin typeface="Arial"/>
                <a:cs typeface="Arial"/>
              </a:rPr>
              <a:t> </a:t>
            </a:r>
            <a:r>
              <a:rPr lang="en-US" sz="2100" dirty="0" err="1">
                <a:solidFill>
                  <a:schemeClr val="tx1"/>
                </a:solidFill>
                <a:latin typeface="Arial"/>
                <a:cs typeface="Arial"/>
              </a:rPr>
              <a:t>thế</a:t>
            </a:r>
            <a:r>
              <a:rPr lang="en-US" sz="2100" dirty="0">
                <a:solidFill>
                  <a:schemeClr val="tx1"/>
                </a:solidFill>
                <a:latin typeface="Arial"/>
                <a:cs typeface="Arial"/>
              </a:rPr>
              <a:t>:</a:t>
            </a:r>
          </a:p>
          <a:p>
            <a:pPr marL="355600" marR="5080" indent="-342900">
              <a:lnSpc>
                <a:spcPct val="100000"/>
              </a:lnSpc>
              <a:spcBef>
                <a:spcPts val="600"/>
              </a:spcBef>
              <a:buFont typeface="Wingdings" panose="05000000000000000000" pitchFamily="2" charset="2"/>
              <a:buChar char="Ø"/>
            </a:pPr>
            <a:r>
              <a:rPr lang="vi-VN" sz="2100" dirty="0">
                <a:solidFill>
                  <a:schemeClr val="tx1"/>
                </a:solidFill>
                <a:latin typeface="Arial"/>
                <a:cs typeface="Arial"/>
              </a:rPr>
              <a:t>Các pha phát triển không kết thúc khi  chuyển sang pha khác, nó kéo dài liên tục  trong suốt vòng đời phát triển → gọi là các  workflow</a:t>
            </a:r>
          </a:p>
          <a:p>
            <a:pPr marL="355600" marR="26034" indent="-342900">
              <a:lnSpc>
                <a:spcPct val="100000"/>
              </a:lnSpc>
              <a:spcBef>
                <a:spcPts val="600"/>
              </a:spcBef>
              <a:buFont typeface="Wingdings" panose="05000000000000000000" pitchFamily="2" charset="2"/>
              <a:buChar char="Ø"/>
            </a:pPr>
            <a:r>
              <a:rPr lang="vi-VN" sz="2100" dirty="0">
                <a:solidFill>
                  <a:schemeClr val="tx1"/>
                </a:solidFill>
                <a:latin typeface="Arial"/>
                <a:cs typeface="Arial"/>
              </a:rPr>
              <a:t>Bản chất của tiến trình phát triển phần  mềm là lặp: lặp lại các bước nhiều lần, kết  quả lần sau sẽ tốt hơn lần trước</a:t>
            </a:r>
          </a:p>
          <a:p>
            <a:pPr marL="12700" marR="318770">
              <a:lnSpc>
                <a:spcPts val="3350"/>
              </a:lnSpc>
              <a:spcBef>
                <a:spcPts val="919"/>
              </a:spcBef>
            </a:pPr>
            <a:endParaRPr lang="vi-VN" sz="2100" dirty="0">
              <a:solidFill>
                <a:schemeClr val="tx1"/>
              </a:solidFill>
              <a:latin typeface="Arial"/>
              <a:cs typeface="Arial"/>
            </a:endParaRPr>
          </a:p>
        </p:txBody>
      </p:sp>
    </p:spTree>
    <p:extLst>
      <p:ext uri="{BB962C8B-B14F-4D97-AF65-F5344CB8AC3E}">
        <p14:creationId xmlns:p14="http://schemas.microsoft.com/office/powerpoint/2010/main" val="1123953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1.1.1 Phần</a:t>
            </a:r>
            <a:r>
              <a:rPr spc="-60" dirty="0"/>
              <a:t> </a:t>
            </a:r>
            <a:r>
              <a:rPr spc="-5" dirty="0"/>
              <a:t>mềm</a:t>
            </a:r>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8</a:t>
            </a:fld>
            <a:endParaRPr sz="1000">
              <a:latin typeface="Arial"/>
              <a:cs typeface="Arial"/>
            </a:endParaRPr>
          </a:p>
        </p:txBody>
      </p:sp>
      <p:sp>
        <p:nvSpPr>
          <p:cNvPr id="3" name="object 3"/>
          <p:cNvSpPr txBox="1"/>
          <p:nvPr/>
        </p:nvSpPr>
        <p:spPr>
          <a:xfrm>
            <a:off x="2059940" y="1367803"/>
            <a:ext cx="7933690" cy="3820795"/>
          </a:xfrm>
          <a:prstGeom prst="rect">
            <a:avLst/>
          </a:prstGeom>
        </p:spPr>
        <p:txBody>
          <a:bodyPr vert="horz" wrap="square" lIns="0" tIns="105410" rIns="0" bIns="0" rtlCol="0">
            <a:spAutoFit/>
          </a:bodyPr>
          <a:lstStyle/>
          <a:p>
            <a:pPr marL="355600" indent="-342900">
              <a:spcBef>
                <a:spcPts val="830"/>
              </a:spcBef>
              <a:buFont typeface="Arial"/>
              <a:buChar char="•"/>
              <a:tabLst>
                <a:tab pos="354965" algn="l"/>
                <a:tab pos="355600" algn="l"/>
              </a:tabLst>
            </a:pPr>
            <a:r>
              <a:rPr sz="3000" b="1" spc="-5" dirty="0">
                <a:latin typeface="Arial"/>
                <a:cs typeface="Arial"/>
              </a:rPr>
              <a:t>Đặc </a:t>
            </a:r>
            <a:r>
              <a:rPr sz="3000" b="1" dirty="0">
                <a:latin typeface="Arial"/>
                <a:cs typeface="Arial"/>
              </a:rPr>
              <a:t>trưng </a:t>
            </a:r>
            <a:r>
              <a:rPr sz="3000" b="1" spc="-5" dirty="0">
                <a:latin typeface="Arial"/>
                <a:cs typeface="Arial"/>
              </a:rPr>
              <a:t>của </a:t>
            </a:r>
            <a:r>
              <a:rPr sz="3000" b="1" dirty="0">
                <a:latin typeface="Arial"/>
                <a:cs typeface="Arial"/>
              </a:rPr>
              <a:t>phần</a:t>
            </a:r>
            <a:r>
              <a:rPr sz="3000" b="1" spc="-5" dirty="0">
                <a:latin typeface="Arial"/>
                <a:cs typeface="Arial"/>
              </a:rPr>
              <a:t> mềm:</a:t>
            </a:r>
            <a:endParaRPr sz="3000">
              <a:latin typeface="Arial"/>
              <a:cs typeface="Arial"/>
            </a:endParaRPr>
          </a:p>
          <a:p>
            <a:pPr marL="756285" marR="507365" lvl="1" indent="-287020">
              <a:spcBef>
                <a:spcPts val="680"/>
              </a:spcBef>
              <a:buChar char="–"/>
              <a:tabLst>
                <a:tab pos="756920" algn="l"/>
              </a:tabLst>
            </a:pPr>
            <a:r>
              <a:rPr sz="2800" spc="-5" dirty="0">
                <a:latin typeface="Arial"/>
                <a:cs typeface="Arial"/>
              </a:rPr>
              <a:t>Phần mềm được thiết kế, chế tạo </a:t>
            </a:r>
            <a:r>
              <a:rPr sz="2800" spc="-10" dirty="0">
                <a:latin typeface="Arial"/>
                <a:cs typeface="Arial"/>
              </a:rPr>
              <a:t>như </a:t>
            </a:r>
            <a:r>
              <a:rPr sz="2800" spc="-5" dirty="0">
                <a:latin typeface="Arial"/>
                <a:cs typeface="Arial"/>
              </a:rPr>
              <a:t>các  loại sản phẩm công nghiệp khác, </a:t>
            </a:r>
            <a:r>
              <a:rPr sz="2800" spc="-10" dirty="0">
                <a:latin typeface="Arial"/>
                <a:cs typeface="Arial"/>
              </a:rPr>
              <a:t>nhưng  </a:t>
            </a:r>
            <a:r>
              <a:rPr sz="2800" b="1" spc="-10" dirty="0">
                <a:latin typeface="Arial"/>
                <a:cs typeface="Arial"/>
              </a:rPr>
              <a:t>không </a:t>
            </a:r>
            <a:r>
              <a:rPr sz="2800" b="1" spc="-5" dirty="0">
                <a:latin typeface="Arial"/>
                <a:cs typeface="Arial"/>
              </a:rPr>
              <a:t>được định hình</a:t>
            </a:r>
            <a:r>
              <a:rPr sz="2800" b="1" spc="45" dirty="0">
                <a:latin typeface="Arial"/>
                <a:cs typeface="Arial"/>
              </a:rPr>
              <a:t> </a:t>
            </a:r>
            <a:r>
              <a:rPr sz="2800" b="1" spc="-5" dirty="0">
                <a:latin typeface="Arial"/>
                <a:cs typeface="Arial"/>
              </a:rPr>
              <a:t>trước</a:t>
            </a:r>
            <a:endParaRPr sz="2800">
              <a:latin typeface="Arial"/>
              <a:cs typeface="Arial"/>
            </a:endParaRPr>
          </a:p>
          <a:p>
            <a:pPr marL="756285" marR="5080" lvl="1" indent="-287020">
              <a:spcBef>
                <a:spcPts val="675"/>
              </a:spcBef>
              <a:buChar char="–"/>
              <a:tabLst>
                <a:tab pos="756920" algn="l"/>
              </a:tabLst>
            </a:pPr>
            <a:r>
              <a:rPr sz="2800" spc="-5" dirty="0">
                <a:latin typeface="Arial"/>
                <a:cs typeface="Arial"/>
              </a:rPr>
              <a:t>Quá </a:t>
            </a:r>
            <a:r>
              <a:rPr sz="2800" spc="25" dirty="0">
                <a:latin typeface="Arial"/>
                <a:cs typeface="Arial"/>
              </a:rPr>
              <a:t>trình </a:t>
            </a:r>
            <a:r>
              <a:rPr sz="2800" spc="-5" dirty="0">
                <a:latin typeface="Arial"/>
                <a:cs typeface="Arial"/>
              </a:rPr>
              <a:t>phát triển phần mềm quyết </a:t>
            </a:r>
            <a:r>
              <a:rPr sz="2800" spc="-10" dirty="0">
                <a:latin typeface="Arial"/>
                <a:cs typeface="Arial"/>
              </a:rPr>
              <a:t>định </a:t>
            </a:r>
            <a:r>
              <a:rPr sz="2800" spc="-5" dirty="0">
                <a:latin typeface="Arial"/>
                <a:cs typeface="Arial"/>
              </a:rPr>
              <a:t>giá  thành và chất lượng của</a:t>
            </a:r>
            <a:r>
              <a:rPr sz="2800" spc="30" dirty="0">
                <a:latin typeface="Arial"/>
                <a:cs typeface="Arial"/>
              </a:rPr>
              <a:t> </a:t>
            </a:r>
            <a:r>
              <a:rPr sz="2800" dirty="0">
                <a:latin typeface="Arial"/>
                <a:cs typeface="Arial"/>
              </a:rPr>
              <a:t>nó</a:t>
            </a:r>
            <a:endParaRPr sz="2800">
              <a:latin typeface="Arial"/>
              <a:cs typeface="Arial"/>
            </a:endParaRPr>
          </a:p>
          <a:p>
            <a:pPr marL="756285" marR="463550" lvl="1" indent="-287020">
              <a:spcBef>
                <a:spcPts val="675"/>
              </a:spcBef>
              <a:buChar char="–"/>
              <a:tabLst>
                <a:tab pos="756920" algn="l"/>
              </a:tabLst>
            </a:pPr>
            <a:r>
              <a:rPr sz="2800" spc="-10" dirty="0">
                <a:latin typeface="Arial"/>
                <a:cs typeface="Arial"/>
              </a:rPr>
              <a:t>Các </a:t>
            </a:r>
            <a:r>
              <a:rPr sz="2800" spc="-5" dirty="0">
                <a:latin typeface="Arial"/>
                <a:cs typeface="Arial"/>
              </a:rPr>
              <a:t>phần mềm </a:t>
            </a:r>
            <a:r>
              <a:rPr sz="2800" dirty="0">
                <a:latin typeface="Arial"/>
                <a:cs typeface="Arial"/>
              </a:rPr>
              <a:t>chỉ </a:t>
            </a:r>
            <a:r>
              <a:rPr sz="2800" spc="-5" dirty="0">
                <a:latin typeface="Arial"/>
                <a:cs typeface="Arial"/>
              </a:rPr>
              <a:t>thực sự được </a:t>
            </a:r>
            <a:r>
              <a:rPr sz="2800" spc="35" dirty="0">
                <a:latin typeface="Arial"/>
                <a:cs typeface="Arial"/>
              </a:rPr>
              <a:t>tìm </a:t>
            </a:r>
            <a:r>
              <a:rPr sz="2800" spc="-5" dirty="0">
                <a:latin typeface="Arial"/>
                <a:cs typeface="Arial"/>
              </a:rPr>
              <a:t>ra lỗi  trong pha phát</a:t>
            </a:r>
            <a:r>
              <a:rPr sz="2800" spc="5" dirty="0">
                <a:latin typeface="Arial"/>
                <a:cs typeface="Arial"/>
              </a:rPr>
              <a:t> </a:t>
            </a:r>
            <a:r>
              <a:rPr sz="2800" spc="-5" dirty="0">
                <a:latin typeface="Arial"/>
                <a:cs typeface="Arial"/>
              </a:rPr>
              <a:t>triển.</a:t>
            </a:r>
            <a:endParaRPr sz="28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pic>
        <p:nvPicPr>
          <p:cNvPr id="6" name="Picture 5">
            <a:extLst>
              <a:ext uri="{FF2B5EF4-FFF2-40B4-BE49-F238E27FC236}">
                <a16:creationId xmlns:a16="http://schemas.microsoft.com/office/drawing/2014/main" id="{43E81F25-C595-46EA-A83B-DBFB87582295}"/>
              </a:ext>
            </a:extLst>
          </p:cNvPr>
          <p:cNvPicPr>
            <a:picLocks noChangeAspect="1"/>
          </p:cNvPicPr>
          <p:nvPr/>
        </p:nvPicPr>
        <p:blipFill>
          <a:blip r:embed="rId2"/>
          <a:stretch>
            <a:fillRect/>
          </a:stretch>
        </p:blipFill>
        <p:spPr>
          <a:xfrm>
            <a:off x="3144829" y="847120"/>
            <a:ext cx="8675360" cy="5163760"/>
          </a:xfrm>
          <a:prstGeom prst="rect">
            <a:avLst/>
          </a:prstGeom>
        </p:spPr>
      </p:pic>
    </p:spTree>
    <p:extLst>
      <p:ext uri="{BB962C8B-B14F-4D97-AF65-F5344CB8AC3E}">
        <p14:creationId xmlns:p14="http://schemas.microsoft.com/office/powerpoint/2010/main" val="662257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011557" y="1285875"/>
            <a:ext cx="8342243" cy="4692650"/>
          </a:xfrm>
        </p:spPr>
        <p:txBody>
          <a:bodyPr>
            <a:normAutofit/>
          </a:bodyPr>
          <a:lstStyle/>
          <a:p>
            <a:pPr marR="0" lvl="0" algn="just" eaLnBrk="0" fontAlgn="base" hangingPunct="0">
              <a:lnSpc>
                <a:spcPct val="120000"/>
              </a:lnSpc>
              <a:spcBef>
                <a:spcPts val="0"/>
              </a:spcBef>
              <a:spcAft>
                <a:spcPts val="0"/>
              </a:spcAft>
              <a:tabLst>
                <a:tab pos="457200" algn="l"/>
              </a:tabLst>
            </a:pPr>
            <a:r>
              <a:rPr lang="de-DE" sz="2100" b="1" dirty="0">
                <a:solidFill>
                  <a:schemeClr val="tx1"/>
                </a:solidFill>
                <a:latin typeface="+mj-lt"/>
              </a:rPr>
              <a:t>Bài toán Winburg Mini:</a:t>
            </a: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de-DE" sz="2100" b="1" dirty="0">
                <a:solidFill>
                  <a:schemeClr val="tx1"/>
                </a:solidFill>
                <a:effectLst/>
                <a:latin typeface="+mj-lt"/>
                <a:ea typeface="+mn-ea"/>
              </a:rPr>
              <a:t>Episode 1</a:t>
            </a:r>
            <a:r>
              <a:rPr lang="de-DE" sz="2100" dirty="0">
                <a:solidFill>
                  <a:schemeClr val="tx1"/>
                </a:solidFill>
                <a:effectLst/>
                <a:latin typeface="+mj-lt"/>
                <a:ea typeface="+mn-ea"/>
              </a:rPr>
              <a:t>: Phiên bản đầu tiên được cài đặt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b="1" dirty="0">
                <a:solidFill>
                  <a:schemeClr val="tx1"/>
                </a:solidFill>
                <a:effectLst/>
                <a:latin typeface="+mj-lt"/>
                <a:ea typeface="+mn-ea"/>
              </a:rPr>
              <a:t>Episode 2:</a:t>
            </a:r>
            <a:r>
              <a:rPr lang="en-US" sz="2100" dirty="0">
                <a:solidFill>
                  <a:schemeClr val="tx1"/>
                </a:solidFill>
                <a:effectLst/>
                <a:latin typeface="+mj-lt"/>
                <a:ea typeface="+mn-ea"/>
              </a:rPr>
              <a:t> </a:t>
            </a:r>
            <a:r>
              <a:rPr lang="en-US" sz="2100" dirty="0" err="1">
                <a:solidFill>
                  <a:schemeClr val="tx1"/>
                </a:solidFill>
                <a:effectLst/>
                <a:latin typeface="+mj-lt"/>
                <a:ea typeface="+mn-ea"/>
              </a:rPr>
              <a:t>Tìm</a:t>
            </a:r>
            <a:r>
              <a:rPr lang="en-US" sz="2100" dirty="0">
                <a:solidFill>
                  <a:schemeClr val="tx1"/>
                </a:solidFill>
                <a:effectLst/>
                <a:latin typeface="+mj-lt"/>
                <a:ea typeface="+mn-ea"/>
              </a:rPr>
              <a:t> ra </a:t>
            </a:r>
            <a:r>
              <a:rPr lang="en-US" sz="2100" dirty="0" err="1">
                <a:solidFill>
                  <a:schemeClr val="tx1"/>
                </a:solidFill>
                <a:effectLst/>
                <a:latin typeface="+mj-lt"/>
                <a:ea typeface="+mn-ea"/>
              </a:rPr>
              <a:t>các</a:t>
            </a:r>
            <a:r>
              <a:rPr lang="en-US" sz="2100" dirty="0">
                <a:solidFill>
                  <a:schemeClr val="tx1"/>
                </a:solidFill>
                <a:effectLst/>
                <a:latin typeface="+mj-lt"/>
                <a:ea typeface="+mn-ea"/>
              </a:rPr>
              <a:t> </a:t>
            </a:r>
            <a:r>
              <a:rPr lang="en-US" sz="2100" dirty="0" err="1">
                <a:solidFill>
                  <a:schemeClr val="tx1"/>
                </a:solidFill>
                <a:effectLst/>
                <a:latin typeface="+mj-lt"/>
                <a:ea typeface="+mn-ea"/>
              </a:rPr>
              <a:t>lỗi</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Hệ</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thống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phần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mềm</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được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xây</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dựng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quá</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lâu</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bởi</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vì</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việc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sử</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lỗi</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cài</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đặt</a:t>
            </a:r>
            <a:r>
              <a:rPr lang="en-US" sz="21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Thay</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đổi</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cài</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đặt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được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bắt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đầu</a:t>
            </a:r>
            <a:r>
              <a:rPr lang="en-US" sz="2100" dirty="0">
                <a:effectLst/>
                <a:latin typeface="+mj-lt"/>
                <a:ea typeface="Times New Roman" panose="02020603050405020304" pitchFamily="18" charset="0"/>
                <a:cs typeface="Courier New" panose="02070309020205020404" pitchFamily="49" charset="0"/>
              </a:rPr>
              <a:t>.</a:t>
            </a: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0" algn="l"/>
              </a:tabLst>
            </a:pPr>
            <a:r>
              <a:rPr lang="en-US" sz="2100" b="1" dirty="0">
                <a:solidFill>
                  <a:schemeClr val="tx1"/>
                </a:solidFill>
                <a:effectLst/>
                <a:latin typeface="+mj-lt"/>
                <a:ea typeface="+mn-ea"/>
              </a:rPr>
              <a:t>Episode 3:</a:t>
            </a:r>
            <a:r>
              <a:rPr lang="en-US" sz="2100" dirty="0">
                <a:solidFill>
                  <a:schemeClr val="tx1"/>
                </a:solidFill>
                <a:effectLst/>
                <a:latin typeface="+mj-lt"/>
                <a:ea typeface="+mn-ea"/>
              </a:rPr>
              <a:t> </a:t>
            </a:r>
            <a:r>
              <a:rPr lang="en-US" sz="2100" dirty="0" err="1">
                <a:solidFill>
                  <a:schemeClr val="tx1"/>
                </a:solidFill>
                <a:effectLst/>
                <a:latin typeface="+mj-lt"/>
                <a:ea typeface="+mn-ea"/>
              </a:rPr>
              <a:t>Thiết</a:t>
            </a:r>
            <a:r>
              <a:rPr lang="en-US" sz="2100" dirty="0">
                <a:solidFill>
                  <a:schemeClr val="tx1"/>
                </a:solidFill>
                <a:effectLst/>
                <a:latin typeface="+mj-lt"/>
                <a:ea typeface="+mn-ea"/>
              </a:rPr>
              <a:t> </a:t>
            </a:r>
            <a:r>
              <a:rPr lang="en-US" sz="2100" dirty="0" err="1">
                <a:solidFill>
                  <a:schemeClr val="tx1"/>
                </a:solidFill>
                <a:effectLst/>
                <a:latin typeface="+mj-lt"/>
                <a:ea typeface="+mn-ea"/>
              </a:rPr>
              <a:t>kế</a:t>
            </a:r>
            <a:r>
              <a:rPr lang="en-US" sz="2100" dirty="0">
                <a:solidFill>
                  <a:schemeClr val="tx1"/>
                </a:solidFill>
                <a:effectLst/>
                <a:latin typeface="+mj-lt"/>
                <a:ea typeface="+mn-ea"/>
              </a:rPr>
              <a:t> </a:t>
            </a:r>
            <a:r>
              <a:rPr lang="en-US" sz="2100" dirty="0" err="1">
                <a:solidFill>
                  <a:schemeClr val="tx1"/>
                </a:solidFill>
                <a:effectLst/>
                <a:latin typeface="+mj-lt"/>
                <a:ea typeface="+mn-ea"/>
              </a:rPr>
              <a:t>mới</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a:t>
            </a:r>
            <a:r>
              <a:rPr lang="en-US" sz="2100" dirty="0" err="1">
                <a:solidFill>
                  <a:schemeClr val="tx1"/>
                </a:solidFill>
                <a:effectLst/>
                <a:latin typeface="+mj-lt"/>
                <a:ea typeface="+mn-ea"/>
              </a:rPr>
              <a:t>chấp</a:t>
            </a:r>
            <a:r>
              <a:rPr lang="en-US" sz="2100" dirty="0">
                <a:solidFill>
                  <a:schemeClr val="tx1"/>
                </a:solidFill>
                <a:effectLst/>
                <a:latin typeface="+mj-lt"/>
                <a:ea typeface="+mn-ea"/>
              </a:rPr>
              <a:t> </a:t>
            </a:r>
            <a:r>
              <a:rPr lang="en-US" sz="2100" dirty="0" err="1">
                <a:solidFill>
                  <a:schemeClr val="tx1"/>
                </a:solidFill>
                <a:effectLst/>
                <a:latin typeface="+mj-lt"/>
                <a:ea typeface="+mn-ea"/>
              </a:rPr>
              <a:t>nhận</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Thuật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toán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nhanh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hơn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được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sử</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dụng</a:t>
            </a:r>
            <a:r>
              <a:rPr lang="en-US" sz="2100" dirty="0">
                <a:effectLst/>
                <a:latin typeface="+mj-lt"/>
                <a:ea typeface="Times New Roman" panose="02020603050405020304" pitchFamily="18" charset="0"/>
                <a:cs typeface="Courier New" panose="02070309020205020404" pitchFamily="49" charset="0"/>
              </a:rPr>
              <a:t> </a:t>
            </a: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0" algn="l"/>
              </a:tabLst>
            </a:pPr>
            <a:r>
              <a:rPr lang="en-US" sz="2100" b="1" dirty="0">
                <a:solidFill>
                  <a:schemeClr val="tx1"/>
                </a:solidFill>
                <a:effectLst/>
                <a:latin typeface="+mj-lt"/>
                <a:ea typeface="+mn-ea"/>
              </a:rPr>
              <a:t>Episode 4: </a:t>
            </a:r>
            <a:r>
              <a:rPr lang="en-US" sz="2100" dirty="0" err="1">
                <a:solidFill>
                  <a:schemeClr val="tx1"/>
                </a:solidFill>
                <a:effectLst/>
                <a:latin typeface="+mj-lt"/>
                <a:ea typeface="+mn-ea"/>
              </a:rPr>
              <a:t>Các</a:t>
            </a:r>
            <a:r>
              <a:rPr lang="en-US" sz="2100" dirty="0">
                <a:solidFill>
                  <a:schemeClr val="tx1"/>
                </a:solidFill>
                <a:effectLst/>
                <a:latin typeface="+mj-lt"/>
                <a:ea typeface="+mn-ea"/>
              </a:rPr>
              <a:t> </a:t>
            </a:r>
            <a:r>
              <a:rPr lang="en-US" sz="2100" dirty="0" err="1">
                <a:solidFill>
                  <a:schemeClr val="tx1"/>
                </a:solidFill>
                <a:effectLst/>
                <a:latin typeface="+mj-lt"/>
                <a:ea typeface="+mn-ea"/>
              </a:rPr>
              <a:t>yêu</a:t>
            </a:r>
            <a:r>
              <a:rPr lang="en-US" sz="2100" dirty="0">
                <a:solidFill>
                  <a:schemeClr val="tx1"/>
                </a:solidFill>
                <a:effectLst/>
                <a:latin typeface="+mj-lt"/>
                <a:ea typeface="+mn-ea"/>
              </a:rPr>
              <a:t> </a:t>
            </a:r>
            <a:r>
              <a:rPr lang="en-US" sz="2100" dirty="0" err="1">
                <a:solidFill>
                  <a:schemeClr val="tx1"/>
                </a:solidFill>
                <a:effectLst/>
                <a:latin typeface="+mj-lt"/>
                <a:ea typeface="+mn-ea"/>
              </a:rPr>
              <a:t>cầu</a:t>
            </a:r>
            <a:r>
              <a:rPr lang="en-US" sz="2100" dirty="0">
                <a:solidFill>
                  <a:schemeClr val="tx1"/>
                </a:solidFill>
                <a:effectLst/>
                <a:latin typeface="+mj-lt"/>
                <a:ea typeface="+mn-ea"/>
              </a:rPr>
              <a:t> </a:t>
            </a:r>
            <a:r>
              <a:rPr lang="en-US" sz="2100" dirty="0" err="1">
                <a:solidFill>
                  <a:schemeClr val="tx1"/>
                </a:solidFill>
                <a:effectLst/>
                <a:latin typeface="+mj-lt"/>
                <a:ea typeface="+mn-ea"/>
              </a:rPr>
              <a:t>thay</a:t>
            </a:r>
            <a:r>
              <a:rPr lang="en-US" sz="2100" dirty="0">
                <a:solidFill>
                  <a:schemeClr val="tx1"/>
                </a:solidFill>
                <a:effectLst/>
                <a:latin typeface="+mj-lt"/>
                <a:ea typeface="+mn-ea"/>
              </a:rPr>
              <a:t> </a:t>
            </a:r>
            <a:r>
              <a:rPr lang="en-US" sz="2100" dirty="0" err="1">
                <a:solidFill>
                  <a:schemeClr val="tx1"/>
                </a:solidFill>
                <a:effectLst/>
                <a:latin typeface="+mj-lt"/>
                <a:ea typeface="+mn-ea"/>
              </a:rPr>
              <a:t>đổi</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Yêu</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cầu</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độ</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chính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xác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cao</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hơn</a:t>
            </a:r>
            <a:r>
              <a:rPr lang="en-US" sz="2100" dirty="0">
                <a:effectLst/>
                <a:latin typeface="+mj-lt"/>
                <a:ea typeface="Times New Roman" panose="02020603050405020304" pitchFamily="18" charset="0"/>
                <a:cs typeface="Courier New" panose="02070309020205020404" pitchFamily="49" charset="0"/>
              </a:rPr>
              <a:t> </a:t>
            </a:r>
          </a:p>
          <a:p>
            <a:r>
              <a:rPr lang="en-US" sz="2100" b="1" dirty="0" err="1">
                <a:solidFill>
                  <a:schemeClr val="tx1"/>
                </a:solidFill>
                <a:effectLst/>
                <a:latin typeface="+mj-lt"/>
                <a:ea typeface="+mn-ea"/>
              </a:rPr>
              <a:t>Kết</a:t>
            </a:r>
            <a:r>
              <a:rPr lang="en-US" sz="2100" b="1" dirty="0">
                <a:solidFill>
                  <a:schemeClr val="tx1"/>
                </a:solidFill>
                <a:effectLst/>
                <a:latin typeface="+mj-lt"/>
                <a:ea typeface="+mn-ea"/>
              </a:rPr>
              <a:t> </a:t>
            </a:r>
            <a:r>
              <a:rPr lang="en-US" sz="2100" b="1" dirty="0" err="1">
                <a:solidFill>
                  <a:schemeClr val="tx1"/>
                </a:solidFill>
                <a:effectLst/>
                <a:latin typeface="+mj-lt"/>
                <a:ea typeface="+mn-ea"/>
              </a:rPr>
              <a:t>luận</a:t>
            </a:r>
            <a:r>
              <a:rPr lang="en-US" sz="2100" b="1" dirty="0">
                <a:solidFill>
                  <a:schemeClr val="tx1"/>
                </a:solidFill>
                <a:effectLst/>
                <a:latin typeface="+mj-lt"/>
                <a:ea typeface="+mn-ea"/>
              </a:rPr>
              <a:t>:</a:t>
            </a:r>
            <a:r>
              <a:rPr lang="en-US" sz="2100" dirty="0">
                <a:solidFill>
                  <a:schemeClr val="tx1"/>
                </a:solidFill>
                <a:effectLst/>
                <a:latin typeface="+mj-lt"/>
                <a:ea typeface="+mn-ea"/>
              </a:rPr>
              <a:t>  </a:t>
            </a:r>
            <a:r>
              <a:rPr lang="en-US" sz="2100" dirty="0" err="1">
                <a:solidFill>
                  <a:schemeClr val="tx1"/>
                </a:solidFill>
                <a:effectLst/>
                <a:latin typeface="+mj-lt"/>
                <a:ea typeface="+mn-ea"/>
              </a:rPr>
              <a:t>Một</a:t>
            </a:r>
            <a:r>
              <a:rPr lang="en-US" sz="2100" dirty="0">
                <a:solidFill>
                  <a:schemeClr val="tx1"/>
                </a:solidFill>
                <a:effectLst/>
                <a:latin typeface="+mj-lt"/>
                <a:ea typeface="+mn-ea"/>
              </a:rPr>
              <a:t> </a:t>
            </a:r>
            <a:r>
              <a:rPr lang="en-US" sz="2100" dirty="0" err="1">
                <a:solidFill>
                  <a:schemeClr val="tx1"/>
                </a:solidFill>
                <a:effectLst/>
                <a:latin typeface="+mj-lt"/>
                <a:ea typeface="+mn-ea"/>
              </a:rPr>
              <a:t>vài</a:t>
            </a:r>
            <a:r>
              <a:rPr lang="en-US" sz="2100" dirty="0">
                <a:solidFill>
                  <a:schemeClr val="tx1"/>
                </a:solidFill>
                <a:effectLst/>
                <a:latin typeface="+mj-lt"/>
                <a:ea typeface="+mn-ea"/>
              </a:rPr>
              <a:t> </a:t>
            </a:r>
            <a:r>
              <a:rPr lang="en-US" sz="2100" dirty="0" err="1">
                <a:solidFill>
                  <a:schemeClr val="tx1"/>
                </a:solidFill>
                <a:effectLst/>
                <a:latin typeface="+mj-lt"/>
                <a:ea typeface="+mn-ea"/>
              </a:rPr>
              <a:t>năm</a:t>
            </a:r>
            <a:r>
              <a:rPr lang="en-US" sz="2100" dirty="0">
                <a:solidFill>
                  <a:schemeClr val="tx1"/>
                </a:solidFill>
                <a:effectLst/>
                <a:latin typeface="+mj-lt"/>
                <a:ea typeface="+mn-ea"/>
              </a:rPr>
              <a:t> </a:t>
            </a:r>
            <a:r>
              <a:rPr lang="en-US" sz="2100" dirty="0" err="1">
                <a:solidFill>
                  <a:schemeClr val="tx1"/>
                </a:solidFill>
                <a:effectLst/>
                <a:latin typeface="+mj-lt"/>
                <a:ea typeface="+mn-ea"/>
              </a:rPr>
              <a:t>sau</a:t>
            </a:r>
            <a:r>
              <a:rPr lang="en-US" sz="2100" dirty="0">
                <a:solidFill>
                  <a:schemeClr val="tx1"/>
                </a:solidFill>
                <a:effectLst/>
                <a:latin typeface="+mj-lt"/>
                <a:ea typeface="+mn-ea"/>
              </a:rPr>
              <a:t>, </a:t>
            </a:r>
            <a:r>
              <a:rPr lang="en-US" sz="2100" dirty="0" err="1">
                <a:solidFill>
                  <a:schemeClr val="tx1"/>
                </a:solidFill>
                <a:effectLst/>
                <a:latin typeface="+mj-lt"/>
                <a:ea typeface="+mn-ea"/>
              </a:rPr>
              <a:t>những</a:t>
            </a:r>
            <a:r>
              <a:rPr lang="en-US" sz="2100" dirty="0">
                <a:solidFill>
                  <a:schemeClr val="tx1"/>
                </a:solidFill>
                <a:effectLst/>
                <a:latin typeface="+mj-lt"/>
                <a:ea typeface="+mn-ea"/>
              </a:rPr>
              <a:t> </a:t>
            </a:r>
            <a:r>
              <a:rPr lang="en-US" sz="2100" dirty="0" err="1">
                <a:solidFill>
                  <a:schemeClr val="tx1"/>
                </a:solidFill>
                <a:effectLst/>
                <a:latin typeface="+mj-lt"/>
                <a:ea typeface="+mn-ea"/>
              </a:rPr>
              <a:t>vấn</a:t>
            </a:r>
            <a:r>
              <a:rPr lang="en-US" sz="2100" dirty="0">
                <a:solidFill>
                  <a:schemeClr val="tx1"/>
                </a:solidFill>
                <a:effectLst/>
                <a:latin typeface="+mj-lt"/>
                <a:ea typeface="+mn-ea"/>
              </a:rPr>
              <a:t> </a:t>
            </a:r>
            <a:r>
              <a:rPr lang="en-US" sz="2100" dirty="0" err="1">
                <a:solidFill>
                  <a:schemeClr val="tx1"/>
                </a:solidFill>
                <a:effectLst/>
                <a:latin typeface="+mj-lt"/>
                <a:ea typeface="+mn-ea"/>
              </a:rPr>
              <a:t>đề</a:t>
            </a:r>
            <a:r>
              <a:rPr lang="en-US" sz="2100" dirty="0">
                <a:solidFill>
                  <a:schemeClr val="tx1"/>
                </a:solidFill>
                <a:effectLst/>
                <a:latin typeface="+mj-lt"/>
                <a:ea typeface="+mn-ea"/>
              </a:rPr>
              <a:t> </a:t>
            </a:r>
            <a:r>
              <a:rPr lang="en-US" sz="2100" dirty="0" err="1">
                <a:solidFill>
                  <a:schemeClr val="tx1"/>
                </a:solidFill>
                <a:effectLst/>
                <a:latin typeface="+mj-lt"/>
                <a:ea typeface="+mn-ea"/>
              </a:rPr>
              <a:t>này</a:t>
            </a:r>
            <a:r>
              <a:rPr lang="en-US" sz="2100" dirty="0">
                <a:solidFill>
                  <a:schemeClr val="tx1"/>
                </a:solidFill>
                <a:effectLst/>
                <a:latin typeface="+mj-lt"/>
                <a:ea typeface="+mn-ea"/>
              </a:rPr>
              <a:t> </a:t>
            </a:r>
            <a:r>
              <a:rPr lang="en-US" sz="2100" dirty="0" err="1">
                <a:solidFill>
                  <a:schemeClr val="tx1"/>
                </a:solidFill>
                <a:effectLst/>
                <a:latin typeface="+mj-lt"/>
                <a:ea typeface="+mn-ea"/>
              </a:rPr>
              <a:t>lại</a:t>
            </a:r>
            <a:r>
              <a:rPr lang="en-US" sz="2100" dirty="0">
                <a:solidFill>
                  <a:schemeClr val="tx1"/>
                </a:solidFill>
                <a:effectLst/>
                <a:latin typeface="+mj-lt"/>
                <a:ea typeface="+mn-ea"/>
              </a:rPr>
              <a:t> </a:t>
            </a:r>
            <a:r>
              <a:rPr lang="en-US" sz="2100" dirty="0" err="1">
                <a:solidFill>
                  <a:schemeClr val="tx1"/>
                </a:solidFill>
                <a:effectLst/>
                <a:latin typeface="+mj-lt"/>
                <a:ea typeface="+mn-ea"/>
              </a:rPr>
              <a:t>xảy</a:t>
            </a:r>
            <a:r>
              <a:rPr lang="en-US" sz="2100" dirty="0">
                <a:solidFill>
                  <a:schemeClr val="tx1"/>
                </a:solidFill>
                <a:effectLst/>
                <a:latin typeface="+mj-lt"/>
                <a:ea typeface="+mn-ea"/>
              </a:rPr>
              <a:t> ra</a:t>
            </a:r>
            <a:r>
              <a:rPr lang="en-US" sz="2100" dirty="0">
                <a:solidFill>
                  <a:schemeClr val="tx1"/>
                </a:solidFill>
                <a:effectLst/>
                <a:latin typeface="+mj-lt"/>
                <a:ea typeface="+mn-ea"/>
                <a:cs typeface="+mn-cs"/>
              </a:rPr>
              <a:t> </a:t>
            </a:r>
            <a:endParaRPr lang="vi-VN" sz="2100" dirty="0">
              <a:solidFill>
                <a:schemeClr val="tx1"/>
              </a:solidFill>
              <a:latin typeface="+mj-lt"/>
              <a:cs typeface="Arial"/>
            </a:endParaRPr>
          </a:p>
        </p:txBody>
      </p:sp>
    </p:spTree>
    <p:extLst>
      <p:ext uri="{BB962C8B-B14F-4D97-AF65-F5344CB8AC3E}">
        <p14:creationId xmlns:p14="http://schemas.microsoft.com/office/powerpoint/2010/main" val="414854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pic>
        <p:nvPicPr>
          <p:cNvPr id="2050" name="Picture 2">
            <a:extLst>
              <a:ext uri="{FF2B5EF4-FFF2-40B4-BE49-F238E27FC236}">
                <a16:creationId xmlns:a16="http://schemas.microsoft.com/office/drawing/2014/main" id="{4CC3EAB2-7C04-4BEB-8EE3-31B1BC754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293" y="1649689"/>
            <a:ext cx="6352898" cy="37989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29085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92896" y="1285875"/>
            <a:ext cx="8560904" cy="4692650"/>
          </a:xfrm>
        </p:spPr>
        <p:txBody>
          <a:bodyPr>
            <a:noAutofit/>
          </a:bodyPr>
          <a:lstStyle/>
          <a:p>
            <a:pPr marL="12700">
              <a:spcBef>
                <a:spcPts val="680"/>
              </a:spcBef>
              <a:buClr>
                <a:srgbClr val="CC9900"/>
              </a:buClr>
              <a:buSzPct val="64583"/>
              <a:tabLst>
                <a:tab pos="354965" algn="l"/>
                <a:tab pos="355600" algn="l"/>
              </a:tabLst>
            </a:pPr>
            <a:r>
              <a:rPr lang="en-US" sz="2100" spc="-5" dirty="0" err="1">
                <a:solidFill>
                  <a:schemeClr val="tx1"/>
                </a:solidFill>
                <a:latin typeface="Arial"/>
                <a:cs typeface="Arial"/>
              </a:rPr>
              <a:t>Các</a:t>
            </a:r>
            <a:r>
              <a:rPr lang="en-US" sz="2100" spc="-5" dirty="0">
                <a:solidFill>
                  <a:schemeClr val="tx1"/>
                </a:solidFill>
                <a:latin typeface="Arial"/>
                <a:cs typeface="Arial"/>
              </a:rPr>
              <a:t> </a:t>
            </a:r>
            <a:r>
              <a:rPr lang="en-US" sz="2100" spc="-5" dirty="0" err="1">
                <a:solidFill>
                  <a:schemeClr val="tx1"/>
                </a:solidFill>
                <a:latin typeface="Arial"/>
                <a:cs typeface="Arial"/>
              </a:rPr>
              <a:t>yếu</a:t>
            </a:r>
            <a:r>
              <a:rPr lang="en-US" sz="2100" spc="-5" dirty="0">
                <a:solidFill>
                  <a:schemeClr val="tx1"/>
                </a:solidFill>
                <a:latin typeface="Arial"/>
                <a:cs typeface="Arial"/>
              </a:rPr>
              <a:t> </a:t>
            </a:r>
            <a:r>
              <a:rPr lang="en-US" sz="2100" spc="-5" dirty="0" err="1">
                <a:solidFill>
                  <a:schemeClr val="tx1"/>
                </a:solidFill>
                <a:latin typeface="Arial"/>
                <a:cs typeface="Arial"/>
              </a:rPr>
              <a:t>tố</a:t>
            </a:r>
            <a:r>
              <a:rPr lang="en-US" sz="2100" spc="-5" dirty="0">
                <a:solidFill>
                  <a:schemeClr val="tx1"/>
                </a:solidFill>
                <a:latin typeface="Arial"/>
                <a:cs typeface="Arial"/>
              </a:rPr>
              <a:t> </a:t>
            </a:r>
            <a:r>
              <a:rPr lang="en-US" sz="2100" spc="-5" dirty="0" err="1">
                <a:solidFill>
                  <a:schemeClr val="tx1"/>
                </a:solidFill>
                <a:latin typeface="Arial"/>
                <a:cs typeface="Arial"/>
              </a:rPr>
              <a:t>có</a:t>
            </a:r>
            <a:r>
              <a:rPr lang="en-US" sz="2100" spc="-5" dirty="0">
                <a:solidFill>
                  <a:schemeClr val="tx1"/>
                </a:solidFill>
                <a:latin typeface="Arial"/>
                <a:cs typeface="Arial"/>
              </a:rPr>
              <a:t> </a:t>
            </a:r>
            <a:r>
              <a:rPr lang="en-US" sz="2100" spc="-5" dirty="0" err="1">
                <a:solidFill>
                  <a:schemeClr val="tx1"/>
                </a:solidFill>
                <a:latin typeface="Arial"/>
                <a:cs typeface="Arial"/>
              </a:rPr>
              <a:t>thể</a:t>
            </a:r>
            <a:r>
              <a:rPr lang="en-US" sz="2100" spc="-5" dirty="0">
                <a:solidFill>
                  <a:schemeClr val="tx1"/>
                </a:solidFill>
                <a:latin typeface="Arial"/>
                <a:cs typeface="Arial"/>
              </a:rPr>
              <a:t> </a:t>
            </a:r>
            <a:r>
              <a:rPr lang="en-US" sz="2100" spc="-5" dirty="0" err="1">
                <a:solidFill>
                  <a:schemeClr val="tx1"/>
                </a:solidFill>
                <a:latin typeface="Arial"/>
                <a:cs typeface="Arial"/>
              </a:rPr>
              <a:t>ảnh</a:t>
            </a:r>
            <a:r>
              <a:rPr lang="en-US" sz="2100" spc="-5" dirty="0">
                <a:solidFill>
                  <a:schemeClr val="tx1"/>
                </a:solidFill>
                <a:latin typeface="Arial"/>
                <a:cs typeface="Arial"/>
              </a:rPr>
              <a:t> </a:t>
            </a:r>
            <a:r>
              <a:rPr lang="en-US" sz="2100" spc="-5" dirty="0" err="1">
                <a:solidFill>
                  <a:schemeClr val="tx1"/>
                </a:solidFill>
                <a:latin typeface="Arial"/>
                <a:cs typeface="Arial"/>
              </a:rPr>
              <a:t>hưởng</a:t>
            </a:r>
            <a:r>
              <a:rPr lang="en-US" sz="2100" spc="-5" dirty="0">
                <a:solidFill>
                  <a:schemeClr val="tx1"/>
                </a:solidFill>
                <a:latin typeface="Arial"/>
                <a:cs typeface="Arial"/>
              </a:rPr>
              <a:t> </a:t>
            </a:r>
            <a:r>
              <a:rPr lang="en-US" sz="2100" spc="-5" dirty="0" err="1">
                <a:solidFill>
                  <a:schemeClr val="tx1"/>
                </a:solidFill>
                <a:latin typeface="Arial"/>
                <a:cs typeface="Arial"/>
              </a:rPr>
              <a:t>đến</a:t>
            </a:r>
            <a:r>
              <a:rPr lang="en-US" sz="2100" spc="-5" dirty="0">
                <a:solidFill>
                  <a:schemeClr val="tx1"/>
                </a:solidFill>
                <a:latin typeface="Arial"/>
                <a:cs typeface="Arial"/>
              </a:rPr>
              <a:t> </a:t>
            </a:r>
            <a:r>
              <a:rPr lang="en-US" sz="2100" spc="-5" dirty="0" err="1">
                <a:solidFill>
                  <a:schemeClr val="tx1"/>
                </a:solidFill>
                <a:latin typeface="Arial"/>
                <a:cs typeface="Arial"/>
              </a:rPr>
              <a:t>quá</a:t>
            </a:r>
            <a:r>
              <a:rPr lang="en-US" sz="2100" spc="-5" dirty="0">
                <a:solidFill>
                  <a:schemeClr val="tx1"/>
                </a:solidFill>
                <a:latin typeface="Arial"/>
                <a:cs typeface="Arial"/>
              </a:rPr>
              <a:t> </a:t>
            </a:r>
            <a:r>
              <a:rPr lang="en-US" sz="2100" spc="-5" dirty="0" err="1">
                <a:solidFill>
                  <a:schemeClr val="tx1"/>
                </a:solidFill>
                <a:latin typeface="Arial"/>
                <a:cs typeface="Arial"/>
              </a:rPr>
              <a:t>trình</a:t>
            </a:r>
            <a:r>
              <a:rPr lang="en-US" sz="2100" spc="-5" dirty="0">
                <a:solidFill>
                  <a:schemeClr val="tx1"/>
                </a:solidFill>
                <a:latin typeface="Arial"/>
                <a:cs typeface="Arial"/>
              </a:rPr>
              <a:t> </a:t>
            </a:r>
            <a:r>
              <a:rPr lang="en-US" sz="2100" spc="-5" dirty="0" err="1">
                <a:solidFill>
                  <a:schemeClr val="tx1"/>
                </a:solidFill>
                <a:latin typeface="Arial"/>
                <a:cs typeface="Arial"/>
              </a:rPr>
              <a:t>xây</a:t>
            </a:r>
            <a:r>
              <a:rPr lang="en-US" sz="2100" spc="-5" dirty="0">
                <a:solidFill>
                  <a:schemeClr val="tx1"/>
                </a:solidFill>
                <a:latin typeface="Arial"/>
                <a:cs typeface="Arial"/>
              </a:rPr>
              <a:t> </a:t>
            </a:r>
            <a:r>
              <a:rPr lang="en-US" sz="2100" spc="-5" dirty="0" err="1">
                <a:solidFill>
                  <a:schemeClr val="tx1"/>
                </a:solidFill>
                <a:latin typeface="Arial"/>
                <a:cs typeface="Arial"/>
              </a:rPr>
              <a:t>dựng</a:t>
            </a:r>
            <a:r>
              <a:rPr lang="en-US" sz="2100" spc="-5" dirty="0">
                <a:solidFill>
                  <a:schemeClr val="tx1"/>
                </a:solidFill>
                <a:latin typeface="Arial"/>
                <a:cs typeface="Arial"/>
              </a:rPr>
              <a:t> </a:t>
            </a:r>
            <a:r>
              <a:rPr lang="en-US" sz="2100" spc="-5" dirty="0" err="1">
                <a:solidFill>
                  <a:schemeClr val="tx1"/>
                </a:solidFill>
                <a:latin typeface="Arial"/>
                <a:cs typeface="Arial"/>
              </a:rPr>
              <a:t>phần</a:t>
            </a:r>
            <a:r>
              <a:rPr lang="en-US" sz="2100" spc="-5" dirty="0">
                <a:solidFill>
                  <a:schemeClr val="tx1"/>
                </a:solidFill>
                <a:latin typeface="Arial"/>
                <a:cs typeface="Arial"/>
              </a:rPr>
              <a:t> </a:t>
            </a:r>
            <a:r>
              <a:rPr lang="en-US" sz="2100" spc="-5" dirty="0" err="1">
                <a:solidFill>
                  <a:schemeClr val="tx1"/>
                </a:solidFill>
                <a:latin typeface="Arial"/>
                <a:cs typeface="Arial"/>
              </a:rPr>
              <a:t>mềm</a:t>
            </a:r>
            <a:r>
              <a:rPr lang="en-US" sz="2100" spc="-5" dirty="0">
                <a:solidFill>
                  <a:schemeClr val="tx1"/>
                </a:solidFill>
                <a:latin typeface="Arial"/>
                <a:cs typeface="Arial"/>
              </a:rPr>
              <a:t>:</a:t>
            </a:r>
          </a:p>
          <a:p>
            <a:pPr marL="355600" indent="-342900">
              <a:spcBef>
                <a:spcPts val="680"/>
              </a:spcBef>
              <a:buClr>
                <a:srgbClr val="CC9900"/>
              </a:buClr>
              <a:buSzPct val="64583"/>
              <a:buFont typeface="Wingdings" panose="05000000000000000000" pitchFamily="2" charset="2"/>
              <a:buChar char="Ø"/>
              <a:tabLst>
                <a:tab pos="354965" algn="l"/>
                <a:tab pos="355600" algn="l"/>
              </a:tabLst>
            </a:pPr>
            <a:r>
              <a:rPr lang="vi-VN" sz="2100" spc="-5" dirty="0">
                <a:solidFill>
                  <a:schemeClr val="tx1"/>
                </a:solidFill>
                <a:latin typeface="Arial"/>
                <a:cs typeface="Arial"/>
              </a:rPr>
              <a:t>Kiểu </a:t>
            </a:r>
            <a:r>
              <a:rPr lang="vi-VN" sz="2100" dirty="0">
                <a:solidFill>
                  <a:schemeClr val="tx1"/>
                </a:solidFill>
                <a:latin typeface="Arial"/>
                <a:cs typeface="Arial"/>
              </a:rPr>
              <a:t>của </a:t>
            </a:r>
            <a:r>
              <a:rPr lang="vi-VN" sz="2100" spc="-5" dirty="0">
                <a:solidFill>
                  <a:schemeClr val="tx1"/>
                </a:solidFill>
                <a:latin typeface="Arial"/>
                <a:cs typeface="Arial"/>
              </a:rPr>
              <a:t>hệ </a:t>
            </a:r>
            <a:r>
              <a:rPr lang="vi-VN" sz="2100" dirty="0">
                <a:solidFill>
                  <a:schemeClr val="tx1"/>
                </a:solidFill>
                <a:latin typeface="Arial"/>
                <a:cs typeface="Arial"/>
              </a:rPr>
              <a:t>thống </a:t>
            </a:r>
            <a:r>
              <a:rPr lang="vi-VN" sz="2100" spc="-5" dirty="0">
                <a:solidFill>
                  <a:schemeClr val="tx1"/>
                </a:solidFill>
                <a:latin typeface="Arial"/>
                <a:cs typeface="Arial"/>
              </a:rPr>
              <a:t>phần </a:t>
            </a:r>
            <a:r>
              <a:rPr lang="vi-VN" sz="2100" dirty="0">
                <a:solidFill>
                  <a:schemeClr val="tx1"/>
                </a:solidFill>
                <a:latin typeface="Arial"/>
                <a:cs typeface="Arial"/>
              </a:rPr>
              <a:t>mềm cần </a:t>
            </a:r>
            <a:r>
              <a:rPr lang="vi-VN" sz="2100" spc="-5" dirty="0">
                <a:solidFill>
                  <a:schemeClr val="tx1"/>
                </a:solidFill>
                <a:latin typeface="Arial"/>
                <a:cs typeface="Arial"/>
              </a:rPr>
              <a:t>được xây</a:t>
            </a:r>
            <a:r>
              <a:rPr lang="vi-VN" sz="2100" spc="65" dirty="0">
                <a:solidFill>
                  <a:schemeClr val="tx1"/>
                </a:solidFill>
                <a:latin typeface="Arial"/>
                <a:cs typeface="Arial"/>
              </a:rPr>
              <a:t> </a:t>
            </a:r>
            <a:r>
              <a:rPr lang="vi-VN" sz="2100" spc="-5" dirty="0">
                <a:solidFill>
                  <a:schemeClr val="tx1"/>
                </a:solidFill>
                <a:latin typeface="Arial"/>
                <a:cs typeface="Arial"/>
              </a:rPr>
              <a:t>dựng</a:t>
            </a:r>
            <a:endParaRPr lang="vi-VN" sz="2100" dirty="0">
              <a:solidFill>
                <a:schemeClr val="tx1"/>
              </a:solidFill>
              <a:latin typeface="Arial"/>
              <a:cs typeface="Arial"/>
            </a:endParaRPr>
          </a:p>
          <a:p>
            <a:pPr marL="683260" lvl="1" indent="-327025">
              <a:spcBef>
                <a:spcPts val="484"/>
              </a:spcBef>
              <a:buClr>
                <a:srgbClr val="3A812E"/>
              </a:buClr>
              <a:buSzPct val="60000"/>
              <a:buFont typeface="Wingdings"/>
              <a:buChar char=""/>
              <a:tabLst>
                <a:tab pos="683260" algn="l"/>
                <a:tab pos="683895" algn="l"/>
              </a:tabLst>
            </a:pPr>
            <a:r>
              <a:rPr lang="vi-VN" sz="2100" dirty="0">
                <a:latin typeface="Arial"/>
                <a:cs typeface="Arial"/>
              </a:rPr>
              <a:t>Xây </a:t>
            </a:r>
            <a:r>
              <a:rPr lang="vi-VN" sz="2100" spc="-5" dirty="0">
                <a:latin typeface="Arial"/>
                <a:cs typeface="Arial"/>
              </a:rPr>
              <a:t>dựng </a:t>
            </a:r>
            <a:r>
              <a:rPr lang="vi-VN" sz="2100" dirty="0">
                <a:latin typeface="Arial"/>
                <a:cs typeface="Arial"/>
              </a:rPr>
              <a:t>mới từ </a:t>
            </a:r>
            <a:r>
              <a:rPr lang="vi-VN" sz="2100" spc="-5" dirty="0">
                <a:latin typeface="Arial"/>
                <a:cs typeface="Arial"/>
              </a:rPr>
              <a:t>đầu </a:t>
            </a:r>
            <a:r>
              <a:rPr lang="vi-VN" sz="2100" dirty="0">
                <a:latin typeface="Arial"/>
                <a:cs typeface="Arial"/>
              </a:rPr>
              <a:t>&gt;&lt; </a:t>
            </a:r>
            <a:r>
              <a:rPr lang="vi-VN" sz="2100" spc="-5" dirty="0">
                <a:latin typeface="Arial"/>
                <a:cs typeface="Arial"/>
              </a:rPr>
              <a:t>Nâng </a:t>
            </a:r>
            <a:r>
              <a:rPr lang="vi-VN" sz="2100" dirty="0">
                <a:latin typeface="Arial"/>
                <a:cs typeface="Arial"/>
              </a:rPr>
              <a:t>cấp, chỉnh sửa </a:t>
            </a:r>
            <a:r>
              <a:rPr lang="vi-VN" sz="2100" spc="-5" dirty="0">
                <a:latin typeface="Arial"/>
                <a:cs typeface="Arial"/>
              </a:rPr>
              <a:t>hệ </a:t>
            </a:r>
            <a:r>
              <a:rPr lang="vi-VN" sz="2100" dirty="0">
                <a:latin typeface="Arial"/>
                <a:cs typeface="Arial"/>
              </a:rPr>
              <a:t>thống có</a:t>
            </a:r>
            <a:r>
              <a:rPr lang="vi-VN" sz="2100" spc="-200" dirty="0">
                <a:latin typeface="Arial"/>
                <a:cs typeface="Arial"/>
              </a:rPr>
              <a:t> </a:t>
            </a:r>
            <a:r>
              <a:rPr lang="vi-VN" sz="2100" dirty="0">
                <a:latin typeface="Arial"/>
                <a:cs typeface="Arial"/>
              </a:rPr>
              <a:t>sẵn</a:t>
            </a:r>
          </a:p>
          <a:p>
            <a:pPr marL="683260" lvl="1" indent="-327025">
              <a:spcBef>
                <a:spcPts val="480"/>
              </a:spcBef>
              <a:buClr>
                <a:srgbClr val="3A812E"/>
              </a:buClr>
              <a:buSzPct val="60000"/>
              <a:buFont typeface="Wingdings"/>
              <a:buChar char=""/>
              <a:tabLst>
                <a:tab pos="683260" algn="l"/>
                <a:tab pos="683895" algn="l"/>
              </a:tabLst>
            </a:pPr>
            <a:r>
              <a:rPr lang="vi-VN" sz="2100" dirty="0">
                <a:latin typeface="Arial"/>
                <a:cs typeface="Arial"/>
              </a:rPr>
              <a:t>Kiểu thông thường, </a:t>
            </a:r>
            <a:r>
              <a:rPr lang="vi-VN" sz="2100" spc="-5" dirty="0">
                <a:latin typeface="Arial"/>
                <a:cs typeface="Arial"/>
              </a:rPr>
              <a:t>phổ biến </a:t>
            </a:r>
            <a:r>
              <a:rPr lang="vi-VN" sz="2100" dirty="0">
                <a:latin typeface="Arial"/>
                <a:cs typeface="Arial"/>
              </a:rPr>
              <a:t>&gt;&lt; Kiểu tùy </a:t>
            </a:r>
            <a:r>
              <a:rPr lang="vi-VN" sz="2100" spc="-5" dirty="0">
                <a:latin typeface="Arial"/>
                <a:cs typeface="Arial"/>
              </a:rPr>
              <a:t>biến, đặc</a:t>
            </a:r>
            <a:r>
              <a:rPr lang="vi-VN" sz="2100" spc="-160" dirty="0">
                <a:latin typeface="Arial"/>
                <a:cs typeface="Arial"/>
              </a:rPr>
              <a:t> </a:t>
            </a:r>
            <a:r>
              <a:rPr lang="vi-VN" sz="2100" dirty="0">
                <a:latin typeface="Arial"/>
                <a:cs typeface="Arial"/>
              </a:rPr>
              <a:t>thù</a:t>
            </a:r>
          </a:p>
          <a:p>
            <a:pPr marL="683260" lvl="1" indent="-327025">
              <a:spcBef>
                <a:spcPts val="480"/>
              </a:spcBef>
              <a:buClr>
                <a:srgbClr val="3A812E"/>
              </a:buClr>
              <a:buSzPct val="60000"/>
              <a:buFont typeface="Wingdings"/>
              <a:buChar char=""/>
              <a:tabLst>
                <a:tab pos="683260" algn="l"/>
                <a:tab pos="683895" algn="l"/>
              </a:tabLst>
            </a:pPr>
            <a:r>
              <a:rPr lang="vi-VN" sz="2100" dirty="0">
                <a:latin typeface="Arial"/>
                <a:cs typeface="Arial"/>
              </a:rPr>
              <a:t>Các </a:t>
            </a:r>
            <a:r>
              <a:rPr lang="vi-VN" sz="2100" spc="-5" dirty="0">
                <a:latin typeface="Arial"/>
                <a:cs typeface="Arial"/>
              </a:rPr>
              <a:t>yêu </a:t>
            </a:r>
            <a:r>
              <a:rPr lang="vi-VN" sz="2100" dirty="0">
                <a:latin typeface="Arial"/>
                <a:cs typeface="Arial"/>
              </a:rPr>
              <a:t>cầu </a:t>
            </a:r>
            <a:r>
              <a:rPr lang="vi-VN" sz="2100" spc="-5" dirty="0">
                <a:latin typeface="Arial"/>
                <a:cs typeface="Arial"/>
              </a:rPr>
              <a:t>phần </a:t>
            </a:r>
            <a:r>
              <a:rPr lang="vi-VN" sz="2100" dirty="0">
                <a:latin typeface="Arial"/>
                <a:cs typeface="Arial"/>
              </a:rPr>
              <a:t>mềm </a:t>
            </a:r>
            <a:r>
              <a:rPr lang="vi-VN" sz="2100" spc="-5" dirty="0">
                <a:latin typeface="Arial"/>
                <a:cs typeface="Arial"/>
              </a:rPr>
              <a:t>xác định </a:t>
            </a:r>
            <a:r>
              <a:rPr lang="vi-VN" sz="2100" dirty="0">
                <a:latin typeface="Arial"/>
                <a:cs typeface="Arial"/>
              </a:rPr>
              <a:t>&gt;&lt; Các </a:t>
            </a:r>
            <a:r>
              <a:rPr lang="vi-VN" sz="2100" spc="-5" dirty="0">
                <a:latin typeface="Arial"/>
                <a:cs typeface="Arial"/>
              </a:rPr>
              <a:t>yêu </a:t>
            </a:r>
            <a:r>
              <a:rPr lang="vi-VN" sz="2100" dirty="0">
                <a:latin typeface="Arial"/>
                <a:cs typeface="Arial"/>
              </a:rPr>
              <a:t>cầu </a:t>
            </a:r>
            <a:r>
              <a:rPr lang="vi-VN" sz="2100" spc="-5" dirty="0">
                <a:latin typeface="Arial"/>
                <a:cs typeface="Arial"/>
              </a:rPr>
              <a:t>phần </a:t>
            </a:r>
            <a:r>
              <a:rPr lang="vi-VN" sz="2100" dirty="0">
                <a:latin typeface="Arial"/>
                <a:cs typeface="Arial"/>
              </a:rPr>
              <a:t>mềm</a:t>
            </a:r>
            <a:r>
              <a:rPr lang="vi-VN" sz="2100" spc="-145" dirty="0">
                <a:latin typeface="Arial"/>
                <a:cs typeface="Arial"/>
              </a:rPr>
              <a:t> </a:t>
            </a:r>
            <a:r>
              <a:rPr lang="vi-VN" sz="2100" dirty="0">
                <a:latin typeface="Arial"/>
                <a:cs typeface="Arial"/>
              </a:rPr>
              <a:t>thay</a:t>
            </a:r>
          </a:p>
          <a:p>
            <a:pPr marL="683260">
              <a:spcBef>
                <a:spcPts val="5"/>
              </a:spcBef>
            </a:pPr>
            <a:r>
              <a:rPr lang="vi-VN" sz="2100" spc="-5" dirty="0">
                <a:solidFill>
                  <a:schemeClr val="tx1"/>
                </a:solidFill>
                <a:latin typeface="Arial"/>
                <a:cs typeface="Arial"/>
              </a:rPr>
              <a:t>đổi </a:t>
            </a:r>
            <a:r>
              <a:rPr lang="vi-VN" sz="2100" dirty="0">
                <a:solidFill>
                  <a:schemeClr val="tx1"/>
                </a:solidFill>
                <a:latin typeface="Arial"/>
                <a:cs typeface="Arial"/>
              </a:rPr>
              <a:t>(nhanh</a:t>
            </a:r>
            <a:r>
              <a:rPr lang="vi-VN" sz="2100" spc="-40" dirty="0">
                <a:solidFill>
                  <a:schemeClr val="tx1"/>
                </a:solidFill>
                <a:latin typeface="Arial"/>
                <a:cs typeface="Arial"/>
              </a:rPr>
              <a:t> </a:t>
            </a:r>
            <a:r>
              <a:rPr lang="vi-VN" sz="2100" spc="-5" dirty="0">
                <a:solidFill>
                  <a:schemeClr val="tx1"/>
                </a:solidFill>
                <a:latin typeface="Arial"/>
                <a:cs typeface="Arial"/>
              </a:rPr>
              <a:t>chóng)</a:t>
            </a:r>
            <a:endParaRPr lang="vi-VN" sz="2100" dirty="0">
              <a:solidFill>
                <a:schemeClr val="tx1"/>
              </a:solidFill>
              <a:latin typeface="Arial"/>
              <a:cs typeface="Arial"/>
            </a:endParaRPr>
          </a:p>
          <a:p>
            <a:pPr marL="683260" lvl="1" indent="-327025">
              <a:spcBef>
                <a:spcPts val="480"/>
              </a:spcBef>
              <a:buClr>
                <a:srgbClr val="3A812E"/>
              </a:buClr>
              <a:buSzPct val="60000"/>
              <a:buFont typeface="Wingdings"/>
              <a:buChar char=""/>
              <a:tabLst>
                <a:tab pos="683260" algn="l"/>
                <a:tab pos="683895" algn="l"/>
              </a:tabLst>
            </a:pPr>
            <a:r>
              <a:rPr lang="vi-VN" sz="2100" dirty="0">
                <a:latin typeface="Arial"/>
                <a:cs typeface="Arial"/>
              </a:rPr>
              <a:t>Hệ thống trọng yếu (critical) &gt;&lt; Hệ </a:t>
            </a:r>
            <a:r>
              <a:rPr lang="vi-VN" sz="2100" spc="-5" dirty="0">
                <a:latin typeface="Arial"/>
                <a:cs typeface="Arial"/>
              </a:rPr>
              <a:t>thống nghiệp </a:t>
            </a:r>
            <a:r>
              <a:rPr lang="vi-VN" sz="2100" dirty="0">
                <a:latin typeface="Arial"/>
                <a:cs typeface="Arial"/>
              </a:rPr>
              <a:t>vụ, kinh</a:t>
            </a:r>
            <a:r>
              <a:rPr lang="vi-VN" sz="2100" spc="-195" dirty="0">
                <a:latin typeface="Arial"/>
                <a:cs typeface="Arial"/>
              </a:rPr>
              <a:t> </a:t>
            </a:r>
            <a:r>
              <a:rPr lang="vi-VN" sz="2100" dirty="0">
                <a:latin typeface="Arial"/>
                <a:cs typeface="Arial"/>
              </a:rPr>
              <a:t>doanh</a:t>
            </a:r>
          </a:p>
          <a:p>
            <a:pPr marL="355600" indent="-342900">
              <a:spcBef>
                <a:spcPts val="570"/>
              </a:spcBef>
              <a:buClr>
                <a:srgbClr val="CC9900"/>
              </a:buClr>
              <a:buSzPct val="64583"/>
              <a:buFont typeface="Wingdings" panose="05000000000000000000" pitchFamily="2" charset="2"/>
              <a:buChar char="Ø"/>
              <a:tabLst>
                <a:tab pos="354965" algn="l"/>
                <a:tab pos="355600" algn="l"/>
              </a:tabLst>
            </a:pPr>
            <a:r>
              <a:rPr lang="vi-VN" sz="2100" dirty="0">
                <a:solidFill>
                  <a:schemeClr val="tx1"/>
                </a:solidFill>
                <a:latin typeface="Arial"/>
                <a:cs typeface="Arial"/>
              </a:rPr>
              <a:t>Quy mô của </a:t>
            </a:r>
            <a:r>
              <a:rPr lang="vi-VN" sz="2100" spc="-5" dirty="0">
                <a:solidFill>
                  <a:schemeClr val="tx1"/>
                </a:solidFill>
                <a:latin typeface="Arial"/>
                <a:cs typeface="Arial"/>
              </a:rPr>
              <a:t>dự án</a:t>
            </a:r>
            <a:r>
              <a:rPr lang="en-US" sz="2100" spc="-5" dirty="0">
                <a:solidFill>
                  <a:schemeClr val="tx1"/>
                </a:solidFill>
                <a:latin typeface="Arial"/>
                <a:cs typeface="Arial"/>
              </a:rPr>
              <a:t>: </a:t>
            </a:r>
            <a:r>
              <a:rPr lang="vi-VN" sz="2100" dirty="0">
                <a:solidFill>
                  <a:schemeClr val="tx1"/>
                </a:solidFill>
                <a:latin typeface="Arial"/>
                <a:cs typeface="Arial"/>
              </a:rPr>
              <a:t>Quy mô (nguồn </a:t>
            </a:r>
            <a:r>
              <a:rPr lang="vi-VN" sz="2100" spc="-5" dirty="0">
                <a:solidFill>
                  <a:schemeClr val="tx1"/>
                </a:solidFill>
                <a:latin typeface="Arial"/>
                <a:cs typeface="Arial"/>
              </a:rPr>
              <a:t>lực)</a:t>
            </a:r>
            <a:r>
              <a:rPr lang="vi-VN" sz="2100" dirty="0">
                <a:solidFill>
                  <a:schemeClr val="tx1"/>
                </a:solidFill>
                <a:latin typeface="Arial"/>
                <a:cs typeface="Arial"/>
              </a:rPr>
              <a:t>, Thời </a:t>
            </a:r>
            <a:r>
              <a:rPr lang="vi-VN" sz="2100" spc="-5" dirty="0">
                <a:solidFill>
                  <a:schemeClr val="tx1"/>
                </a:solidFill>
                <a:latin typeface="Arial"/>
                <a:cs typeface="Arial"/>
              </a:rPr>
              <a:t>gian </a:t>
            </a:r>
            <a:r>
              <a:rPr lang="vi-VN" sz="2100" dirty="0">
                <a:solidFill>
                  <a:schemeClr val="tx1"/>
                </a:solidFill>
                <a:latin typeface="Arial"/>
                <a:cs typeface="Arial"/>
              </a:rPr>
              <a:t>thực </a:t>
            </a:r>
            <a:r>
              <a:rPr lang="vi-VN" sz="2100" spc="-5" dirty="0">
                <a:solidFill>
                  <a:schemeClr val="tx1"/>
                </a:solidFill>
                <a:latin typeface="Arial"/>
                <a:cs typeface="Arial"/>
              </a:rPr>
              <a:t>hiện</a:t>
            </a:r>
            <a:endParaRPr lang="en-US" sz="2100" spc="-5" dirty="0">
              <a:solidFill>
                <a:schemeClr val="tx1"/>
              </a:solidFill>
              <a:latin typeface="Arial"/>
              <a:cs typeface="Arial"/>
            </a:endParaRPr>
          </a:p>
          <a:p>
            <a:pPr marL="355600" indent="-342900">
              <a:spcBef>
                <a:spcPts val="570"/>
              </a:spcBef>
              <a:buClr>
                <a:srgbClr val="CC9900"/>
              </a:buClr>
              <a:buSzPct val="64583"/>
              <a:buFont typeface="Wingdings" panose="05000000000000000000" pitchFamily="2" charset="2"/>
              <a:buChar char="Ø"/>
              <a:tabLst>
                <a:tab pos="354965" algn="l"/>
                <a:tab pos="355600" algn="l"/>
              </a:tabLst>
            </a:pPr>
            <a:r>
              <a:rPr lang="vi-VN" sz="2100" spc="-5" dirty="0">
                <a:solidFill>
                  <a:schemeClr val="tx1"/>
                </a:solidFill>
                <a:latin typeface="Arial"/>
                <a:cs typeface="Arial"/>
              </a:rPr>
              <a:t>Các đặc điểm </a:t>
            </a:r>
            <a:r>
              <a:rPr lang="vi-VN" sz="2100" dirty="0">
                <a:solidFill>
                  <a:schemeClr val="tx1"/>
                </a:solidFill>
                <a:latin typeface="Arial"/>
                <a:cs typeface="Arial"/>
              </a:rPr>
              <a:t>của </a:t>
            </a:r>
            <a:r>
              <a:rPr lang="vi-VN" sz="2100" spc="-5" dirty="0">
                <a:solidFill>
                  <a:schemeClr val="tx1"/>
                </a:solidFill>
                <a:latin typeface="Arial"/>
                <a:cs typeface="Arial"/>
              </a:rPr>
              <a:t>nhóm</a:t>
            </a:r>
            <a:r>
              <a:rPr lang="vi-VN" sz="2100" spc="50" dirty="0">
                <a:solidFill>
                  <a:schemeClr val="tx1"/>
                </a:solidFill>
                <a:latin typeface="Arial"/>
                <a:cs typeface="Arial"/>
              </a:rPr>
              <a:t> </a:t>
            </a:r>
            <a:r>
              <a:rPr lang="vi-VN" sz="2100" dirty="0">
                <a:solidFill>
                  <a:schemeClr val="tx1"/>
                </a:solidFill>
                <a:latin typeface="Arial"/>
                <a:cs typeface="Arial"/>
              </a:rPr>
              <a:t>PTPM</a:t>
            </a:r>
            <a:r>
              <a:rPr lang="en-US" sz="2100" dirty="0">
                <a:solidFill>
                  <a:schemeClr val="tx1"/>
                </a:solidFill>
                <a:latin typeface="Arial"/>
                <a:cs typeface="Arial"/>
              </a:rPr>
              <a:t>: </a:t>
            </a:r>
            <a:r>
              <a:rPr lang="vi-VN" sz="2100" dirty="0">
                <a:solidFill>
                  <a:schemeClr val="tx1"/>
                </a:solidFill>
                <a:latin typeface="Arial"/>
                <a:cs typeface="Arial"/>
              </a:rPr>
              <a:t>Kinh </a:t>
            </a:r>
            <a:r>
              <a:rPr lang="vi-VN" sz="2100" spc="-5" dirty="0">
                <a:solidFill>
                  <a:schemeClr val="tx1"/>
                </a:solidFill>
                <a:latin typeface="Arial"/>
                <a:cs typeface="Arial"/>
              </a:rPr>
              <a:t>nghiệm, Động </a:t>
            </a:r>
            <a:r>
              <a:rPr lang="vi-VN" sz="2100" dirty="0">
                <a:solidFill>
                  <a:schemeClr val="tx1"/>
                </a:solidFill>
                <a:latin typeface="Arial"/>
                <a:cs typeface="Arial"/>
              </a:rPr>
              <a:t>cơ (+ sự khuyến khích), Thái </a:t>
            </a:r>
            <a:r>
              <a:rPr lang="vi-VN" sz="2100" spc="-5" dirty="0">
                <a:solidFill>
                  <a:schemeClr val="tx1"/>
                </a:solidFill>
                <a:latin typeface="Arial"/>
                <a:cs typeface="Arial"/>
              </a:rPr>
              <a:t>độ làm việc</a:t>
            </a:r>
            <a:r>
              <a:rPr lang="vi-VN" sz="2100" spc="-160" dirty="0">
                <a:solidFill>
                  <a:schemeClr val="tx1"/>
                </a:solidFill>
                <a:latin typeface="Arial"/>
                <a:cs typeface="Arial"/>
              </a:rPr>
              <a:t> </a:t>
            </a:r>
            <a:r>
              <a:rPr lang="vi-VN" sz="2100" dirty="0">
                <a:solidFill>
                  <a:schemeClr val="tx1"/>
                </a:solidFill>
                <a:latin typeface="Arial"/>
                <a:cs typeface="Arial"/>
              </a:rPr>
              <a:t>(nỗ</a:t>
            </a:r>
            <a:r>
              <a:rPr lang="en-US" sz="2100" dirty="0">
                <a:solidFill>
                  <a:schemeClr val="tx1"/>
                </a:solidFill>
                <a:latin typeface="Arial"/>
                <a:cs typeface="Arial"/>
              </a:rPr>
              <a:t> </a:t>
            </a:r>
            <a:r>
              <a:rPr lang="vi-VN" sz="2100" spc="-5" dirty="0">
                <a:solidFill>
                  <a:schemeClr val="tx1"/>
                </a:solidFill>
                <a:latin typeface="Arial"/>
                <a:cs typeface="Arial"/>
              </a:rPr>
              <a:t>lực)</a:t>
            </a:r>
            <a:endParaRPr lang="vi-VN" sz="2100" dirty="0">
              <a:solidFill>
                <a:schemeClr val="tx1"/>
              </a:solidFill>
              <a:latin typeface="Arial"/>
              <a:cs typeface="Arial"/>
            </a:endParaRPr>
          </a:p>
          <a:p>
            <a:pPr marL="355600" indent="-342900">
              <a:spcBef>
                <a:spcPts val="570"/>
              </a:spcBef>
              <a:buClr>
                <a:srgbClr val="CC9900"/>
              </a:buClr>
              <a:buSzPct val="64583"/>
              <a:buFont typeface="Wingdings" panose="05000000000000000000" pitchFamily="2" charset="2"/>
              <a:buChar char="Ø"/>
              <a:tabLst>
                <a:tab pos="354965" algn="l"/>
                <a:tab pos="355600" algn="l"/>
              </a:tabLst>
            </a:pPr>
            <a:r>
              <a:rPr lang="vi-VN" sz="2100" dirty="0">
                <a:solidFill>
                  <a:schemeClr val="tx1"/>
                </a:solidFill>
                <a:latin typeface="Arial"/>
                <a:cs typeface="Arial"/>
              </a:rPr>
              <a:t>Kinh </a:t>
            </a:r>
            <a:r>
              <a:rPr lang="vi-VN" sz="2100" spc="-5" dirty="0">
                <a:solidFill>
                  <a:schemeClr val="tx1"/>
                </a:solidFill>
                <a:latin typeface="Arial"/>
                <a:cs typeface="Arial"/>
              </a:rPr>
              <a:t>phí </a:t>
            </a:r>
            <a:r>
              <a:rPr lang="vi-VN" sz="2100" dirty="0">
                <a:solidFill>
                  <a:schemeClr val="tx1"/>
                </a:solidFill>
                <a:latin typeface="Arial"/>
                <a:cs typeface="Arial"/>
              </a:rPr>
              <a:t>thực </a:t>
            </a:r>
            <a:r>
              <a:rPr lang="vi-VN" sz="2100" spc="-5" dirty="0">
                <a:solidFill>
                  <a:schemeClr val="tx1"/>
                </a:solidFill>
                <a:latin typeface="Arial"/>
                <a:cs typeface="Arial"/>
              </a:rPr>
              <a:t>hiện dự án</a:t>
            </a:r>
            <a:r>
              <a:rPr lang="vi-VN" sz="2100" spc="25" dirty="0">
                <a:solidFill>
                  <a:schemeClr val="tx1"/>
                </a:solidFill>
                <a:latin typeface="Arial"/>
                <a:cs typeface="Arial"/>
              </a:rPr>
              <a:t> </a:t>
            </a:r>
            <a:r>
              <a:rPr lang="vi-VN" sz="2100" dirty="0">
                <a:solidFill>
                  <a:schemeClr val="tx1"/>
                </a:solidFill>
                <a:latin typeface="Arial"/>
                <a:cs typeface="Arial"/>
              </a:rPr>
              <a:t>PTPM</a:t>
            </a:r>
          </a:p>
        </p:txBody>
      </p:sp>
    </p:spTree>
    <p:extLst>
      <p:ext uri="{BB962C8B-B14F-4D97-AF65-F5344CB8AC3E}">
        <p14:creationId xmlns:p14="http://schemas.microsoft.com/office/powerpoint/2010/main" val="38746755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Một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số</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p:txBody>
          <a:bodyPr/>
          <a:lstStyle/>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xây</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và</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sửa</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thác</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nước</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bản</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mẫu</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nhanh</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xoắn</a:t>
            </a:r>
            <a:r>
              <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ốc</a:t>
            </a:r>
            <a:endPar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tiến</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trình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thống</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nhất</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Phương</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pháp</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luận</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Agile</a:t>
            </a:r>
          </a:p>
          <a:p>
            <a:endParaRPr lang="en-US" dirty="0">
              <a:solidFill>
                <a:schemeClr val="tx1"/>
              </a:solidFill>
            </a:endParaRPr>
          </a:p>
        </p:txBody>
      </p:sp>
    </p:spTree>
    <p:extLst>
      <p:ext uri="{BB962C8B-B14F-4D97-AF65-F5344CB8AC3E}">
        <p14:creationId xmlns:p14="http://schemas.microsoft.com/office/powerpoint/2010/main" val="3796336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xây</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879894" y="1285875"/>
            <a:ext cx="4636323" cy="4692650"/>
          </a:xfrm>
        </p:spPr>
        <p:txBody>
          <a:bodyPr>
            <a:normAutofit/>
          </a:bodyPr>
          <a:lstStyle/>
          <a:p>
            <a:pPr marR="0" lvl="0" algn="just" eaLnBrk="0" fontAlgn="base" hangingPunct="0">
              <a:lnSpc>
                <a:spcPct val="120000"/>
              </a:lnSpc>
              <a:spcBef>
                <a:spcPts val="0"/>
              </a:spcBef>
              <a:spcAft>
                <a:spcPts val="0"/>
              </a:spcAft>
              <a:tabLst>
                <a:tab pos="457200" algn="l"/>
              </a:tabLst>
            </a:pPr>
            <a:r>
              <a:rPr lang="en-US" sz="2200" dirty="0" err="1">
                <a:solidFill>
                  <a:schemeClr val="tx1"/>
                </a:solidFill>
                <a:latin typeface="+mj-lt"/>
              </a:rPr>
              <a:t>Đặc</a:t>
            </a:r>
            <a:r>
              <a:rPr lang="en-US" sz="2200" dirty="0">
                <a:solidFill>
                  <a:schemeClr val="tx1"/>
                </a:solidFill>
                <a:latin typeface="+mj-lt"/>
              </a:rPr>
              <a:t> </a:t>
            </a:r>
            <a:r>
              <a:rPr lang="en-US" sz="2200" dirty="0" err="1">
                <a:solidFill>
                  <a:schemeClr val="tx1"/>
                </a:solidFill>
                <a:latin typeface="+mj-lt"/>
              </a:rPr>
              <a:t>điểm</a:t>
            </a:r>
            <a:r>
              <a:rPr lang="en-US" sz="2200" dirty="0">
                <a:solidFill>
                  <a:schemeClr val="tx1"/>
                </a:solidFill>
                <a:latin typeface="+mj-lt"/>
              </a:rPr>
              <a:t>:</a:t>
            </a:r>
            <a:endParaRPr lang="en-US" sz="2200" dirty="0">
              <a:solidFill>
                <a:schemeClr val="tx1"/>
              </a:solidFill>
              <a:effectLst/>
              <a:latin typeface="+mj-lt"/>
              <a:ea typeface="+mn-ea"/>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Không</a:t>
            </a:r>
            <a:r>
              <a:rPr lang="en-US" sz="2200" dirty="0">
                <a:solidFill>
                  <a:schemeClr val="tx1"/>
                </a:solidFill>
                <a:effectLst/>
                <a:latin typeface="+mj-lt"/>
                <a:ea typeface="+mn-ea"/>
              </a:rPr>
              <a:t> </a:t>
            </a:r>
            <a:r>
              <a:rPr lang="en-US" sz="2200" dirty="0" err="1">
                <a:solidFill>
                  <a:schemeClr val="tx1"/>
                </a:solidFill>
                <a:effectLst/>
                <a:latin typeface="+mj-lt"/>
                <a:ea typeface="+mn-ea"/>
              </a:rPr>
              <a:t>thiết</a:t>
            </a:r>
            <a:r>
              <a:rPr lang="en-US" sz="2200" dirty="0">
                <a:solidFill>
                  <a:schemeClr val="tx1"/>
                </a:solidFill>
                <a:effectLst/>
                <a:latin typeface="+mj-lt"/>
                <a:ea typeface="+mn-ea"/>
              </a:rPr>
              <a:t> </a:t>
            </a:r>
            <a:r>
              <a:rPr lang="en-US" sz="2200" dirty="0" err="1">
                <a:solidFill>
                  <a:schemeClr val="tx1"/>
                </a:solidFill>
                <a:effectLst/>
                <a:latin typeface="+mj-lt"/>
                <a:ea typeface="+mn-ea"/>
              </a:rPr>
              <a:t>kế</a:t>
            </a:r>
            <a:r>
              <a:rPr lang="en-US" sz="2200" dirty="0">
                <a:solidFill>
                  <a:schemeClr val="tx1"/>
                </a:solidFill>
                <a:effectLst/>
                <a:latin typeface="+mj-lt"/>
                <a:ea typeface="+mn-ea"/>
              </a:rPr>
              <a:t> </a:t>
            </a:r>
            <a:endParaRPr lang="en-US" sz="22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Không</a:t>
            </a:r>
            <a:r>
              <a:rPr lang="en-US" sz="2200" dirty="0">
                <a:solidFill>
                  <a:schemeClr val="tx1"/>
                </a:solidFill>
                <a:effectLst/>
                <a:latin typeface="+mj-lt"/>
                <a:ea typeface="+mn-ea"/>
              </a:rPr>
              <a:t> </a:t>
            </a:r>
            <a:r>
              <a:rPr lang="en-US" sz="2200" dirty="0" err="1">
                <a:solidFill>
                  <a:schemeClr val="tx1"/>
                </a:solidFill>
                <a:effectLst/>
                <a:latin typeface="+mj-lt"/>
                <a:ea typeface="+mn-ea"/>
              </a:rPr>
              <a:t>đặc</a:t>
            </a:r>
            <a:r>
              <a:rPr lang="en-US" sz="2200" dirty="0">
                <a:solidFill>
                  <a:schemeClr val="tx1"/>
                </a:solidFill>
                <a:effectLst/>
                <a:latin typeface="+mj-lt"/>
                <a:ea typeface="+mn-ea"/>
              </a:rPr>
              <a:t> </a:t>
            </a:r>
            <a:r>
              <a:rPr lang="en-US" sz="2200" dirty="0" err="1">
                <a:solidFill>
                  <a:schemeClr val="tx1"/>
                </a:solidFill>
                <a:effectLst/>
                <a:latin typeface="+mj-lt"/>
                <a:ea typeface="+mn-ea"/>
              </a:rPr>
              <a:t>tả</a:t>
            </a:r>
            <a:r>
              <a:rPr lang="en-US" sz="2200" dirty="0">
                <a:solidFill>
                  <a:schemeClr val="tx1"/>
                </a:solidFill>
                <a:latin typeface="+mj-lt"/>
              </a:rPr>
              <a:t>: </a:t>
            </a:r>
            <a:r>
              <a:rPr lang="en-US" sz="2200" dirty="0" err="1">
                <a:solidFill>
                  <a:schemeClr val="tx1"/>
                </a:solidFill>
                <a:effectLst/>
                <a:latin typeface="+mj-lt"/>
                <a:ea typeface="Times New Roman" panose="02020603050405020304" pitchFamily="18" charset="0"/>
              </a:rPr>
              <a:t>Bảo</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trì</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là</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khó</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khăn</a:t>
            </a:r>
            <a:endParaRPr lang="en-US" sz="22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Là</a:t>
            </a:r>
            <a:r>
              <a:rPr lang="en-US" sz="2200" dirty="0">
                <a:solidFill>
                  <a:schemeClr val="tx1"/>
                </a:solidFill>
                <a:effectLst/>
                <a:latin typeface="+mj-lt"/>
                <a:ea typeface="+mn-ea"/>
              </a:rPr>
              <a:t> </a:t>
            </a:r>
            <a:r>
              <a:rPr lang="en-US" sz="2200" dirty="0" err="1">
                <a:solidFill>
                  <a:schemeClr val="tx1"/>
                </a:solidFill>
                <a:effectLst/>
                <a:latin typeface="+mj-lt"/>
                <a:ea typeface="+mn-ea"/>
              </a:rPr>
              <a:t>cách</a:t>
            </a:r>
            <a:r>
              <a:rPr lang="en-US" sz="2200" dirty="0">
                <a:solidFill>
                  <a:schemeClr val="tx1"/>
                </a:solidFill>
                <a:effectLst/>
                <a:latin typeface="+mj-lt"/>
                <a:ea typeface="+mn-ea"/>
              </a:rPr>
              <a:t> </a:t>
            </a:r>
            <a:r>
              <a:rPr lang="en-US" sz="2200" dirty="0" err="1">
                <a:solidFill>
                  <a:schemeClr val="tx1"/>
                </a:solidFill>
                <a:effectLst/>
                <a:latin typeface="+mj-lt"/>
                <a:ea typeface="+mn-ea"/>
              </a:rPr>
              <a:t>dễ</a:t>
            </a:r>
            <a:r>
              <a:rPr lang="en-US" sz="2200" dirty="0">
                <a:solidFill>
                  <a:schemeClr val="tx1"/>
                </a:solidFill>
                <a:effectLst/>
                <a:latin typeface="+mj-lt"/>
                <a:ea typeface="+mn-ea"/>
              </a:rPr>
              <a:t> </a:t>
            </a:r>
            <a:r>
              <a:rPr lang="en-US" sz="2200" dirty="0" err="1">
                <a:solidFill>
                  <a:schemeClr val="tx1"/>
                </a:solidFill>
                <a:effectLst/>
                <a:latin typeface="+mj-lt"/>
                <a:ea typeface="+mn-ea"/>
              </a:rPr>
              <a:t>dàng</a:t>
            </a:r>
            <a:r>
              <a:rPr lang="en-US" sz="2200" dirty="0">
                <a:solidFill>
                  <a:schemeClr val="tx1"/>
                </a:solidFill>
                <a:effectLst/>
                <a:latin typeface="+mj-lt"/>
                <a:ea typeface="+mn-ea"/>
              </a:rPr>
              <a:t> </a:t>
            </a:r>
            <a:r>
              <a:rPr lang="en-US" sz="2200" dirty="0" err="1">
                <a:solidFill>
                  <a:schemeClr val="tx1"/>
                </a:solidFill>
                <a:effectLst/>
                <a:latin typeface="+mj-lt"/>
                <a:ea typeface="+mn-ea"/>
              </a:rPr>
              <a:t>nhất</a:t>
            </a:r>
            <a:r>
              <a:rPr lang="en-US" sz="2200" dirty="0">
                <a:solidFill>
                  <a:schemeClr val="tx1"/>
                </a:solidFill>
                <a:effectLst/>
                <a:latin typeface="+mj-lt"/>
                <a:ea typeface="+mn-ea"/>
              </a:rPr>
              <a:t> </a:t>
            </a:r>
            <a:r>
              <a:rPr lang="en-US" sz="2200" dirty="0" err="1">
                <a:solidFill>
                  <a:schemeClr val="tx1"/>
                </a:solidFill>
                <a:effectLst/>
                <a:latin typeface="+mj-lt"/>
                <a:ea typeface="+mn-ea"/>
              </a:rPr>
              <a:t>để</a:t>
            </a:r>
            <a:r>
              <a:rPr lang="en-US" sz="2200" dirty="0">
                <a:solidFill>
                  <a:schemeClr val="tx1"/>
                </a:solidFill>
                <a:effectLst/>
                <a:latin typeface="+mj-lt"/>
                <a:ea typeface="+mn-ea"/>
              </a:rPr>
              <a:t> </a:t>
            </a:r>
            <a:r>
              <a:rPr lang="en-US" sz="2200" dirty="0" err="1">
                <a:solidFill>
                  <a:schemeClr val="tx1"/>
                </a:solidFill>
                <a:effectLst/>
                <a:latin typeface="+mj-lt"/>
                <a:ea typeface="+mn-ea"/>
              </a:rPr>
              <a:t>phát</a:t>
            </a:r>
            <a:r>
              <a:rPr lang="en-US" sz="2200" dirty="0">
                <a:solidFill>
                  <a:schemeClr val="tx1"/>
                </a:solidFill>
                <a:effectLst/>
                <a:latin typeface="+mj-lt"/>
                <a:ea typeface="+mn-ea"/>
              </a:rPr>
              <a:t> </a:t>
            </a:r>
            <a:r>
              <a:rPr lang="en-US" sz="2200" dirty="0" err="1">
                <a:solidFill>
                  <a:schemeClr val="tx1"/>
                </a:solidFill>
                <a:effectLst/>
                <a:latin typeface="+mj-lt"/>
                <a:ea typeface="+mn-ea"/>
              </a:rPr>
              <a:t>triển</a:t>
            </a:r>
            <a:r>
              <a:rPr lang="en-US" sz="2200" dirty="0">
                <a:solidFill>
                  <a:schemeClr val="tx1"/>
                </a:solidFill>
                <a:effectLst/>
                <a:latin typeface="+mj-lt"/>
                <a:ea typeface="+mn-ea"/>
              </a:rPr>
              <a:t> </a:t>
            </a:r>
            <a:r>
              <a:rPr lang="en-US" sz="2200" dirty="0" err="1">
                <a:solidFill>
                  <a:schemeClr val="tx1"/>
                </a:solidFill>
                <a:effectLst/>
                <a:latin typeface="+mj-lt"/>
                <a:ea typeface="+mn-ea"/>
              </a:rPr>
              <a:t>phần</a:t>
            </a:r>
            <a:r>
              <a:rPr lang="en-US" sz="2200" dirty="0">
                <a:solidFill>
                  <a:schemeClr val="tx1"/>
                </a:solidFill>
                <a:effectLst/>
                <a:latin typeface="+mj-lt"/>
                <a:ea typeface="+mn-ea"/>
              </a:rPr>
              <a:t> </a:t>
            </a:r>
            <a:r>
              <a:rPr lang="en-US" sz="2200" dirty="0" err="1">
                <a:solidFill>
                  <a:schemeClr val="tx1"/>
                </a:solidFill>
                <a:effectLst/>
                <a:latin typeface="+mj-lt"/>
                <a:ea typeface="+mn-ea"/>
              </a:rPr>
              <a:t>mềm</a:t>
            </a:r>
            <a:r>
              <a:rPr lang="en-US" sz="2200" dirty="0">
                <a:solidFill>
                  <a:schemeClr val="tx1"/>
                </a:solidFill>
                <a:effectLst/>
                <a:latin typeface="+mj-lt"/>
                <a:ea typeface="+mn-ea"/>
              </a:rPr>
              <a:t> </a:t>
            </a:r>
            <a:endParaRPr lang="en-US" sz="22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Là</a:t>
            </a:r>
            <a:r>
              <a:rPr lang="en-US" sz="2200" dirty="0">
                <a:solidFill>
                  <a:schemeClr val="tx1"/>
                </a:solidFill>
                <a:effectLst/>
                <a:latin typeface="+mj-lt"/>
                <a:ea typeface="+mn-ea"/>
              </a:rPr>
              <a:t> </a:t>
            </a:r>
            <a:r>
              <a:rPr lang="en-US" sz="2200" dirty="0" err="1">
                <a:solidFill>
                  <a:schemeClr val="tx1"/>
                </a:solidFill>
                <a:effectLst/>
                <a:latin typeface="+mj-lt"/>
                <a:ea typeface="+mn-ea"/>
              </a:rPr>
              <a:t>cách</a:t>
            </a:r>
            <a:r>
              <a:rPr lang="en-US" sz="2200" dirty="0">
                <a:solidFill>
                  <a:schemeClr val="tx1"/>
                </a:solidFill>
                <a:effectLst/>
                <a:latin typeface="+mj-lt"/>
                <a:ea typeface="+mn-ea"/>
              </a:rPr>
              <a:t> </a:t>
            </a:r>
            <a:r>
              <a:rPr lang="en-US" sz="2200" dirty="0" err="1">
                <a:solidFill>
                  <a:schemeClr val="tx1"/>
                </a:solidFill>
                <a:effectLst/>
                <a:latin typeface="+mj-lt"/>
                <a:ea typeface="+mn-ea"/>
              </a:rPr>
              <a:t>đắt</a:t>
            </a:r>
            <a:r>
              <a:rPr lang="en-US" sz="2200" dirty="0">
                <a:solidFill>
                  <a:schemeClr val="tx1"/>
                </a:solidFill>
                <a:effectLst/>
                <a:latin typeface="+mj-lt"/>
                <a:ea typeface="+mn-ea"/>
              </a:rPr>
              <a:t> </a:t>
            </a:r>
            <a:r>
              <a:rPr lang="en-US" sz="2200" dirty="0" err="1">
                <a:solidFill>
                  <a:schemeClr val="tx1"/>
                </a:solidFill>
                <a:effectLst/>
                <a:latin typeface="+mj-lt"/>
                <a:ea typeface="+mn-ea"/>
              </a:rPr>
              <a:t>nhất</a:t>
            </a:r>
            <a:r>
              <a:rPr lang="en-US" sz="2200" dirty="0">
                <a:solidFill>
                  <a:schemeClr val="tx1"/>
                </a:solidFill>
                <a:effectLst/>
                <a:latin typeface="+mj-lt"/>
                <a:ea typeface="+mn-ea"/>
              </a:rPr>
              <a:t> </a:t>
            </a:r>
            <a:endParaRPr lang="en-US" sz="2200" dirty="0">
              <a:solidFill>
                <a:schemeClr val="tx1"/>
              </a:solidFill>
              <a:effectLst/>
              <a:latin typeface="+mj-lt"/>
              <a:ea typeface="Times New Roman" panose="02020603050405020304" pitchFamily="18" charset="0"/>
            </a:endParaRPr>
          </a:p>
        </p:txBody>
      </p:sp>
      <p:pic>
        <p:nvPicPr>
          <p:cNvPr id="3074" name="Picture 2">
            <a:extLst>
              <a:ext uri="{FF2B5EF4-FFF2-40B4-BE49-F238E27FC236}">
                <a16:creationId xmlns:a16="http://schemas.microsoft.com/office/drawing/2014/main" id="{6AAB9A15-8915-414D-82FB-E1C05FFCB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217" y="1475270"/>
            <a:ext cx="6286012" cy="29724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0949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370482" y="1285875"/>
            <a:ext cx="9124121"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sz="2100" dirty="0" err="1">
                <a:solidFill>
                  <a:schemeClr val="tx1"/>
                </a:solidFill>
                <a:latin typeface="+mj-lt"/>
              </a:rPr>
              <a:t>Đặc</a:t>
            </a:r>
            <a:r>
              <a:rPr lang="en-US" sz="2100" dirty="0">
                <a:solidFill>
                  <a:schemeClr val="tx1"/>
                </a:solidFill>
                <a:latin typeface="+mj-lt"/>
              </a:rPr>
              <a:t> </a:t>
            </a:r>
            <a:r>
              <a:rPr lang="en-US" sz="2100" dirty="0" err="1">
                <a:solidFill>
                  <a:schemeClr val="tx1"/>
                </a:solidFill>
                <a:latin typeface="+mj-lt"/>
              </a:rPr>
              <a:t>điểm</a:t>
            </a:r>
            <a:r>
              <a:rPr lang="en-US" sz="2100" dirty="0">
                <a:solidFill>
                  <a:schemeClr val="tx1"/>
                </a:solidFill>
                <a:latin typeface="+mj-lt"/>
              </a:rPr>
              <a:t>:</a:t>
            </a:r>
            <a:endParaRPr lang="en-US" sz="2100" dirty="0">
              <a:solidFill>
                <a:schemeClr val="tx1"/>
              </a:solidFill>
              <a:effectLst/>
              <a:latin typeface="+mj-lt"/>
              <a:ea typeface="+mn-ea"/>
            </a:endParaRPr>
          </a:p>
          <a:p>
            <a:pPr marL="403225" marR="99060" lvl="1" indent="-349250" algn="just">
              <a:lnSpc>
                <a:spcPct val="110000"/>
              </a:lnSpc>
              <a:spcBef>
                <a:spcPts val="600"/>
              </a:spcBef>
              <a:buClr>
                <a:srgbClr val="3A812E"/>
              </a:buClr>
              <a:buSzPct val="59375"/>
              <a:buFont typeface="Wingdings" panose="05000000000000000000" pitchFamily="2" charset="2"/>
              <a:buChar char="Ø"/>
              <a:tabLst>
                <a:tab pos="403225" algn="l"/>
                <a:tab pos="457200" algn="l"/>
                <a:tab pos="517525" algn="l"/>
              </a:tabLst>
            </a:pPr>
            <a:r>
              <a:rPr lang="vi-VN" sz="2100" spc="-10" dirty="0">
                <a:latin typeface="+mj-lt"/>
                <a:cs typeface="Arial"/>
              </a:rPr>
              <a:t>Trật </a:t>
            </a:r>
            <a:r>
              <a:rPr lang="vi-VN" sz="2100" spc="-5" dirty="0">
                <a:latin typeface="+mj-lt"/>
                <a:cs typeface="Arial"/>
              </a:rPr>
              <a:t>tự (thứ tự ) </a:t>
            </a:r>
            <a:r>
              <a:rPr lang="vi-VN" sz="2100" dirty="0">
                <a:latin typeface="+mj-lt"/>
                <a:cs typeface="Arial"/>
              </a:rPr>
              <a:t>của các giai đoạn là xác định, và các kết quả của một giai đoạn  trước sẽ được sử dụng làm đầu vào (input) cho các giai đoạn sau</a:t>
            </a:r>
            <a:endParaRPr lang="en-US" sz="2100" dirty="0">
              <a:latin typeface="+mj-lt"/>
              <a:cs typeface="Arial"/>
            </a:endParaRPr>
          </a:p>
          <a:p>
            <a:pPr marL="403225" marR="99060" lvl="1" indent="-349250" algn="just">
              <a:lnSpc>
                <a:spcPct val="110000"/>
              </a:lnSpc>
              <a:spcBef>
                <a:spcPts val="600"/>
              </a:spcBef>
              <a:buClr>
                <a:srgbClr val="3A812E"/>
              </a:buClr>
              <a:buSzPct val="59375"/>
              <a:buFont typeface="Wingdings" panose="05000000000000000000" pitchFamily="2" charset="2"/>
              <a:buChar char="Ø"/>
              <a:tabLst>
                <a:tab pos="403225" algn="l"/>
                <a:tab pos="457200" algn="l"/>
                <a:tab pos="517525" algn="l"/>
              </a:tabLst>
            </a:pPr>
            <a:r>
              <a:rPr lang="vi-VN" sz="2100" dirty="0">
                <a:latin typeface="+mj-lt"/>
                <a:cs typeface="Arial"/>
              </a:rPr>
              <a:t>Một khi tiến trình PTPM kết thúc và hệ thống phần mềm được bàn giao  (signed off) cho khách hàng, thì hệ thống phần mềm sẽ không thể được  thay đổi, điều chỉnh</a:t>
            </a:r>
          </a:p>
          <a:p>
            <a:pPr marL="403225" lvl="1" indent="-349250" algn="just">
              <a:lnSpc>
                <a:spcPct val="110000"/>
              </a:lnSpc>
              <a:spcBef>
                <a:spcPts val="600"/>
              </a:spcBef>
              <a:buClr>
                <a:srgbClr val="3A812E"/>
              </a:buClr>
              <a:buSzPct val="59375"/>
              <a:buFont typeface="Wingdings" panose="05000000000000000000" pitchFamily="2" charset="2"/>
              <a:buChar char="Ø"/>
              <a:tabLst>
                <a:tab pos="403225" algn="l"/>
                <a:tab pos="457200" algn="l"/>
                <a:tab pos="517525" algn="l"/>
              </a:tabLst>
            </a:pPr>
            <a:r>
              <a:rPr lang="vi-VN" sz="2100" dirty="0">
                <a:latin typeface="+mj-lt"/>
                <a:cs typeface="Arial"/>
              </a:rPr>
              <a:t>Tiến trình PTPM chỉ có thể được mở lại (để đáp ứng các điều chỉnh, thay đổi)</a:t>
            </a:r>
            <a:r>
              <a:rPr lang="en-US" sz="2100" dirty="0">
                <a:latin typeface="+mj-lt"/>
                <a:cs typeface="Arial"/>
              </a:rPr>
              <a:t> </a:t>
            </a:r>
            <a:r>
              <a:rPr lang="vi-VN" sz="2100" dirty="0">
                <a:latin typeface="+mj-lt"/>
                <a:cs typeface="Arial"/>
              </a:rPr>
              <a:t>thông qua một quy trình </a:t>
            </a:r>
            <a:r>
              <a:rPr lang="vi-VN" sz="2100" spc="-5" dirty="0">
                <a:latin typeface="+mj-lt"/>
                <a:cs typeface="Arial"/>
              </a:rPr>
              <a:t>thực hiện thay đổi chính thức (a formal change</a:t>
            </a:r>
            <a:r>
              <a:rPr lang="vi-VN" sz="2100" spc="175" dirty="0">
                <a:latin typeface="+mj-lt"/>
                <a:cs typeface="Arial"/>
              </a:rPr>
              <a:t> </a:t>
            </a:r>
            <a:r>
              <a:rPr lang="vi-VN" sz="2100" spc="-5" dirty="0">
                <a:latin typeface="+mj-lt"/>
                <a:cs typeface="Arial"/>
              </a:rPr>
              <a:t>process)</a:t>
            </a:r>
            <a:r>
              <a:rPr lang="en-US" sz="2100" dirty="0">
                <a:latin typeface="+mj-lt"/>
                <a:cs typeface="Arial"/>
              </a:rPr>
              <a:t>.</a:t>
            </a:r>
          </a:p>
          <a:p>
            <a:pPr marL="403225" lvl="1" indent="-349250" algn="just">
              <a:lnSpc>
                <a:spcPct val="110000"/>
              </a:lnSpc>
              <a:spcBef>
                <a:spcPts val="600"/>
              </a:spcBef>
              <a:buClr>
                <a:srgbClr val="3A812E"/>
              </a:buClr>
              <a:buSzPct val="59375"/>
              <a:buFont typeface="Wingdings" panose="05000000000000000000" pitchFamily="2" charset="2"/>
              <a:buChar char="Ø"/>
              <a:tabLst>
                <a:tab pos="403225" algn="l"/>
                <a:tab pos="457200" algn="l"/>
                <a:tab pos="517525" algn="l"/>
              </a:tabLst>
            </a:pPr>
            <a:r>
              <a:rPr lang="vi-VN" sz="2100" spc="-5" dirty="0">
                <a:latin typeface="+mj-lt"/>
                <a:cs typeface="Arial"/>
              </a:rPr>
              <a:t>Đặc điểm quan </a:t>
            </a:r>
            <a:r>
              <a:rPr lang="vi-VN" sz="2100" dirty="0">
                <a:latin typeface="+mj-lt"/>
                <a:cs typeface="Arial"/>
              </a:rPr>
              <a:t>trọng </a:t>
            </a:r>
            <a:r>
              <a:rPr lang="vi-VN" sz="2100" spc="-5" dirty="0">
                <a:latin typeface="+mj-lt"/>
                <a:cs typeface="Arial"/>
              </a:rPr>
              <a:t>nhất </a:t>
            </a:r>
            <a:r>
              <a:rPr lang="vi-VN" sz="2100" dirty="0">
                <a:latin typeface="+mj-lt"/>
                <a:cs typeface="Arial"/>
              </a:rPr>
              <a:t>của Quy trình </a:t>
            </a:r>
            <a:r>
              <a:rPr lang="vi-VN" sz="2100" spc="-5" dirty="0">
                <a:latin typeface="+mj-lt"/>
                <a:cs typeface="Arial"/>
              </a:rPr>
              <a:t>thác nước: </a:t>
            </a:r>
            <a:r>
              <a:rPr lang="vi-VN" sz="2100" b="1" spc="-5" dirty="0">
                <a:latin typeface="+mj-lt"/>
                <a:cs typeface="Arial"/>
              </a:rPr>
              <a:t>các </a:t>
            </a:r>
            <a:r>
              <a:rPr lang="vi-VN" sz="2100" b="1" dirty="0">
                <a:latin typeface="+mj-lt"/>
                <a:cs typeface="Arial"/>
              </a:rPr>
              <a:t>giai </a:t>
            </a:r>
            <a:r>
              <a:rPr lang="vi-VN" sz="2100" b="1" spc="-5" dirty="0">
                <a:latin typeface="+mj-lt"/>
                <a:cs typeface="Arial"/>
              </a:rPr>
              <a:t>đoạn  (phases) </a:t>
            </a:r>
            <a:r>
              <a:rPr lang="vi-VN" sz="2100" b="1" dirty="0">
                <a:latin typeface="+mj-lt"/>
                <a:cs typeface="Arial"/>
              </a:rPr>
              <a:t>không giao </a:t>
            </a:r>
            <a:r>
              <a:rPr lang="vi-VN" sz="2100" b="1" spc="-5" dirty="0">
                <a:latin typeface="+mj-lt"/>
                <a:cs typeface="Arial"/>
              </a:rPr>
              <a:t>nhau, </a:t>
            </a:r>
            <a:r>
              <a:rPr lang="vi-VN" sz="2100" b="1" dirty="0">
                <a:latin typeface="+mj-lt"/>
                <a:cs typeface="Arial"/>
              </a:rPr>
              <a:t>không </a:t>
            </a:r>
            <a:r>
              <a:rPr lang="vi-VN" sz="2100" b="1" spc="-5" dirty="0">
                <a:latin typeface="+mj-lt"/>
                <a:cs typeface="Arial"/>
              </a:rPr>
              <a:t>lặp lại </a:t>
            </a:r>
            <a:r>
              <a:rPr lang="vi-VN" sz="2100" dirty="0">
                <a:latin typeface="+mj-lt"/>
                <a:cs typeface="Arial"/>
              </a:rPr>
              <a:t>(trong một tiến trình</a:t>
            </a:r>
            <a:r>
              <a:rPr lang="vi-VN" sz="2100" spc="-90" dirty="0">
                <a:latin typeface="+mj-lt"/>
                <a:cs typeface="Arial"/>
              </a:rPr>
              <a:t> </a:t>
            </a:r>
            <a:r>
              <a:rPr lang="vi-VN" sz="2100" dirty="0">
                <a:latin typeface="+mj-lt"/>
                <a:cs typeface="Arial"/>
              </a:rPr>
              <a:t>PTPM)</a:t>
            </a:r>
          </a:p>
        </p:txBody>
      </p:sp>
    </p:spTree>
    <p:extLst>
      <p:ext uri="{BB962C8B-B14F-4D97-AF65-F5344CB8AC3E}">
        <p14:creationId xmlns:p14="http://schemas.microsoft.com/office/powerpoint/2010/main" val="15779798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aa-ET" sz="2800" dirty="0"/>
          </a:p>
        </p:txBody>
      </p:sp>
      <p:pic>
        <p:nvPicPr>
          <p:cNvPr id="7" name="Picture 6">
            <a:extLst>
              <a:ext uri="{FF2B5EF4-FFF2-40B4-BE49-F238E27FC236}">
                <a16:creationId xmlns:a16="http://schemas.microsoft.com/office/drawing/2014/main" id="{6D5D61A3-5B39-4A90-87D6-51423139ABA6}"/>
              </a:ext>
            </a:extLst>
          </p:cNvPr>
          <p:cNvPicPr>
            <a:picLocks noChangeAspect="1"/>
          </p:cNvPicPr>
          <p:nvPr/>
        </p:nvPicPr>
        <p:blipFill>
          <a:blip r:embed="rId2"/>
          <a:stretch>
            <a:fillRect/>
          </a:stretch>
        </p:blipFill>
        <p:spPr>
          <a:xfrm>
            <a:off x="2262471" y="1319507"/>
            <a:ext cx="7567668" cy="4348194"/>
          </a:xfrm>
          <a:prstGeom prst="rect">
            <a:avLst/>
          </a:prstGeom>
        </p:spPr>
      </p:pic>
    </p:spTree>
    <p:extLst>
      <p:ext uri="{BB962C8B-B14F-4D97-AF65-F5344CB8AC3E}">
        <p14:creationId xmlns:p14="http://schemas.microsoft.com/office/powerpoint/2010/main" val="2163565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879894" y="1285875"/>
            <a:ext cx="10614710" cy="4692650"/>
          </a:xfrm>
        </p:spPr>
        <p:txBody>
          <a:bodyPr>
            <a:noAutofit/>
          </a:bodyPr>
          <a:lstStyle/>
          <a:p>
            <a:pPr marR="0" lvl="0" algn="just" eaLnBrk="0" fontAlgn="base" hangingPunct="0">
              <a:lnSpc>
                <a:spcPct val="120000"/>
              </a:lnSpc>
              <a:spcBef>
                <a:spcPts val="0"/>
              </a:spcBef>
              <a:spcAft>
                <a:spcPts val="0"/>
              </a:spcAft>
              <a:tabLst>
                <a:tab pos="457200" algn="l"/>
              </a:tabLst>
            </a:pPr>
            <a:r>
              <a:rPr lang="vi-VN" sz="2100" b="0" i="0" dirty="0">
                <a:solidFill>
                  <a:srgbClr val="000000"/>
                </a:solidFill>
                <a:effectLst/>
                <a:latin typeface="Calibri" panose="020F0502020204030204" pitchFamily="34" charset="0"/>
              </a:rPr>
              <a:t>Mặc dù mô hình thác nước nhấn mạnh một </a:t>
            </a:r>
            <a:r>
              <a:rPr lang="vi-VN" sz="2100" b="0" i="0" dirty="0">
                <a:solidFill>
                  <a:srgbClr val="FF0000"/>
                </a:solidFill>
                <a:effectLst/>
                <a:latin typeface="Calibri" panose="020F0502020204030204" pitchFamily="34" charset="0"/>
              </a:rPr>
              <a:t>chuỗi tuyến tính </a:t>
            </a:r>
            <a:r>
              <a:rPr lang="vi-VN" sz="2100" b="0" i="0" dirty="0">
                <a:solidFill>
                  <a:srgbClr val="000000"/>
                </a:solidFill>
                <a:effectLst/>
                <a:latin typeface="Calibri" panose="020F0502020204030204" pitchFamily="34" charset="0"/>
              </a:rPr>
              <a:t>của các pha, trên thực tế, trong thực tế luôn có một lượng lớn </a:t>
            </a:r>
            <a:r>
              <a:rPr lang="vi-VN" sz="2100" b="0" i="0" dirty="0">
                <a:solidFill>
                  <a:srgbClr val="FF0000"/>
                </a:solidFill>
                <a:effectLst/>
                <a:latin typeface="Calibri" panose="020F0502020204030204" pitchFamily="34" charset="0"/>
              </a:rPr>
              <a:t>sự lặp lại các pha trước đó</a:t>
            </a:r>
            <a:r>
              <a:rPr lang="vi-VN" sz="2100" dirty="0"/>
              <a:t> </a:t>
            </a:r>
            <a:endParaRPr lang="vi-VN" sz="2100" dirty="0">
              <a:latin typeface="+mj-lt"/>
              <a:cs typeface="Arial"/>
            </a:endParaRPr>
          </a:p>
        </p:txBody>
      </p:sp>
      <p:pic>
        <p:nvPicPr>
          <p:cNvPr id="4" name="Picture 3">
            <a:extLst>
              <a:ext uri="{FF2B5EF4-FFF2-40B4-BE49-F238E27FC236}">
                <a16:creationId xmlns:a16="http://schemas.microsoft.com/office/drawing/2014/main" id="{0DC7E021-127A-45DE-A1C6-30E377088799}"/>
              </a:ext>
            </a:extLst>
          </p:cNvPr>
          <p:cNvPicPr>
            <a:picLocks noChangeAspect="1"/>
          </p:cNvPicPr>
          <p:nvPr/>
        </p:nvPicPr>
        <p:blipFill>
          <a:blip r:embed="rId2"/>
          <a:stretch>
            <a:fillRect/>
          </a:stretch>
        </p:blipFill>
        <p:spPr>
          <a:xfrm>
            <a:off x="3191892" y="2475869"/>
            <a:ext cx="5973817" cy="3096256"/>
          </a:xfrm>
          <a:prstGeom prst="rect">
            <a:avLst/>
          </a:prstGeom>
        </p:spPr>
      </p:pic>
    </p:spTree>
    <p:extLst>
      <p:ext uri="{BB962C8B-B14F-4D97-AF65-F5344CB8AC3E}">
        <p14:creationId xmlns:p14="http://schemas.microsoft.com/office/powerpoint/2010/main" val="27414110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842590" y="1285875"/>
            <a:ext cx="8652013" cy="4692650"/>
          </a:xfrm>
        </p:spPr>
        <p:txBody>
          <a:bodyPr>
            <a:noAutofit/>
          </a:bodyPr>
          <a:lstStyle/>
          <a:p>
            <a:r>
              <a:rPr lang="vi-VN" sz="2100" b="1" i="0" dirty="0">
                <a:solidFill>
                  <a:srgbClr val="000000"/>
                </a:solidFill>
                <a:effectLst/>
                <a:latin typeface="Calibri" panose="020F0502020204030204" pitchFamily="34" charset="0"/>
              </a:rPr>
              <a:t>Điểm mạnh:</a:t>
            </a:r>
          </a:p>
          <a:p>
            <a:pPr marL="342900" indent="-342900">
              <a:buFont typeface="Wingdings" panose="05000000000000000000" pitchFamily="2" charset="2"/>
              <a:buChar char="Ø"/>
            </a:pPr>
            <a:r>
              <a:rPr lang="vi-VN" sz="2100" b="0" i="0" dirty="0">
                <a:solidFill>
                  <a:srgbClr val="000000"/>
                </a:solidFill>
                <a:effectLst/>
                <a:latin typeface="Calibri" panose="020F0502020204030204" pitchFamily="34" charset="0"/>
              </a:rPr>
              <a:t>Hoàn thành một </a:t>
            </a:r>
            <a:r>
              <a:rPr lang="vi-VN" sz="2100" b="0" i="0" dirty="0">
                <a:solidFill>
                  <a:srgbClr val="FF0000"/>
                </a:solidFill>
                <a:effectLst/>
                <a:latin typeface="Calibri" panose="020F0502020204030204" pitchFamily="34" charset="0"/>
              </a:rPr>
              <a:t>giai đoạn </a:t>
            </a:r>
            <a:r>
              <a:rPr lang="vi-VN" sz="2100" b="0" i="0" dirty="0">
                <a:solidFill>
                  <a:srgbClr val="000000"/>
                </a:solidFill>
                <a:effectLst/>
                <a:latin typeface="Calibri" panose="020F0502020204030204" pitchFamily="34" charset="0"/>
              </a:rPr>
              <a:t>trước khi tiếp tục giai đoạn tiếp</a:t>
            </a:r>
          </a:p>
          <a:p>
            <a:pPr marL="342900" indent="-342900">
              <a:buFont typeface="Wingdings" panose="05000000000000000000" pitchFamily="2" charset="2"/>
              <a:buChar char="Ø"/>
            </a:pPr>
            <a:r>
              <a:rPr lang="vi-VN" sz="2100" b="0" i="0" dirty="0">
                <a:solidFill>
                  <a:srgbClr val="000000"/>
                </a:solidFill>
                <a:effectLst/>
                <a:latin typeface="Calibri" panose="020F0502020204030204" pitchFamily="34" charset="0"/>
              </a:rPr>
              <a:t>Nhấn mạnh việc lập kế hoạch sớm, đầu vào của khách hàng</a:t>
            </a:r>
            <a:r>
              <a:rPr lang="en-US" sz="2100" b="0" i="0" dirty="0">
                <a:solidFill>
                  <a:srgbClr val="000000"/>
                </a:solidFill>
                <a:effectLst/>
                <a:latin typeface="Calibri" panose="020F0502020204030204" pitchFamily="34" charset="0"/>
              </a:rPr>
              <a:t> </a:t>
            </a:r>
            <a:r>
              <a:rPr lang="vi-VN" sz="2100" b="0" i="0" dirty="0">
                <a:solidFill>
                  <a:srgbClr val="000000"/>
                </a:solidFill>
                <a:effectLst/>
                <a:latin typeface="Calibri" panose="020F0502020204030204" pitchFamily="34" charset="0"/>
              </a:rPr>
              <a:t>và thiết kế</a:t>
            </a:r>
          </a:p>
          <a:p>
            <a:pPr marL="342900" indent="-342900">
              <a:buFont typeface="Wingdings" panose="05000000000000000000" pitchFamily="2" charset="2"/>
              <a:buChar char="Ø"/>
            </a:pPr>
            <a:r>
              <a:rPr lang="en-US" sz="2100" b="0" i="0" dirty="0">
                <a:solidFill>
                  <a:srgbClr val="000000"/>
                </a:solidFill>
                <a:effectLst/>
                <a:latin typeface="Calibri" panose="020F0502020204030204" pitchFamily="34" charset="0"/>
              </a:rPr>
              <a:t>K</a:t>
            </a:r>
            <a:r>
              <a:rPr lang="vi-VN" sz="2100" b="0" i="0" dirty="0">
                <a:solidFill>
                  <a:srgbClr val="000000"/>
                </a:solidFill>
                <a:effectLst/>
                <a:latin typeface="Calibri" panose="020F0502020204030204" pitchFamily="34" charset="0"/>
              </a:rPr>
              <a:t>iểm tra như một phần không thể thiếu của vòng</a:t>
            </a:r>
            <a:r>
              <a:rPr lang="en-US" sz="2100" b="0" i="0" dirty="0">
                <a:solidFill>
                  <a:srgbClr val="000000"/>
                </a:solidFill>
                <a:effectLst/>
                <a:latin typeface="Calibri" panose="020F0502020204030204" pitchFamily="34" charset="0"/>
              </a:rPr>
              <a:t> </a:t>
            </a:r>
            <a:r>
              <a:rPr lang="vi-VN" sz="2100" b="0" i="0" dirty="0">
                <a:solidFill>
                  <a:srgbClr val="000000"/>
                </a:solidFill>
                <a:effectLst/>
                <a:latin typeface="Calibri" panose="020F0502020204030204" pitchFamily="34" charset="0"/>
              </a:rPr>
              <a:t>đời</a:t>
            </a:r>
          </a:p>
          <a:p>
            <a:pPr marL="342900" indent="-342900">
              <a:buFont typeface="Wingdings" panose="05000000000000000000" pitchFamily="2" charset="2"/>
              <a:buChar char="Ø"/>
            </a:pPr>
            <a:r>
              <a:rPr lang="vi-VN" sz="2100" b="0" i="0" dirty="0">
                <a:solidFill>
                  <a:srgbClr val="000000"/>
                </a:solidFill>
                <a:effectLst/>
                <a:latin typeface="Calibri" panose="020F0502020204030204" pitchFamily="34" charset="0"/>
              </a:rPr>
              <a:t>Cung cấp các chất lượng ở mỗi giai đoạn vòng đời</a:t>
            </a:r>
            <a:endParaRPr lang="en-US" sz="2100" b="0" i="0" dirty="0">
              <a:solidFill>
                <a:srgbClr val="000000"/>
              </a:solidFill>
              <a:effectLst/>
              <a:latin typeface="Calibri" panose="020F0502020204030204" pitchFamily="34" charset="0"/>
            </a:endParaRPr>
          </a:p>
          <a:p>
            <a:endParaRPr lang="vi-VN" sz="2100" b="0" i="0" dirty="0">
              <a:solidFill>
                <a:srgbClr val="000000"/>
              </a:solidFill>
              <a:effectLst/>
              <a:latin typeface="Calibri" panose="020F0502020204030204" pitchFamily="34" charset="0"/>
            </a:endParaRPr>
          </a:p>
          <a:p>
            <a:r>
              <a:rPr lang="vi-VN" sz="2100" b="1" i="0" dirty="0">
                <a:solidFill>
                  <a:srgbClr val="000000"/>
                </a:solidFill>
                <a:effectLst/>
                <a:latin typeface="Calibri" panose="020F0502020204030204" pitchFamily="34" charset="0"/>
              </a:rPr>
              <a:t>Điểm yếu:</a:t>
            </a: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Phụ thuộc vào các yêu cầu được xác định sớm từ đầu</a:t>
            </a: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Phụ thuộc vào việc tách các yêu cầu khỏi thiết kế</a:t>
            </a: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Không khả thi trong một số trường hợp đòi hỏi có nhiều thay</a:t>
            </a:r>
            <a:r>
              <a:rPr lang="en-US" sz="2100" dirty="0">
                <a:solidFill>
                  <a:srgbClr val="000000"/>
                </a:solidFill>
                <a:latin typeface="Calibri" panose="020F0502020204030204" pitchFamily="34" charset="0"/>
              </a:rPr>
              <a:t> </a:t>
            </a:r>
            <a:r>
              <a:rPr lang="vi-VN" sz="2100" dirty="0">
                <a:solidFill>
                  <a:srgbClr val="000000"/>
                </a:solidFill>
                <a:latin typeface="Calibri" panose="020F0502020204030204" pitchFamily="34" charset="0"/>
              </a:rPr>
              <a:t>đổi</a:t>
            </a: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Nhấn mạnh vào sản phẩm hơn là quy trình </a:t>
            </a:r>
            <a:br>
              <a:rPr lang="vi-VN" sz="2100" dirty="0"/>
            </a:br>
            <a:endParaRPr lang="vi-VN" sz="2100" dirty="0">
              <a:latin typeface="+mj-lt"/>
              <a:cs typeface="Arial"/>
            </a:endParaRPr>
          </a:p>
        </p:txBody>
      </p:sp>
    </p:spTree>
    <p:extLst>
      <p:ext uri="{BB962C8B-B14F-4D97-AF65-F5344CB8AC3E}">
        <p14:creationId xmlns:p14="http://schemas.microsoft.com/office/powerpoint/2010/main" val="1225108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spc="-5" dirty="0"/>
              <a:t>1.1.1 Phần</a:t>
            </a:r>
            <a:r>
              <a:rPr spc="-60" dirty="0"/>
              <a:t> </a:t>
            </a:r>
            <a:r>
              <a:rPr spc="-5" dirty="0"/>
              <a:t>mềm</a:t>
            </a:r>
          </a:p>
        </p:txBody>
      </p:sp>
      <p:sp>
        <p:nvSpPr>
          <p:cNvPr id="4" name="object 4"/>
          <p:cNvSpPr txBox="1"/>
          <p:nvPr/>
        </p:nvSpPr>
        <p:spPr>
          <a:xfrm>
            <a:off x="9988042" y="6366249"/>
            <a:ext cx="217170" cy="153888"/>
          </a:xfrm>
          <a:prstGeom prst="rect">
            <a:avLst/>
          </a:prstGeom>
        </p:spPr>
        <p:txBody>
          <a:bodyPr vert="horz" wrap="square" lIns="0" tIns="0" rIns="0" bIns="0" rtlCol="0">
            <a:spAutoFit/>
          </a:bodyPr>
          <a:lstStyle/>
          <a:p>
            <a:pPr marL="38100"/>
            <a:fld id="{81D60167-4931-47E6-BA6A-407CBD079E47}" type="slidenum">
              <a:rPr sz="1000" spc="-5" dirty="0">
                <a:latin typeface="Arial"/>
                <a:cs typeface="Arial"/>
              </a:rPr>
              <a:pPr marL="38100"/>
              <a:t>9</a:t>
            </a:fld>
            <a:endParaRPr sz="1000">
              <a:latin typeface="Arial"/>
              <a:cs typeface="Arial"/>
            </a:endParaRPr>
          </a:p>
        </p:txBody>
      </p:sp>
      <p:pic>
        <p:nvPicPr>
          <p:cNvPr id="5" name="Picture 4"/>
          <p:cNvPicPr>
            <a:picLocks noChangeAspect="1"/>
          </p:cNvPicPr>
          <p:nvPr/>
        </p:nvPicPr>
        <p:blipFill>
          <a:blip r:embed="rId2"/>
          <a:stretch>
            <a:fillRect/>
          </a:stretch>
        </p:blipFill>
        <p:spPr>
          <a:xfrm>
            <a:off x="5287009" y="250772"/>
            <a:ext cx="6331833" cy="3813804"/>
          </a:xfrm>
          <a:prstGeom prst="rect">
            <a:avLst/>
          </a:prstGeom>
        </p:spPr>
      </p:pic>
      <p:pic>
        <p:nvPicPr>
          <p:cNvPr id="6" name="Picture 5"/>
          <p:cNvPicPr>
            <a:picLocks noChangeAspect="1"/>
          </p:cNvPicPr>
          <p:nvPr/>
        </p:nvPicPr>
        <p:blipFill>
          <a:blip r:embed="rId3"/>
          <a:stretch>
            <a:fillRect/>
          </a:stretch>
        </p:blipFill>
        <p:spPr>
          <a:xfrm>
            <a:off x="3676446" y="4328643"/>
            <a:ext cx="6886575" cy="2114550"/>
          </a:xfrm>
          <a:prstGeom prst="rect">
            <a:avLst/>
          </a:prstGeom>
        </p:spPr>
      </p:pic>
    </p:spTree>
    <p:extLst>
      <p:ext uri="{BB962C8B-B14F-4D97-AF65-F5344CB8AC3E}">
        <p14:creationId xmlns:p14="http://schemas.microsoft.com/office/powerpoint/2010/main" val="1645908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pic>
        <p:nvPicPr>
          <p:cNvPr id="6" name="Picture 5">
            <a:extLst>
              <a:ext uri="{FF2B5EF4-FFF2-40B4-BE49-F238E27FC236}">
                <a16:creationId xmlns:a16="http://schemas.microsoft.com/office/drawing/2014/main" id="{17E30E71-0463-441A-BD77-09764FA57C14}"/>
              </a:ext>
            </a:extLst>
          </p:cNvPr>
          <p:cNvPicPr>
            <a:picLocks noChangeAspect="1"/>
          </p:cNvPicPr>
          <p:nvPr/>
        </p:nvPicPr>
        <p:blipFill>
          <a:blip r:embed="rId2"/>
          <a:stretch>
            <a:fillRect/>
          </a:stretch>
        </p:blipFill>
        <p:spPr>
          <a:xfrm>
            <a:off x="3477533" y="1497255"/>
            <a:ext cx="5331278" cy="3258619"/>
          </a:xfrm>
          <a:prstGeom prst="rect">
            <a:avLst/>
          </a:prstGeom>
        </p:spPr>
      </p:pic>
    </p:spTree>
    <p:extLst>
      <p:ext uri="{BB962C8B-B14F-4D97-AF65-F5344CB8AC3E}">
        <p14:creationId xmlns:p14="http://schemas.microsoft.com/office/powerpoint/2010/main" val="22312000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pic>
        <p:nvPicPr>
          <p:cNvPr id="3" name="Picture 2">
            <a:extLst>
              <a:ext uri="{FF2B5EF4-FFF2-40B4-BE49-F238E27FC236}">
                <a16:creationId xmlns:a16="http://schemas.microsoft.com/office/drawing/2014/main" id="{0A8EB3B7-B5C5-435F-89B6-F6B0DC9BBB0D}"/>
              </a:ext>
            </a:extLst>
          </p:cNvPr>
          <p:cNvPicPr>
            <a:picLocks noChangeAspect="1"/>
          </p:cNvPicPr>
          <p:nvPr/>
        </p:nvPicPr>
        <p:blipFill>
          <a:blip r:embed="rId2"/>
          <a:stretch>
            <a:fillRect/>
          </a:stretch>
        </p:blipFill>
        <p:spPr>
          <a:xfrm>
            <a:off x="2687385" y="2004925"/>
            <a:ext cx="6600732" cy="2640294"/>
          </a:xfrm>
          <a:prstGeom prst="rect">
            <a:avLst/>
          </a:prstGeom>
        </p:spPr>
      </p:pic>
    </p:spTree>
    <p:extLst>
      <p:ext uri="{BB962C8B-B14F-4D97-AF65-F5344CB8AC3E}">
        <p14:creationId xmlns:p14="http://schemas.microsoft.com/office/powerpoint/2010/main" val="18443301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310848" y="1285875"/>
            <a:ext cx="9183756" cy="4692650"/>
          </a:xfrm>
        </p:spPr>
        <p:txBody>
          <a:bodyPr>
            <a:noAutofit/>
          </a:bodyPr>
          <a:lstStyle/>
          <a:p>
            <a:pPr marL="355600" marR="203200" indent="-342900" algn="just">
              <a:spcBef>
                <a:spcPts val="105"/>
              </a:spcBef>
              <a:buClr>
                <a:srgbClr val="CC9900"/>
              </a:buClr>
              <a:buSzPct val="65000"/>
              <a:buFont typeface="Wingdings" panose="05000000000000000000" pitchFamily="2" charset="2"/>
              <a:buChar char="Ø"/>
              <a:tabLst>
                <a:tab pos="355600" algn="l"/>
              </a:tabLst>
            </a:pPr>
            <a:r>
              <a:rPr lang="vi-VN" dirty="0">
                <a:solidFill>
                  <a:schemeClr val="tx1"/>
                </a:solidFill>
                <a:latin typeface="Arial"/>
                <a:cs typeface="Arial"/>
              </a:rPr>
              <a:t>Thay vì cố định các yêu cầu trước khi tiến hành thiết kế hoặc thực hiện (lập trình), </a:t>
            </a:r>
            <a:r>
              <a:rPr lang="vi-VN" b="1" spc="-5" dirty="0">
                <a:solidFill>
                  <a:schemeClr val="tx1"/>
                </a:solidFill>
                <a:latin typeface="Arial"/>
                <a:cs typeface="Arial"/>
              </a:rPr>
              <a:t>một </a:t>
            </a:r>
            <a:r>
              <a:rPr lang="vi-VN" b="1" dirty="0">
                <a:solidFill>
                  <a:schemeClr val="tx1"/>
                </a:solidFill>
                <a:latin typeface="Arial"/>
                <a:cs typeface="Arial"/>
              </a:rPr>
              <a:t>(hoặc </a:t>
            </a:r>
            <a:r>
              <a:rPr lang="vi-VN" b="1" spc="-5" dirty="0">
                <a:solidFill>
                  <a:schemeClr val="tx1"/>
                </a:solidFill>
                <a:latin typeface="Arial"/>
                <a:cs typeface="Arial"/>
              </a:rPr>
              <a:t>một số các) </a:t>
            </a:r>
            <a:r>
              <a:rPr lang="vi-VN" b="1" spc="-10" dirty="0">
                <a:solidFill>
                  <a:schemeClr val="tx1"/>
                </a:solidFill>
                <a:latin typeface="Arial"/>
                <a:cs typeface="Arial"/>
              </a:rPr>
              <a:t>nguyên </a:t>
            </a:r>
            <a:r>
              <a:rPr lang="vi-VN" b="1" spc="-5" dirty="0">
                <a:solidFill>
                  <a:schemeClr val="tx1"/>
                </a:solidFill>
                <a:latin typeface="Arial"/>
                <a:cs typeface="Arial"/>
              </a:rPr>
              <a:t>mẫu (prototype)  </a:t>
            </a:r>
            <a:r>
              <a:rPr lang="vi-VN" b="1" dirty="0">
                <a:solidFill>
                  <a:schemeClr val="tx1"/>
                </a:solidFill>
                <a:latin typeface="Arial"/>
                <a:cs typeface="Arial"/>
              </a:rPr>
              <a:t>được xây dựng để hiểu chính xác các </a:t>
            </a:r>
            <a:r>
              <a:rPr lang="vi-VN" b="1" spc="-15" dirty="0">
                <a:solidFill>
                  <a:schemeClr val="tx1"/>
                </a:solidFill>
                <a:latin typeface="Arial"/>
                <a:cs typeface="Arial"/>
              </a:rPr>
              <a:t>yêu </a:t>
            </a:r>
            <a:r>
              <a:rPr lang="vi-VN" b="1" dirty="0">
                <a:solidFill>
                  <a:schemeClr val="tx1"/>
                </a:solidFill>
                <a:latin typeface="Arial"/>
                <a:cs typeface="Arial"/>
              </a:rPr>
              <a:t>cầu phần</a:t>
            </a:r>
            <a:r>
              <a:rPr lang="vi-VN" b="1" spc="-25" dirty="0">
                <a:solidFill>
                  <a:schemeClr val="tx1"/>
                </a:solidFill>
                <a:latin typeface="Arial"/>
                <a:cs typeface="Arial"/>
              </a:rPr>
              <a:t> </a:t>
            </a:r>
            <a:r>
              <a:rPr lang="vi-VN" b="1" spc="-5" dirty="0">
                <a:solidFill>
                  <a:schemeClr val="tx1"/>
                </a:solidFill>
                <a:latin typeface="Arial"/>
                <a:cs typeface="Arial"/>
              </a:rPr>
              <a:t>mềm</a:t>
            </a:r>
            <a:endParaRPr lang="vi-VN" dirty="0">
              <a:solidFill>
                <a:schemeClr val="tx1"/>
              </a:solidFill>
              <a:latin typeface="Arial"/>
              <a:cs typeface="Arial"/>
            </a:endParaRPr>
          </a:p>
          <a:p>
            <a:pPr marL="355600" indent="-342900" algn="just">
              <a:spcBef>
                <a:spcPts val="484"/>
              </a:spcBef>
              <a:buClr>
                <a:srgbClr val="CC9900"/>
              </a:buClr>
              <a:buSzPct val="65000"/>
              <a:buFont typeface="Wingdings" panose="05000000000000000000" pitchFamily="2" charset="2"/>
              <a:buChar char="Ø"/>
              <a:tabLst>
                <a:tab pos="355600" algn="l"/>
              </a:tabLst>
            </a:pPr>
            <a:r>
              <a:rPr lang="vi-VN" dirty="0">
                <a:solidFill>
                  <a:schemeClr val="tx1"/>
                </a:solidFill>
                <a:latin typeface="Arial"/>
                <a:cs typeface="Arial"/>
              </a:rPr>
              <a:t>Mỗi </a:t>
            </a:r>
            <a:r>
              <a:rPr lang="vi-VN" spc="-5" dirty="0">
                <a:solidFill>
                  <a:schemeClr val="tx1"/>
                </a:solidFill>
                <a:latin typeface="Arial"/>
                <a:cs typeface="Arial"/>
              </a:rPr>
              <a:t>nguyên </a:t>
            </a:r>
            <a:r>
              <a:rPr lang="vi-VN" dirty="0">
                <a:solidFill>
                  <a:schemeClr val="tx1"/>
                </a:solidFill>
                <a:latin typeface="Arial"/>
                <a:cs typeface="Arial"/>
              </a:rPr>
              <a:t>mẫu </a:t>
            </a:r>
            <a:r>
              <a:rPr lang="vi-VN" spc="-5" dirty="0">
                <a:solidFill>
                  <a:schemeClr val="tx1"/>
                </a:solidFill>
                <a:latin typeface="Arial"/>
                <a:cs typeface="Arial"/>
              </a:rPr>
              <a:t>(prototype) </a:t>
            </a:r>
            <a:r>
              <a:rPr lang="vi-VN" dirty="0">
                <a:solidFill>
                  <a:schemeClr val="tx1"/>
                </a:solidFill>
                <a:latin typeface="Arial"/>
                <a:cs typeface="Arial"/>
              </a:rPr>
              <a:t>được xây dựng dựa trên các yêu</a:t>
            </a:r>
            <a:r>
              <a:rPr lang="vi-VN" spc="-114" dirty="0">
                <a:solidFill>
                  <a:schemeClr val="tx1"/>
                </a:solidFill>
                <a:latin typeface="Arial"/>
                <a:cs typeface="Arial"/>
              </a:rPr>
              <a:t> </a:t>
            </a:r>
            <a:r>
              <a:rPr lang="vi-VN" dirty="0">
                <a:solidFill>
                  <a:schemeClr val="tx1"/>
                </a:solidFill>
                <a:latin typeface="Arial"/>
                <a:cs typeface="Arial"/>
              </a:rPr>
              <a:t>cầu</a:t>
            </a:r>
            <a:r>
              <a:rPr lang="en-US" dirty="0">
                <a:solidFill>
                  <a:schemeClr val="tx1"/>
                </a:solidFill>
                <a:latin typeface="Arial"/>
                <a:cs typeface="Arial"/>
              </a:rPr>
              <a:t> </a:t>
            </a:r>
            <a:r>
              <a:rPr lang="vi-VN" dirty="0">
                <a:solidFill>
                  <a:schemeClr val="tx1"/>
                </a:solidFill>
                <a:latin typeface="Arial"/>
                <a:cs typeface="Arial"/>
              </a:rPr>
              <a:t>phần mềm </a:t>
            </a:r>
            <a:r>
              <a:rPr lang="vi-VN" spc="-5" dirty="0">
                <a:solidFill>
                  <a:schemeClr val="tx1"/>
                </a:solidFill>
                <a:latin typeface="Arial"/>
                <a:cs typeface="Arial"/>
              </a:rPr>
              <a:t>hiện </a:t>
            </a:r>
            <a:r>
              <a:rPr lang="vi-VN" dirty="0">
                <a:solidFill>
                  <a:schemeClr val="tx1"/>
                </a:solidFill>
                <a:latin typeface="Arial"/>
                <a:cs typeface="Arial"/>
              </a:rPr>
              <a:t>thời (thu được từ đánh </a:t>
            </a:r>
            <a:r>
              <a:rPr lang="vi-VN" spc="-5" dirty="0">
                <a:solidFill>
                  <a:schemeClr val="tx1"/>
                </a:solidFill>
                <a:latin typeface="Arial"/>
                <a:cs typeface="Arial"/>
              </a:rPr>
              <a:t>giá </a:t>
            </a:r>
            <a:r>
              <a:rPr lang="vi-VN" dirty="0">
                <a:solidFill>
                  <a:schemeClr val="tx1"/>
                </a:solidFill>
                <a:latin typeface="Arial"/>
                <a:cs typeface="Arial"/>
              </a:rPr>
              <a:t>các nguyên mẫu</a:t>
            </a:r>
            <a:r>
              <a:rPr lang="vi-VN" spc="-130" dirty="0">
                <a:solidFill>
                  <a:schemeClr val="tx1"/>
                </a:solidFill>
                <a:latin typeface="Arial"/>
                <a:cs typeface="Arial"/>
              </a:rPr>
              <a:t> </a:t>
            </a:r>
            <a:r>
              <a:rPr lang="vi-VN" dirty="0">
                <a:solidFill>
                  <a:schemeClr val="tx1"/>
                </a:solidFill>
                <a:latin typeface="Arial"/>
                <a:cs typeface="Arial"/>
              </a:rPr>
              <a:t>trước)</a:t>
            </a:r>
          </a:p>
          <a:p>
            <a:pPr marL="355600" marR="5080" indent="-342900">
              <a:spcBef>
                <a:spcPts val="480"/>
              </a:spcBef>
              <a:buClr>
                <a:srgbClr val="CC9900"/>
              </a:buClr>
              <a:buSzPct val="65000"/>
              <a:buFont typeface="Wingdings" panose="05000000000000000000" pitchFamily="2" charset="2"/>
              <a:buChar char="Ø"/>
              <a:tabLst>
                <a:tab pos="354965" algn="l"/>
                <a:tab pos="355600" algn="l"/>
              </a:tabLst>
            </a:pPr>
            <a:r>
              <a:rPr lang="vi-VN" dirty="0">
                <a:solidFill>
                  <a:schemeClr val="tx1"/>
                </a:solidFill>
                <a:latin typeface="Arial"/>
                <a:cs typeface="Arial"/>
              </a:rPr>
              <a:t>Nhờ việc sử dụng thử </a:t>
            </a:r>
            <a:r>
              <a:rPr lang="vi-VN" spc="-5" dirty="0">
                <a:solidFill>
                  <a:schemeClr val="tx1"/>
                </a:solidFill>
                <a:latin typeface="Arial"/>
                <a:cs typeface="Arial"/>
              </a:rPr>
              <a:t>nguyên </a:t>
            </a:r>
            <a:r>
              <a:rPr lang="vi-VN" dirty="0">
                <a:solidFill>
                  <a:schemeClr val="tx1"/>
                </a:solidFill>
                <a:latin typeface="Arial"/>
                <a:cs typeface="Arial"/>
              </a:rPr>
              <a:t>mẫu, khách hàng có thể có được  “cảm nhận thực tế” về </a:t>
            </a:r>
            <a:r>
              <a:rPr lang="vi-VN" spc="-5" dirty="0">
                <a:solidFill>
                  <a:schemeClr val="tx1"/>
                </a:solidFill>
                <a:latin typeface="Arial"/>
                <a:cs typeface="Arial"/>
              </a:rPr>
              <a:t>hệ </a:t>
            </a:r>
            <a:r>
              <a:rPr lang="vi-VN" dirty="0">
                <a:solidFill>
                  <a:schemeClr val="tx1"/>
                </a:solidFill>
                <a:latin typeface="Arial"/>
                <a:cs typeface="Arial"/>
              </a:rPr>
              <a:t>thống phần mềm</a:t>
            </a:r>
            <a:r>
              <a:rPr lang="en-US" dirty="0">
                <a:solidFill>
                  <a:schemeClr val="tx1"/>
                </a:solidFill>
                <a:latin typeface="Arial"/>
                <a:cs typeface="Arial"/>
              </a:rPr>
              <a:t>.</a:t>
            </a:r>
            <a:endParaRPr lang="vi-VN" dirty="0">
              <a:solidFill>
                <a:schemeClr val="tx1"/>
              </a:solidFill>
              <a:latin typeface="Arial"/>
              <a:cs typeface="Arial"/>
            </a:endParaRPr>
          </a:p>
          <a:p>
            <a:pPr marL="355600" marR="9525" indent="-342900">
              <a:spcBef>
                <a:spcPts val="484"/>
              </a:spcBef>
              <a:buClr>
                <a:srgbClr val="CC9900"/>
              </a:buClr>
              <a:buSzPct val="65000"/>
              <a:buFont typeface="Wingdings" panose="05000000000000000000" pitchFamily="2" charset="2"/>
              <a:buChar char="Ø"/>
              <a:tabLst>
                <a:tab pos="354965" algn="l"/>
                <a:tab pos="355600" algn="l"/>
              </a:tabLst>
            </a:pPr>
            <a:r>
              <a:rPr lang="vi-VN" dirty="0">
                <a:solidFill>
                  <a:schemeClr val="tx1"/>
                </a:solidFill>
                <a:latin typeface="Arial"/>
                <a:cs typeface="Arial"/>
              </a:rPr>
              <a:t>Sử dụng </a:t>
            </a:r>
            <a:r>
              <a:rPr lang="vi-VN" spc="-5" dirty="0">
                <a:solidFill>
                  <a:schemeClr val="tx1"/>
                </a:solidFill>
                <a:latin typeface="Arial"/>
                <a:cs typeface="Arial"/>
              </a:rPr>
              <a:t>nguyên </a:t>
            </a:r>
            <a:r>
              <a:rPr lang="vi-VN" dirty="0">
                <a:solidFill>
                  <a:schemeClr val="tx1"/>
                </a:solidFill>
                <a:latin typeface="Arial"/>
                <a:cs typeface="Arial"/>
              </a:rPr>
              <a:t>mẫu </a:t>
            </a:r>
            <a:r>
              <a:rPr lang="vi-VN" spc="-5" dirty="0">
                <a:solidFill>
                  <a:schemeClr val="tx1"/>
                </a:solidFill>
                <a:latin typeface="Arial"/>
                <a:cs typeface="Arial"/>
              </a:rPr>
              <a:t>là </a:t>
            </a:r>
            <a:r>
              <a:rPr lang="vi-VN" dirty="0">
                <a:solidFill>
                  <a:schemeClr val="tx1"/>
                </a:solidFill>
                <a:latin typeface="Arial"/>
                <a:cs typeface="Arial"/>
              </a:rPr>
              <a:t>hợp </a:t>
            </a:r>
            <a:r>
              <a:rPr lang="vi-VN" spc="-5" dirty="0">
                <a:solidFill>
                  <a:schemeClr val="tx1"/>
                </a:solidFill>
                <a:latin typeface="Arial"/>
                <a:cs typeface="Arial"/>
              </a:rPr>
              <a:t>lý </a:t>
            </a:r>
            <a:r>
              <a:rPr lang="vi-VN" dirty="0">
                <a:solidFill>
                  <a:schemeClr val="tx1"/>
                </a:solidFill>
                <a:latin typeface="Arial"/>
                <a:cs typeface="Arial"/>
              </a:rPr>
              <a:t>đối với </a:t>
            </a:r>
            <a:r>
              <a:rPr lang="vi-VN" spc="-5" dirty="0">
                <a:solidFill>
                  <a:schemeClr val="tx1"/>
                </a:solidFill>
                <a:latin typeface="Arial"/>
                <a:cs typeface="Arial"/>
              </a:rPr>
              <a:t>việc </a:t>
            </a:r>
            <a:r>
              <a:rPr lang="vi-VN" dirty="0">
                <a:solidFill>
                  <a:schemeClr val="tx1"/>
                </a:solidFill>
                <a:latin typeface="Arial"/>
                <a:cs typeface="Arial"/>
              </a:rPr>
              <a:t>phát triển các </a:t>
            </a:r>
            <a:r>
              <a:rPr lang="vi-VN" spc="-5" dirty="0">
                <a:solidFill>
                  <a:schemeClr val="tx1"/>
                </a:solidFill>
                <a:latin typeface="Arial"/>
                <a:cs typeface="Arial"/>
              </a:rPr>
              <a:t>hệ </a:t>
            </a:r>
            <a:r>
              <a:rPr lang="vi-VN" dirty="0">
                <a:solidFill>
                  <a:schemeClr val="tx1"/>
                </a:solidFill>
                <a:latin typeface="Arial"/>
                <a:cs typeface="Arial"/>
              </a:rPr>
              <a:t>thống  phần mềm lớn và phức tạp (khi không có quy trình thu thập yêu</a:t>
            </a:r>
            <a:r>
              <a:rPr lang="vi-VN" spc="-175" dirty="0">
                <a:solidFill>
                  <a:schemeClr val="tx1"/>
                </a:solidFill>
                <a:latin typeface="Arial"/>
                <a:cs typeface="Arial"/>
              </a:rPr>
              <a:t> </a:t>
            </a:r>
            <a:r>
              <a:rPr lang="vi-VN" dirty="0">
                <a:solidFill>
                  <a:schemeClr val="tx1"/>
                </a:solidFill>
                <a:latin typeface="Arial"/>
                <a:cs typeface="Arial"/>
              </a:rPr>
              <a:t>cầu  hoặc </a:t>
            </a:r>
            <a:r>
              <a:rPr lang="vi-VN" spc="-5" dirty="0">
                <a:solidFill>
                  <a:schemeClr val="tx1"/>
                </a:solidFill>
                <a:latin typeface="Arial"/>
                <a:cs typeface="Arial"/>
              </a:rPr>
              <a:t>hệ </a:t>
            </a:r>
            <a:r>
              <a:rPr lang="vi-VN" dirty="0">
                <a:solidFill>
                  <a:schemeClr val="tx1"/>
                </a:solidFill>
                <a:latin typeface="Arial"/>
                <a:cs typeface="Arial"/>
              </a:rPr>
              <a:t>thống sẵn có nào giúp xác định các yêu cầu phần mềm)</a:t>
            </a:r>
          </a:p>
          <a:p>
            <a:pPr marL="355600" marR="443230" indent="-342900" algn="just">
              <a:spcBef>
                <a:spcPts val="480"/>
              </a:spcBef>
              <a:buClr>
                <a:srgbClr val="CC9900"/>
              </a:buClr>
              <a:buSzPct val="65000"/>
              <a:buFont typeface="Wingdings" panose="05000000000000000000" pitchFamily="2" charset="2"/>
              <a:buChar char="Ø"/>
              <a:tabLst>
                <a:tab pos="355600" algn="l"/>
              </a:tabLst>
            </a:pPr>
            <a:r>
              <a:rPr lang="vi-VN" dirty="0">
                <a:solidFill>
                  <a:schemeClr val="tx1"/>
                </a:solidFill>
                <a:latin typeface="Arial"/>
                <a:cs typeface="Arial"/>
              </a:rPr>
              <a:t>Một nguyên mẫu thường không phải là một hệ thống phần mềm  hoàn chỉnh/hoàn thiện, và rất nhiều các chi tiết không được xây  dựng trong </a:t>
            </a:r>
            <a:r>
              <a:rPr lang="vi-VN" spc="-5" dirty="0">
                <a:solidFill>
                  <a:schemeClr val="tx1"/>
                </a:solidFill>
                <a:latin typeface="Arial"/>
                <a:cs typeface="Arial"/>
              </a:rPr>
              <a:t>nguyên</a:t>
            </a:r>
            <a:r>
              <a:rPr lang="vi-VN" spc="-55" dirty="0">
                <a:solidFill>
                  <a:schemeClr val="tx1"/>
                </a:solidFill>
                <a:latin typeface="Arial"/>
                <a:cs typeface="Arial"/>
              </a:rPr>
              <a:t> </a:t>
            </a:r>
            <a:r>
              <a:rPr lang="vi-VN" dirty="0">
                <a:solidFill>
                  <a:schemeClr val="tx1"/>
                </a:solidFill>
                <a:latin typeface="Arial"/>
                <a:cs typeface="Arial"/>
              </a:rPr>
              <a:t>mẫu</a:t>
            </a:r>
          </a:p>
        </p:txBody>
      </p:sp>
    </p:spTree>
    <p:extLst>
      <p:ext uri="{BB962C8B-B14F-4D97-AF65-F5344CB8AC3E}">
        <p14:creationId xmlns:p14="http://schemas.microsoft.com/office/powerpoint/2010/main" val="976913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956891" y="1037396"/>
            <a:ext cx="8557591" cy="4692650"/>
          </a:xfrm>
        </p:spPr>
        <p:txBody>
          <a:bodyPr>
            <a:noAutofit/>
          </a:bodyPr>
          <a:lstStyle/>
          <a:p>
            <a:pPr marL="102235">
              <a:spcBef>
                <a:spcPts val="540"/>
              </a:spcBef>
              <a:buClr>
                <a:srgbClr val="CC9900"/>
              </a:buClr>
              <a:buSzPct val="63888"/>
              <a:tabLst>
                <a:tab pos="445770" algn="l"/>
                <a:tab pos="446405" algn="l"/>
              </a:tabLst>
            </a:pPr>
            <a:r>
              <a:rPr lang="vi-VN" spc="-5" dirty="0">
                <a:solidFill>
                  <a:schemeClr val="tx1"/>
                </a:solidFill>
                <a:latin typeface="+mj-lt"/>
                <a:cs typeface="Arial"/>
              </a:rPr>
              <a:t>Các ưu </a:t>
            </a:r>
            <a:r>
              <a:rPr lang="vi-VN" spc="-10" dirty="0">
                <a:solidFill>
                  <a:schemeClr val="tx1"/>
                </a:solidFill>
                <a:latin typeface="+mj-lt"/>
                <a:cs typeface="Arial"/>
              </a:rPr>
              <a:t>điểm</a:t>
            </a:r>
            <a:endParaRPr lang="vi-VN" dirty="0">
              <a:solidFill>
                <a:schemeClr val="tx1"/>
              </a:solidFill>
              <a:latin typeface="+mj-lt"/>
              <a:cs typeface="Arial"/>
            </a:endParaRPr>
          </a:p>
          <a:p>
            <a:pPr marL="88265" indent="-327025">
              <a:spcBef>
                <a:spcPts val="395"/>
              </a:spcBef>
              <a:buClr>
                <a:srgbClr val="3A812E"/>
              </a:buClr>
              <a:buSzPct val="59375"/>
              <a:buFont typeface="Wingdings" panose="05000000000000000000" pitchFamily="2" charset="2"/>
              <a:buChar char="Ø"/>
              <a:tabLst>
                <a:tab pos="774065" algn="l"/>
                <a:tab pos="774700" algn="l"/>
              </a:tabLst>
            </a:pPr>
            <a:r>
              <a:rPr lang="vi-VN" spc="-10" dirty="0">
                <a:solidFill>
                  <a:schemeClr val="tx1"/>
                </a:solidFill>
                <a:latin typeface="+mj-lt"/>
                <a:cs typeface="Arial"/>
              </a:rPr>
              <a:t>Người </a:t>
            </a:r>
            <a:r>
              <a:rPr lang="vi-VN" spc="-5" dirty="0">
                <a:solidFill>
                  <a:schemeClr val="tx1"/>
                </a:solidFill>
                <a:latin typeface="+mj-lt"/>
                <a:cs typeface="Arial"/>
              </a:rPr>
              <a:t>sử dụng </a:t>
            </a:r>
            <a:r>
              <a:rPr lang="vi-VN" spc="-10" dirty="0">
                <a:solidFill>
                  <a:schemeClr val="tx1"/>
                </a:solidFill>
                <a:latin typeface="+mj-lt"/>
                <a:cs typeface="Arial"/>
              </a:rPr>
              <a:t>được </a:t>
            </a:r>
            <a:r>
              <a:rPr lang="vi-VN" spc="-5" dirty="0">
                <a:solidFill>
                  <a:schemeClr val="tx1"/>
                </a:solidFill>
                <a:latin typeface="+mj-lt"/>
                <a:cs typeface="Arial"/>
              </a:rPr>
              <a:t>tham gia </a:t>
            </a:r>
            <a:r>
              <a:rPr lang="vi-VN" dirty="0">
                <a:solidFill>
                  <a:schemeClr val="tx1"/>
                </a:solidFill>
                <a:latin typeface="+mj-lt"/>
                <a:cs typeface="Arial"/>
              </a:rPr>
              <a:t>tích </a:t>
            </a:r>
            <a:r>
              <a:rPr lang="vi-VN" spc="-5" dirty="0">
                <a:solidFill>
                  <a:schemeClr val="tx1"/>
                </a:solidFill>
                <a:latin typeface="+mj-lt"/>
                <a:cs typeface="Arial"/>
              </a:rPr>
              <a:t>cực vào trong quá trình</a:t>
            </a:r>
            <a:r>
              <a:rPr lang="vi-VN" spc="120" dirty="0">
                <a:solidFill>
                  <a:schemeClr val="tx1"/>
                </a:solidFill>
                <a:latin typeface="+mj-lt"/>
                <a:cs typeface="Arial"/>
              </a:rPr>
              <a:t> </a:t>
            </a:r>
            <a:r>
              <a:rPr lang="vi-VN" spc="-5" dirty="0">
                <a:solidFill>
                  <a:schemeClr val="tx1"/>
                </a:solidFill>
                <a:latin typeface="+mj-lt"/>
                <a:cs typeface="Arial"/>
              </a:rPr>
              <a:t>PTPM</a:t>
            </a:r>
            <a:endParaRPr lang="vi-VN" dirty="0">
              <a:solidFill>
                <a:schemeClr val="tx1"/>
              </a:solidFill>
              <a:latin typeface="+mj-lt"/>
              <a:cs typeface="Arial"/>
            </a:endParaRPr>
          </a:p>
          <a:p>
            <a:pPr marL="88265" indent="-327025">
              <a:spcBef>
                <a:spcPts val="385"/>
              </a:spcBef>
              <a:buClr>
                <a:srgbClr val="3A812E"/>
              </a:buClr>
              <a:buSzPct val="59375"/>
              <a:buFont typeface="Wingdings" panose="05000000000000000000" pitchFamily="2" charset="2"/>
              <a:buChar char="Ø"/>
              <a:tabLst>
                <a:tab pos="774065" algn="l"/>
                <a:tab pos="774700" algn="l"/>
              </a:tabLst>
            </a:pPr>
            <a:r>
              <a:rPr lang="vi-VN" spc="-10" dirty="0">
                <a:solidFill>
                  <a:schemeClr val="tx1"/>
                </a:solidFill>
                <a:latin typeface="+mj-lt"/>
                <a:cs typeface="Arial"/>
              </a:rPr>
              <a:t>Các </a:t>
            </a:r>
            <a:r>
              <a:rPr lang="vi-VN" spc="-5" dirty="0">
                <a:solidFill>
                  <a:schemeClr val="tx1"/>
                </a:solidFill>
                <a:latin typeface="+mj-lt"/>
                <a:cs typeface="Arial"/>
              </a:rPr>
              <a:t>lỗi, vấn đề có thể </a:t>
            </a:r>
            <a:r>
              <a:rPr lang="vi-VN" spc="-10" dirty="0">
                <a:solidFill>
                  <a:schemeClr val="tx1"/>
                </a:solidFill>
                <a:latin typeface="+mj-lt"/>
                <a:cs typeface="Arial"/>
              </a:rPr>
              <a:t>được phát </a:t>
            </a:r>
            <a:r>
              <a:rPr lang="vi-VN" spc="-5" dirty="0">
                <a:solidFill>
                  <a:schemeClr val="tx1"/>
                </a:solidFill>
                <a:latin typeface="+mj-lt"/>
                <a:cs typeface="Arial"/>
              </a:rPr>
              <a:t>hiện từ </a:t>
            </a:r>
            <a:r>
              <a:rPr lang="vi-VN" spc="-10" dirty="0">
                <a:solidFill>
                  <a:schemeClr val="tx1"/>
                </a:solidFill>
                <a:latin typeface="+mj-lt"/>
                <a:cs typeface="Arial"/>
              </a:rPr>
              <a:t>(rất)</a:t>
            </a:r>
            <a:r>
              <a:rPr lang="vi-VN" spc="114" dirty="0">
                <a:solidFill>
                  <a:schemeClr val="tx1"/>
                </a:solidFill>
                <a:latin typeface="+mj-lt"/>
                <a:cs typeface="Arial"/>
              </a:rPr>
              <a:t> </a:t>
            </a:r>
            <a:r>
              <a:rPr lang="vi-VN" spc="-5" dirty="0">
                <a:solidFill>
                  <a:schemeClr val="tx1"/>
                </a:solidFill>
                <a:latin typeface="+mj-lt"/>
                <a:cs typeface="Arial"/>
              </a:rPr>
              <a:t>sớm</a:t>
            </a:r>
            <a:endParaRPr lang="vi-VN" dirty="0">
              <a:solidFill>
                <a:schemeClr val="tx1"/>
              </a:solidFill>
              <a:latin typeface="+mj-lt"/>
              <a:cs typeface="Arial"/>
            </a:endParaRPr>
          </a:p>
          <a:p>
            <a:pPr marL="88265" indent="-327025">
              <a:spcBef>
                <a:spcPts val="385"/>
              </a:spcBef>
              <a:buClr>
                <a:srgbClr val="3A812E"/>
              </a:buClr>
              <a:buSzPct val="59375"/>
              <a:buFont typeface="Wingdings" panose="05000000000000000000" pitchFamily="2" charset="2"/>
              <a:buChar char="Ø"/>
              <a:tabLst>
                <a:tab pos="774065" algn="l"/>
                <a:tab pos="774700" algn="l"/>
              </a:tabLst>
            </a:pPr>
            <a:r>
              <a:rPr lang="vi-VN" spc="-5" dirty="0">
                <a:solidFill>
                  <a:schemeClr val="tx1"/>
                </a:solidFill>
                <a:latin typeface="+mj-lt"/>
                <a:cs typeface="Arial"/>
              </a:rPr>
              <a:t>Sớm có </a:t>
            </a:r>
            <a:r>
              <a:rPr lang="vi-VN" spc="-10" dirty="0">
                <a:solidFill>
                  <a:schemeClr val="tx1"/>
                </a:solidFill>
                <a:latin typeface="+mj-lt"/>
                <a:cs typeface="Arial"/>
              </a:rPr>
              <a:t>được </a:t>
            </a:r>
            <a:r>
              <a:rPr lang="vi-VN" spc="-5" dirty="0">
                <a:solidFill>
                  <a:schemeClr val="tx1"/>
                </a:solidFill>
                <a:latin typeface="+mj-lt"/>
                <a:cs typeface="Arial"/>
              </a:rPr>
              <a:t>các phản hồi đánh giá từ </a:t>
            </a:r>
            <a:r>
              <a:rPr lang="vi-VN" spc="-10" dirty="0">
                <a:solidFill>
                  <a:schemeClr val="tx1"/>
                </a:solidFill>
                <a:latin typeface="+mj-lt"/>
                <a:cs typeface="Arial"/>
              </a:rPr>
              <a:t>người </a:t>
            </a:r>
            <a:r>
              <a:rPr lang="vi-VN" spc="-5" dirty="0">
                <a:solidFill>
                  <a:schemeClr val="tx1"/>
                </a:solidFill>
                <a:latin typeface="+mj-lt"/>
                <a:cs typeface="Arial"/>
              </a:rPr>
              <a:t>sử dụng</a:t>
            </a:r>
            <a:endParaRPr lang="en-US" spc="-5" dirty="0">
              <a:solidFill>
                <a:schemeClr val="tx1"/>
              </a:solidFill>
              <a:latin typeface="+mj-lt"/>
              <a:cs typeface="Arial"/>
            </a:endParaRPr>
          </a:p>
          <a:p>
            <a:pPr marL="88265" indent="-327025">
              <a:spcBef>
                <a:spcPts val="385"/>
              </a:spcBef>
              <a:buClr>
                <a:srgbClr val="3A812E"/>
              </a:buClr>
              <a:buSzPct val="59375"/>
              <a:buFont typeface="Wingdings" panose="05000000000000000000" pitchFamily="2" charset="2"/>
              <a:buChar char="Ø"/>
              <a:tabLst>
                <a:tab pos="774065" algn="l"/>
                <a:tab pos="774700" algn="l"/>
              </a:tabLst>
            </a:pPr>
            <a:r>
              <a:rPr lang="vi-VN" spc="-10" dirty="0">
                <a:solidFill>
                  <a:schemeClr val="tx1"/>
                </a:solidFill>
                <a:latin typeface="+mj-lt"/>
                <a:cs typeface="Arial"/>
              </a:rPr>
              <a:t>Các </a:t>
            </a:r>
            <a:r>
              <a:rPr lang="vi-VN" spc="-5" dirty="0">
                <a:solidFill>
                  <a:schemeClr val="tx1"/>
                </a:solidFill>
                <a:latin typeface="+mj-lt"/>
                <a:cs typeface="Arial"/>
              </a:rPr>
              <a:t>chức </a:t>
            </a:r>
            <a:r>
              <a:rPr lang="vi-VN" spc="-10" dirty="0">
                <a:solidFill>
                  <a:schemeClr val="tx1"/>
                </a:solidFill>
                <a:latin typeface="+mj-lt"/>
                <a:cs typeface="Arial"/>
              </a:rPr>
              <a:t>năng </a:t>
            </a:r>
            <a:r>
              <a:rPr lang="vi-VN" spc="-5" dirty="0">
                <a:solidFill>
                  <a:schemeClr val="tx1"/>
                </a:solidFill>
                <a:latin typeface="+mj-lt"/>
                <a:cs typeface="Arial"/>
              </a:rPr>
              <a:t>còn thiếu </a:t>
            </a:r>
            <a:r>
              <a:rPr lang="vi-VN" dirty="0">
                <a:solidFill>
                  <a:schemeClr val="tx1"/>
                </a:solidFill>
                <a:latin typeface="+mj-lt"/>
                <a:cs typeface="Arial"/>
              </a:rPr>
              <a:t>có </a:t>
            </a:r>
            <a:r>
              <a:rPr lang="vi-VN" spc="-5" dirty="0">
                <a:solidFill>
                  <a:schemeClr val="tx1"/>
                </a:solidFill>
                <a:latin typeface="+mj-lt"/>
                <a:cs typeface="Arial"/>
              </a:rPr>
              <a:t>thể </a:t>
            </a:r>
            <a:r>
              <a:rPr lang="vi-VN" spc="-10" dirty="0">
                <a:solidFill>
                  <a:schemeClr val="tx1"/>
                </a:solidFill>
                <a:latin typeface="+mj-lt"/>
                <a:cs typeface="Arial"/>
              </a:rPr>
              <a:t>được phát </a:t>
            </a:r>
            <a:r>
              <a:rPr lang="vi-VN" spc="-5" dirty="0">
                <a:solidFill>
                  <a:schemeClr val="tx1"/>
                </a:solidFill>
                <a:latin typeface="+mj-lt"/>
                <a:cs typeface="Arial"/>
              </a:rPr>
              <a:t>hiện</a:t>
            </a:r>
            <a:r>
              <a:rPr lang="vi-VN" spc="70" dirty="0">
                <a:solidFill>
                  <a:schemeClr val="tx1"/>
                </a:solidFill>
                <a:latin typeface="+mj-lt"/>
                <a:cs typeface="Arial"/>
              </a:rPr>
              <a:t> </a:t>
            </a:r>
            <a:r>
              <a:rPr lang="vi-VN" spc="-5" dirty="0">
                <a:solidFill>
                  <a:schemeClr val="tx1"/>
                </a:solidFill>
                <a:latin typeface="+mj-lt"/>
                <a:cs typeface="Arial"/>
              </a:rPr>
              <a:t>sớm</a:t>
            </a:r>
            <a:endParaRPr lang="vi-VN" dirty="0">
              <a:solidFill>
                <a:schemeClr val="tx1"/>
              </a:solidFill>
              <a:latin typeface="+mj-lt"/>
              <a:cs typeface="Arial"/>
            </a:endParaRPr>
          </a:p>
          <a:p>
            <a:pPr marL="88265" indent="-327025">
              <a:spcBef>
                <a:spcPts val="385"/>
              </a:spcBef>
              <a:buClr>
                <a:srgbClr val="3A812E"/>
              </a:buClr>
              <a:buSzPct val="59375"/>
              <a:buFont typeface="Wingdings" panose="05000000000000000000" pitchFamily="2" charset="2"/>
              <a:buChar char="Ø"/>
              <a:tabLst>
                <a:tab pos="774065" algn="l"/>
                <a:tab pos="774700" algn="l"/>
              </a:tabLst>
            </a:pPr>
            <a:r>
              <a:rPr lang="vi-VN" spc="-10" dirty="0">
                <a:solidFill>
                  <a:schemeClr val="tx1"/>
                </a:solidFill>
                <a:latin typeface="+mj-lt"/>
                <a:cs typeface="Arial"/>
              </a:rPr>
              <a:t>Các </a:t>
            </a:r>
            <a:r>
              <a:rPr lang="vi-VN" spc="-5" dirty="0">
                <a:solidFill>
                  <a:schemeClr val="tx1"/>
                </a:solidFill>
                <a:latin typeface="+mj-lt"/>
                <a:cs typeface="Arial"/>
              </a:rPr>
              <a:t>chức </a:t>
            </a:r>
            <a:r>
              <a:rPr lang="vi-VN" spc="-10" dirty="0">
                <a:solidFill>
                  <a:schemeClr val="tx1"/>
                </a:solidFill>
                <a:latin typeface="+mj-lt"/>
                <a:cs typeface="Arial"/>
              </a:rPr>
              <a:t>năng không </a:t>
            </a:r>
            <a:r>
              <a:rPr lang="vi-VN" spc="-5" dirty="0">
                <a:solidFill>
                  <a:schemeClr val="tx1"/>
                </a:solidFill>
                <a:latin typeface="+mj-lt"/>
                <a:cs typeface="Arial"/>
              </a:rPr>
              <a:t>rõ ràng </a:t>
            </a:r>
            <a:r>
              <a:rPr lang="vi-VN" spc="-10" dirty="0">
                <a:solidFill>
                  <a:schemeClr val="tx1"/>
                </a:solidFill>
                <a:latin typeface="+mj-lt"/>
                <a:cs typeface="Arial"/>
              </a:rPr>
              <a:t>hoặc </a:t>
            </a:r>
            <a:r>
              <a:rPr lang="vi-VN" spc="-5" dirty="0">
                <a:solidFill>
                  <a:schemeClr val="tx1"/>
                </a:solidFill>
                <a:latin typeface="+mj-lt"/>
                <a:cs typeface="Arial"/>
              </a:rPr>
              <a:t>khó thao tác có thể </a:t>
            </a:r>
            <a:r>
              <a:rPr lang="vi-VN" spc="-10" dirty="0">
                <a:solidFill>
                  <a:schemeClr val="tx1"/>
                </a:solidFill>
                <a:latin typeface="+mj-lt"/>
                <a:cs typeface="Arial"/>
              </a:rPr>
              <a:t>được phát</a:t>
            </a:r>
            <a:r>
              <a:rPr lang="vi-VN" spc="190" dirty="0">
                <a:solidFill>
                  <a:schemeClr val="tx1"/>
                </a:solidFill>
                <a:latin typeface="+mj-lt"/>
                <a:cs typeface="Arial"/>
              </a:rPr>
              <a:t> </a:t>
            </a:r>
            <a:r>
              <a:rPr lang="vi-VN" spc="-10" dirty="0">
                <a:solidFill>
                  <a:schemeClr val="tx1"/>
                </a:solidFill>
                <a:latin typeface="+mj-lt"/>
                <a:cs typeface="Arial"/>
              </a:rPr>
              <a:t>hiện</a:t>
            </a:r>
            <a:endParaRPr lang="vi-VN" dirty="0">
              <a:solidFill>
                <a:schemeClr val="tx1"/>
              </a:solidFill>
              <a:latin typeface="+mj-lt"/>
              <a:cs typeface="Arial"/>
            </a:endParaRPr>
          </a:p>
          <a:p>
            <a:pPr marL="102235">
              <a:spcBef>
                <a:spcPts val="425"/>
              </a:spcBef>
              <a:buClr>
                <a:srgbClr val="CC9900"/>
              </a:buClr>
              <a:buSzPct val="63888"/>
              <a:tabLst>
                <a:tab pos="445770" algn="l"/>
                <a:tab pos="446405" algn="l"/>
              </a:tabLst>
            </a:pPr>
            <a:r>
              <a:rPr lang="vi-VN" spc="-5" dirty="0">
                <a:solidFill>
                  <a:schemeClr val="tx1"/>
                </a:solidFill>
                <a:latin typeface="+mj-lt"/>
                <a:cs typeface="Arial"/>
              </a:rPr>
              <a:t>Các nhược</a:t>
            </a:r>
            <a:r>
              <a:rPr lang="vi-VN" spc="5" dirty="0">
                <a:solidFill>
                  <a:schemeClr val="tx1"/>
                </a:solidFill>
                <a:latin typeface="+mj-lt"/>
                <a:cs typeface="Arial"/>
              </a:rPr>
              <a:t> </a:t>
            </a:r>
            <a:r>
              <a:rPr lang="vi-VN" spc="-10" dirty="0">
                <a:solidFill>
                  <a:schemeClr val="tx1"/>
                </a:solidFill>
                <a:latin typeface="+mj-lt"/>
                <a:cs typeface="Arial"/>
              </a:rPr>
              <a:t>điểm</a:t>
            </a:r>
            <a:endParaRPr lang="vi-VN" dirty="0">
              <a:solidFill>
                <a:schemeClr val="tx1"/>
              </a:solidFill>
              <a:latin typeface="+mj-lt"/>
              <a:cs typeface="Arial"/>
            </a:endParaRPr>
          </a:p>
          <a:p>
            <a:pPr marL="457200" marR="310515" lvl="1" indent="-457200">
              <a:spcBef>
                <a:spcPts val="395"/>
              </a:spcBef>
              <a:buClr>
                <a:srgbClr val="3A812E"/>
              </a:buClr>
              <a:buSzPct val="59375"/>
              <a:buFont typeface="Wingdings" panose="05000000000000000000" pitchFamily="2" charset="2"/>
              <a:buChar char="Ø"/>
              <a:tabLst>
                <a:tab pos="228600" algn="l"/>
                <a:tab pos="403225" algn="l"/>
              </a:tabLst>
            </a:pPr>
            <a:r>
              <a:rPr lang="vi-VN" sz="2000" spc="-10" dirty="0">
                <a:latin typeface="+mj-lt"/>
                <a:cs typeface="Arial"/>
              </a:rPr>
              <a:t>Người </a:t>
            </a:r>
            <a:r>
              <a:rPr lang="vi-VN" sz="2000" spc="-5" dirty="0">
                <a:latin typeface="+mj-lt"/>
                <a:cs typeface="Arial"/>
              </a:rPr>
              <a:t>sử </a:t>
            </a:r>
            <a:r>
              <a:rPr lang="vi-VN" sz="2000" spc="-10" dirty="0">
                <a:latin typeface="+mj-lt"/>
                <a:cs typeface="Arial"/>
              </a:rPr>
              <a:t>dụng </a:t>
            </a:r>
            <a:r>
              <a:rPr lang="vi-VN" sz="2000" spc="-5" dirty="0">
                <a:latin typeface="+mj-lt"/>
                <a:cs typeface="Arial"/>
              </a:rPr>
              <a:t>có thể </a:t>
            </a:r>
            <a:r>
              <a:rPr lang="vi-VN" sz="2000" spc="-10" dirty="0">
                <a:latin typeface="+mj-lt"/>
                <a:cs typeface="Arial"/>
              </a:rPr>
              <a:t>nghĩ </a:t>
            </a:r>
            <a:r>
              <a:rPr lang="vi-VN" sz="2000" spc="-5" dirty="0">
                <a:latin typeface="+mj-lt"/>
                <a:cs typeface="Arial"/>
              </a:rPr>
              <a:t>rằng việc </a:t>
            </a:r>
            <a:r>
              <a:rPr lang="vi-VN" sz="2000" spc="-10" dirty="0">
                <a:latin typeface="+mj-lt"/>
                <a:cs typeface="Arial"/>
              </a:rPr>
              <a:t>phát </a:t>
            </a:r>
            <a:r>
              <a:rPr lang="vi-VN" sz="2000" spc="-5" dirty="0">
                <a:latin typeface="+mj-lt"/>
                <a:cs typeface="Arial"/>
              </a:rPr>
              <a:t>triển phần mềm là dễ dàng, và vì </a:t>
            </a:r>
            <a:r>
              <a:rPr lang="vi-VN" sz="2000" spc="-10" dirty="0">
                <a:latin typeface="+mj-lt"/>
                <a:cs typeface="Arial"/>
              </a:rPr>
              <a:t>vậy  </a:t>
            </a:r>
            <a:r>
              <a:rPr lang="vi-VN" sz="2000" spc="-5" dirty="0">
                <a:latin typeface="+mj-lt"/>
                <a:cs typeface="Arial"/>
              </a:rPr>
              <a:t>trở </a:t>
            </a:r>
            <a:r>
              <a:rPr lang="vi-VN" sz="2000" spc="-10" dirty="0">
                <a:latin typeface="+mj-lt"/>
                <a:cs typeface="Arial"/>
              </a:rPr>
              <a:t>nên không nhất quán </a:t>
            </a:r>
            <a:r>
              <a:rPr lang="vi-VN" sz="2000" spc="-5" dirty="0">
                <a:latin typeface="+mj-lt"/>
                <a:cs typeface="Arial"/>
              </a:rPr>
              <a:t>trong việc diễn </a:t>
            </a:r>
            <a:r>
              <a:rPr lang="vi-VN" sz="2000" spc="-10" dirty="0">
                <a:latin typeface="+mj-lt"/>
                <a:cs typeface="Arial"/>
              </a:rPr>
              <a:t>đạt </a:t>
            </a:r>
            <a:r>
              <a:rPr lang="vi-VN" sz="2000" spc="-5" dirty="0">
                <a:latin typeface="+mj-lt"/>
                <a:cs typeface="Arial"/>
              </a:rPr>
              <a:t>các </a:t>
            </a:r>
            <a:r>
              <a:rPr lang="vi-VN" sz="2000" spc="-15" dirty="0">
                <a:latin typeface="+mj-lt"/>
                <a:cs typeface="Arial"/>
              </a:rPr>
              <a:t>yêu</a:t>
            </a:r>
            <a:r>
              <a:rPr lang="vi-VN" sz="2000" spc="135" dirty="0">
                <a:latin typeface="+mj-lt"/>
                <a:cs typeface="Arial"/>
              </a:rPr>
              <a:t> </a:t>
            </a:r>
            <a:r>
              <a:rPr lang="vi-VN" sz="2000" spc="-10" dirty="0">
                <a:latin typeface="+mj-lt"/>
                <a:cs typeface="Arial"/>
              </a:rPr>
              <a:t>cầu</a:t>
            </a:r>
            <a:endParaRPr lang="vi-VN" sz="2000" dirty="0">
              <a:latin typeface="+mj-lt"/>
              <a:cs typeface="Arial"/>
            </a:endParaRPr>
          </a:p>
          <a:p>
            <a:pPr marL="457200" marR="237490" lvl="1" indent="-457200">
              <a:spcBef>
                <a:spcPts val="380"/>
              </a:spcBef>
              <a:buClr>
                <a:srgbClr val="3A812E"/>
              </a:buClr>
              <a:buSzPct val="59375"/>
              <a:buFont typeface="Wingdings" panose="05000000000000000000" pitchFamily="2" charset="2"/>
              <a:buChar char="Ø"/>
              <a:tabLst>
                <a:tab pos="228600" algn="l"/>
                <a:tab pos="403225" algn="l"/>
              </a:tabLst>
            </a:pPr>
            <a:r>
              <a:rPr lang="vi-VN" sz="2000" spc="-5" dirty="0">
                <a:latin typeface="+mj-lt"/>
                <a:cs typeface="Arial"/>
              </a:rPr>
              <a:t>Không có việc lập </a:t>
            </a:r>
            <a:r>
              <a:rPr lang="vi-VN" sz="2000" dirty="0">
                <a:latin typeface="+mj-lt"/>
                <a:cs typeface="Arial"/>
              </a:rPr>
              <a:t>kế </a:t>
            </a:r>
            <a:r>
              <a:rPr lang="vi-VN" sz="2000" spc="-5" dirty="0">
                <a:latin typeface="+mj-lt"/>
                <a:cs typeface="Arial"/>
              </a:rPr>
              <a:t>hoạch </a:t>
            </a:r>
            <a:r>
              <a:rPr lang="vi-VN" sz="2000" spc="-10" dirty="0">
                <a:latin typeface="+mj-lt"/>
                <a:cs typeface="Arial"/>
              </a:rPr>
              <a:t>ngay </a:t>
            </a:r>
            <a:r>
              <a:rPr lang="vi-VN" sz="2000" spc="-5" dirty="0">
                <a:latin typeface="+mj-lt"/>
                <a:cs typeface="Arial"/>
              </a:rPr>
              <a:t>từ </a:t>
            </a:r>
            <a:r>
              <a:rPr lang="vi-VN" sz="2000" spc="-10" dirty="0">
                <a:latin typeface="+mj-lt"/>
                <a:cs typeface="Arial"/>
              </a:rPr>
              <a:t>đầu, </a:t>
            </a:r>
            <a:r>
              <a:rPr lang="vi-VN" sz="2000" spc="-5" dirty="0">
                <a:latin typeface="+mj-lt"/>
                <a:cs typeface="Arial"/>
              </a:rPr>
              <a:t>có thể </a:t>
            </a:r>
            <a:r>
              <a:rPr lang="vi-VN" sz="2000" spc="-10" dirty="0">
                <a:latin typeface="+mj-lt"/>
                <a:cs typeface="Arial"/>
              </a:rPr>
              <a:t>dẫn đến </a:t>
            </a:r>
            <a:r>
              <a:rPr lang="vi-VN" sz="2000" spc="-5" dirty="0">
                <a:latin typeface="+mj-lt"/>
                <a:cs typeface="Arial"/>
              </a:rPr>
              <a:t>các vấn đề </a:t>
            </a:r>
            <a:r>
              <a:rPr lang="vi-VN" sz="2000" dirty="0">
                <a:latin typeface="+mj-lt"/>
                <a:cs typeface="Arial"/>
              </a:rPr>
              <a:t>về </a:t>
            </a:r>
            <a:r>
              <a:rPr lang="vi-VN" sz="2000" spc="-10" dirty="0">
                <a:latin typeface="+mj-lt"/>
                <a:cs typeface="Arial"/>
              </a:rPr>
              <a:t>quản </a:t>
            </a:r>
            <a:r>
              <a:rPr lang="vi-VN" sz="2000" spc="-5" dirty="0">
                <a:latin typeface="+mj-lt"/>
                <a:cs typeface="Arial"/>
              </a:rPr>
              <a:t>lý  dự </a:t>
            </a:r>
            <a:r>
              <a:rPr lang="vi-VN" sz="2000" spc="-10" dirty="0">
                <a:latin typeface="+mj-lt"/>
                <a:cs typeface="Arial"/>
              </a:rPr>
              <a:t>án: không </a:t>
            </a:r>
            <a:r>
              <a:rPr lang="vi-VN" sz="2000" spc="-5" dirty="0">
                <a:latin typeface="+mj-lt"/>
                <a:cs typeface="Arial"/>
              </a:rPr>
              <a:t>xác định </a:t>
            </a:r>
            <a:r>
              <a:rPr lang="vi-VN" sz="2000" spc="-10" dirty="0">
                <a:latin typeface="+mj-lt"/>
                <a:cs typeface="Arial"/>
              </a:rPr>
              <a:t>được </a:t>
            </a:r>
            <a:r>
              <a:rPr lang="vi-VN" sz="2000" spc="-5" dirty="0">
                <a:latin typeface="+mj-lt"/>
                <a:cs typeface="Arial"/>
              </a:rPr>
              <a:t>thời hạn </a:t>
            </a:r>
            <a:r>
              <a:rPr lang="vi-VN" sz="2000" spc="-10" dirty="0">
                <a:latin typeface="+mj-lt"/>
                <a:cs typeface="Arial"/>
              </a:rPr>
              <a:t>hoàn </a:t>
            </a:r>
            <a:r>
              <a:rPr lang="vi-VN" sz="2000" spc="-5" dirty="0">
                <a:latin typeface="+mj-lt"/>
                <a:cs typeface="Arial"/>
              </a:rPr>
              <a:t>thành, </a:t>
            </a:r>
            <a:r>
              <a:rPr lang="vi-VN" sz="2000" spc="-10" dirty="0">
                <a:latin typeface="+mj-lt"/>
                <a:cs typeface="Arial"/>
              </a:rPr>
              <a:t>ngân </a:t>
            </a:r>
            <a:r>
              <a:rPr lang="vi-VN" sz="2000" spc="-5" dirty="0">
                <a:latin typeface="+mj-lt"/>
                <a:cs typeface="Arial"/>
              </a:rPr>
              <a:t>sách và các kết </a:t>
            </a:r>
            <a:r>
              <a:rPr lang="vi-VN" sz="2000" spc="-10" dirty="0">
                <a:latin typeface="+mj-lt"/>
                <a:cs typeface="Arial"/>
              </a:rPr>
              <a:t>quả bàn  </a:t>
            </a:r>
            <a:r>
              <a:rPr lang="vi-VN" sz="2000" spc="-5" dirty="0">
                <a:latin typeface="+mj-lt"/>
                <a:cs typeface="Arial"/>
              </a:rPr>
              <a:t>giao</a:t>
            </a:r>
            <a:endParaRPr lang="vi-VN" sz="2000" dirty="0">
              <a:latin typeface="+mj-lt"/>
              <a:cs typeface="Arial"/>
            </a:endParaRPr>
          </a:p>
          <a:p>
            <a:pPr marL="457200" lvl="1" indent="-457200">
              <a:spcBef>
                <a:spcPts val="390"/>
              </a:spcBef>
              <a:buClr>
                <a:srgbClr val="3A812E"/>
              </a:buClr>
              <a:buSzPct val="59375"/>
              <a:buFont typeface="Wingdings" panose="05000000000000000000" pitchFamily="2" charset="2"/>
              <a:buChar char="Ø"/>
              <a:tabLst>
                <a:tab pos="228600" algn="l"/>
                <a:tab pos="403225" algn="l"/>
              </a:tabLst>
            </a:pPr>
            <a:r>
              <a:rPr lang="vi-VN" sz="2000" spc="-5" dirty="0">
                <a:latin typeface="+mj-lt"/>
                <a:cs typeface="Arial"/>
              </a:rPr>
              <a:t>Mô </a:t>
            </a:r>
            <a:r>
              <a:rPr lang="vi-VN" sz="2000" spc="-10" dirty="0">
                <a:latin typeface="+mj-lt"/>
                <a:cs typeface="Arial"/>
              </a:rPr>
              <a:t>hình này </a:t>
            </a:r>
            <a:r>
              <a:rPr lang="vi-VN" sz="2000" spc="-5" dirty="0">
                <a:latin typeface="+mj-lt"/>
                <a:cs typeface="Arial"/>
              </a:rPr>
              <a:t>thường </a:t>
            </a:r>
            <a:r>
              <a:rPr lang="vi-VN" sz="2000" spc="-10" dirty="0">
                <a:latin typeface="+mj-lt"/>
                <a:cs typeface="Arial"/>
              </a:rPr>
              <a:t>dẫn đến </a:t>
            </a:r>
            <a:r>
              <a:rPr lang="vi-VN" sz="2000" spc="-5" dirty="0">
                <a:latin typeface="+mj-lt"/>
                <a:cs typeface="Arial"/>
              </a:rPr>
              <a:t>kéo </a:t>
            </a:r>
            <a:r>
              <a:rPr lang="vi-VN" sz="2000" spc="-10" dirty="0">
                <a:latin typeface="+mj-lt"/>
                <a:cs typeface="Arial"/>
              </a:rPr>
              <a:t>dài quá </a:t>
            </a:r>
            <a:r>
              <a:rPr lang="vi-VN" sz="2000" spc="-5" dirty="0">
                <a:latin typeface="+mj-lt"/>
                <a:cs typeface="Arial"/>
              </a:rPr>
              <a:t>trình</a:t>
            </a:r>
            <a:r>
              <a:rPr lang="vi-VN" sz="2000" spc="145" dirty="0">
                <a:latin typeface="+mj-lt"/>
                <a:cs typeface="Arial"/>
              </a:rPr>
              <a:t> </a:t>
            </a:r>
            <a:r>
              <a:rPr lang="vi-VN" sz="2000" spc="-5" dirty="0">
                <a:latin typeface="+mj-lt"/>
                <a:cs typeface="Arial"/>
              </a:rPr>
              <a:t>PTPM</a:t>
            </a:r>
            <a:endParaRPr lang="vi-VN" sz="2000" dirty="0">
              <a:latin typeface="+mj-lt"/>
              <a:cs typeface="Arial"/>
            </a:endParaRPr>
          </a:p>
          <a:p>
            <a:pPr marL="457200" lvl="1" indent="-457200">
              <a:spcBef>
                <a:spcPts val="380"/>
              </a:spcBef>
              <a:buClr>
                <a:srgbClr val="3A812E"/>
              </a:buClr>
              <a:buSzPct val="59375"/>
              <a:buFont typeface="Wingdings" panose="05000000000000000000" pitchFamily="2" charset="2"/>
              <a:buChar char="Ø"/>
              <a:tabLst>
                <a:tab pos="228600" algn="l"/>
                <a:tab pos="403225" algn="l"/>
              </a:tabLst>
            </a:pPr>
            <a:r>
              <a:rPr lang="vi-VN" sz="2000" spc="-10" dirty="0">
                <a:latin typeface="+mj-lt"/>
                <a:cs typeface="Arial"/>
              </a:rPr>
              <a:t>Các người phát </a:t>
            </a:r>
            <a:r>
              <a:rPr lang="vi-VN" sz="2000" spc="-5" dirty="0">
                <a:latin typeface="+mj-lt"/>
                <a:cs typeface="Arial"/>
              </a:rPr>
              <a:t>triển có </a:t>
            </a:r>
            <a:r>
              <a:rPr lang="vi-VN" sz="2000" spc="-10" dirty="0">
                <a:latin typeface="+mj-lt"/>
                <a:cs typeface="Arial"/>
              </a:rPr>
              <a:t>xu hướng bàn </a:t>
            </a:r>
            <a:r>
              <a:rPr lang="vi-VN" sz="2000" spc="-5" dirty="0">
                <a:latin typeface="+mj-lt"/>
                <a:cs typeface="Arial"/>
              </a:rPr>
              <a:t>giao một </a:t>
            </a:r>
            <a:r>
              <a:rPr lang="vi-VN" sz="2000" spc="-10" dirty="0">
                <a:latin typeface="+mj-lt"/>
                <a:cs typeface="Arial"/>
              </a:rPr>
              <a:t>nguyên </a:t>
            </a:r>
            <a:r>
              <a:rPr lang="vi-VN" sz="2000" spc="-5" dirty="0">
                <a:latin typeface="+mj-lt"/>
                <a:cs typeface="Arial"/>
              </a:rPr>
              <a:t>mẫu </a:t>
            </a:r>
            <a:r>
              <a:rPr lang="vi-VN" sz="2000" spc="-10" dirty="0">
                <a:latin typeface="+mj-lt"/>
                <a:cs typeface="Arial"/>
              </a:rPr>
              <a:t>hoạt động </a:t>
            </a:r>
            <a:r>
              <a:rPr lang="vi-VN" sz="2000" dirty="0">
                <a:latin typeface="+mj-lt"/>
                <a:cs typeface="Arial"/>
              </a:rPr>
              <a:t>cơ</a:t>
            </a:r>
            <a:r>
              <a:rPr lang="vi-VN" sz="2000" spc="235" dirty="0">
                <a:latin typeface="+mj-lt"/>
                <a:cs typeface="Arial"/>
              </a:rPr>
              <a:t> </a:t>
            </a:r>
            <a:r>
              <a:rPr lang="vi-VN" sz="2000" spc="-10" dirty="0">
                <a:latin typeface="+mj-lt"/>
                <a:cs typeface="Arial"/>
              </a:rPr>
              <a:t>bản,</a:t>
            </a:r>
            <a:r>
              <a:rPr lang="en-US" sz="2000" spc="-10" dirty="0">
                <a:latin typeface="+mj-lt"/>
                <a:cs typeface="Arial"/>
              </a:rPr>
              <a:t> </a:t>
            </a:r>
            <a:r>
              <a:rPr lang="vi-VN" sz="2000" u="heavy" spc="-5" dirty="0">
                <a:solidFill>
                  <a:schemeClr val="tx1"/>
                </a:solidFill>
                <a:uFill>
                  <a:solidFill>
                    <a:srgbClr val="CC9900"/>
                  </a:solidFill>
                </a:uFill>
                <a:latin typeface="+mj-lt"/>
                <a:cs typeface="Arial"/>
              </a:rPr>
              <a:t>thay vì </a:t>
            </a:r>
            <a:r>
              <a:rPr lang="vi-VN" sz="2000" u="heavy" spc="-10" dirty="0">
                <a:solidFill>
                  <a:schemeClr val="tx1"/>
                </a:solidFill>
                <a:uFill>
                  <a:solidFill>
                    <a:srgbClr val="CC9900"/>
                  </a:solidFill>
                </a:uFill>
                <a:latin typeface="+mj-lt"/>
                <a:cs typeface="Arial"/>
              </a:rPr>
              <a:t>bàn </a:t>
            </a:r>
            <a:r>
              <a:rPr lang="vi-VN" sz="2000" u="heavy" spc="-5" dirty="0">
                <a:solidFill>
                  <a:schemeClr val="tx1"/>
                </a:solidFill>
                <a:uFill>
                  <a:solidFill>
                    <a:srgbClr val="CC9900"/>
                  </a:solidFill>
                </a:uFill>
                <a:latin typeface="+mj-lt"/>
                <a:cs typeface="Arial"/>
              </a:rPr>
              <a:t>giao một sản </a:t>
            </a:r>
            <a:r>
              <a:rPr lang="vi-VN" sz="2000" u="heavy" spc="-10" dirty="0">
                <a:solidFill>
                  <a:schemeClr val="tx1"/>
                </a:solidFill>
                <a:uFill>
                  <a:solidFill>
                    <a:srgbClr val="CC9900"/>
                  </a:solidFill>
                </a:uFill>
                <a:latin typeface="+mj-lt"/>
                <a:cs typeface="Arial"/>
              </a:rPr>
              <a:t>phẩm hoàn </a:t>
            </a:r>
            <a:r>
              <a:rPr lang="vi-VN" sz="2000" u="heavy" spc="-5" dirty="0">
                <a:solidFill>
                  <a:schemeClr val="tx1"/>
                </a:solidFill>
                <a:uFill>
                  <a:solidFill>
                    <a:srgbClr val="CC9900"/>
                  </a:solidFill>
                </a:uFill>
                <a:latin typeface="+mj-lt"/>
                <a:cs typeface="Arial"/>
              </a:rPr>
              <a:t>thiện thực</a:t>
            </a:r>
            <a:r>
              <a:rPr lang="vi-VN" sz="2000" u="heavy" spc="105" dirty="0">
                <a:solidFill>
                  <a:schemeClr val="tx1"/>
                </a:solidFill>
                <a:uFill>
                  <a:solidFill>
                    <a:srgbClr val="CC9900"/>
                  </a:solidFill>
                </a:uFill>
                <a:latin typeface="+mj-lt"/>
                <a:cs typeface="Arial"/>
              </a:rPr>
              <a:t> </a:t>
            </a:r>
            <a:r>
              <a:rPr lang="vi-VN" sz="2000" u="heavy" spc="-5" dirty="0">
                <a:solidFill>
                  <a:schemeClr val="tx1"/>
                </a:solidFill>
                <a:uFill>
                  <a:solidFill>
                    <a:srgbClr val="CC9900"/>
                  </a:solidFill>
                </a:uFill>
                <a:latin typeface="+mj-lt"/>
                <a:cs typeface="Arial"/>
              </a:rPr>
              <a:t>sự</a:t>
            </a:r>
            <a:endParaRPr lang="vi-VN" sz="2000" dirty="0">
              <a:solidFill>
                <a:schemeClr val="tx1"/>
              </a:solidFill>
              <a:latin typeface="+mj-lt"/>
              <a:cs typeface="Arial"/>
            </a:endParaRPr>
          </a:p>
        </p:txBody>
      </p:sp>
    </p:spTree>
    <p:extLst>
      <p:ext uri="{BB962C8B-B14F-4D97-AF65-F5344CB8AC3E}">
        <p14:creationId xmlns:p14="http://schemas.microsoft.com/office/powerpoint/2010/main" val="4081006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932042" y="1285875"/>
            <a:ext cx="8562561" cy="4692650"/>
          </a:xfrm>
        </p:spPr>
        <p:txBody>
          <a:bodyPr>
            <a:noAutofit/>
          </a:bodyPr>
          <a:lstStyle/>
          <a:p>
            <a:pPr marL="12700">
              <a:spcBef>
                <a:spcPts val="675"/>
              </a:spcBef>
              <a:buClr>
                <a:srgbClr val="CC9900"/>
              </a:buClr>
              <a:buSzPct val="64583"/>
              <a:tabLst>
                <a:tab pos="354965" algn="l"/>
                <a:tab pos="355600" algn="l"/>
              </a:tabLst>
            </a:pPr>
            <a:r>
              <a:rPr lang="vi-VN" sz="2100" dirty="0">
                <a:latin typeface="Arial"/>
                <a:cs typeface="Arial"/>
              </a:rPr>
              <a:t>Khi </a:t>
            </a:r>
            <a:r>
              <a:rPr lang="vi-VN" sz="2100" spc="-5" dirty="0">
                <a:latin typeface="Arial"/>
                <a:cs typeface="Arial"/>
              </a:rPr>
              <a:t>nào nên dùng </a:t>
            </a:r>
            <a:r>
              <a:rPr lang="vi-VN" sz="2100" dirty="0">
                <a:latin typeface="Arial"/>
                <a:cs typeface="Arial"/>
              </a:rPr>
              <a:t>mô </a:t>
            </a:r>
            <a:r>
              <a:rPr lang="vi-VN" sz="2100" spc="-5" dirty="0">
                <a:latin typeface="Arial"/>
                <a:cs typeface="Arial"/>
              </a:rPr>
              <a:t>hình nguyên</a:t>
            </a:r>
            <a:r>
              <a:rPr lang="vi-VN" sz="2100" spc="70" dirty="0">
                <a:latin typeface="Arial"/>
                <a:cs typeface="Arial"/>
              </a:rPr>
              <a:t> </a:t>
            </a:r>
            <a:r>
              <a:rPr lang="vi-VN" sz="2100" spc="-5" dirty="0">
                <a:latin typeface="Arial"/>
                <a:cs typeface="Arial"/>
              </a:rPr>
              <a:t>mẫu?</a:t>
            </a:r>
            <a:endParaRPr lang="vi-VN" sz="2100" dirty="0">
              <a:latin typeface="Arial"/>
              <a:cs typeface="Arial"/>
            </a:endParaRPr>
          </a:p>
          <a:p>
            <a:pPr marL="13335" marR="28638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latin typeface="Arial"/>
                <a:cs typeface="Arial"/>
              </a:rPr>
              <a:t>Khi các yêu cầu </a:t>
            </a:r>
            <a:r>
              <a:rPr lang="vi-VN" sz="2100" spc="-5" dirty="0">
                <a:latin typeface="Arial"/>
                <a:cs typeface="Arial"/>
              </a:rPr>
              <a:t>phần </a:t>
            </a:r>
            <a:r>
              <a:rPr lang="vi-VN" sz="2100" dirty="0">
                <a:latin typeface="Arial"/>
                <a:cs typeface="Arial"/>
              </a:rPr>
              <a:t>mềm không thể được xác </a:t>
            </a:r>
            <a:r>
              <a:rPr lang="vi-VN" sz="2100" spc="-5" dirty="0">
                <a:latin typeface="Arial"/>
                <a:cs typeface="Arial"/>
              </a:rPr>
              <a:t>định </a:t>
            </a:r>
            <a:r>
              <a:rPr lang="vi-VN" sz="2100" dirty="0">
                <a:latin typeface="Arial"/>
                <a:cs typeface="Arial"/>
              </a:rPr>
              <a:t>tại</a:t>
            </a:r>
            <a:r>
              <a:rPr lang="vi-VN" sz="2100" spc="-195" dirty="0">
                <a:latin typeface="Arial"/>
                <a:cs typeface="Arial"/>
              </a:rPr>
              <a:t> </a:t>
            </a:r>
            <a:r>
              <a:rPr lang="vi-VN" sz="2100" dirty="0">
                <a:latin typeface="Arial"/>
                <a:cs typeface="Arial"/>
              </a:rPr>
              <a:t>thời  </a:t>
            </a:r>
            <a:r>
              <a:rPr lang="vi-VN" sz="2100" spc="-5" dirty="0">
                <a:latin typeface="Arial"/>
                <a:cs typeface="Arial"/>
              </a:rPr>
              <a:t>điểm bắt đầu </a:t>
            </a:r>
            <a:r>
              <a:rPr lang="vi-VN" sz="2100" dirty="0">
                <a:latin typeface="Arial"/>
                <a:cs typeface="Arial"/>
              </a:rPr>
              <a:t>dự</a:t>
            </a:r>
            <a:r>
              <a:rPr lang="vi-VN" sz="2100" spc="-60" dirty="0">
                <a:latin typeface="Arial"/>
                <a:cs typeface="Arial"/>
              </a:rPr>
              <a:t> </a:t>
            </a:r>
            <a:r>
              <a:rPr lang="vi-VN" sz="2100" spc="-5" dirty="0">
                <a:latin typeface="Arial"/>
                <a:cs typeface="Arial"/>
              </a:rPr>
              <a:t>án</a:t>
            </a:r>
            <a:endParaRPr lang="vi-VN" sz="2100" dirty="0">
              <a:latin typeface="Arial"/>
              <a:cs typeface="Arial"/>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latin typeface="Arial"/>
                <a:cs typeface="Arial"/>
              </a:rPr>
              <a:t>Khi những người sử dụng </a:t>
            </a:r>
            <a:r>
              <a:rPr lang="vi-VN" sz="2100" spc="-10" dirty="0">
                <a:latin typeface="Arial"/>
                <a:cs typeface="Arial"/>
              </a:rPr>
              <a:t>(vì </a:t>
            </a:r>
            <a:r>
              <a:rPr lang="vi-VN" sz="2100" dirty="0">
                <a:latin typeface="Arial"/>
                <a:cs typeface="Arial"/>
              </a:rPr>
              <a:t>các lý do </a:t>
            </a:r>
            <a:r>
              <a:rPr lang="vi-VN" sz="2100" spc="-5" dirty="0">
                <a:latin typeface="Arial"/>
                <a:cs typeface="Arial"/>
              </a:rPr>
              <a:t>khác </a:t>
            </a:r>
            <a:r>
              <a:rPr lang="vi-VN" sz="2100" dirty="0">
                <a:latin typeface="Arial"/>
                <a:cs typeface="Arial"/>
              </a:rPr>
              <a:t>nhau)</a:t>
            </a:r>
            <a:r>
              <a:rPr lang="vi-VN" sz="2100" spc="-114" dirty="0">
                <a:latin typeface="Arial"/>
                <a:cs typeface="Arial"/>
              </a:rPr>
              <a:t> </a:t>
            </a:r>
            <a:r>
              <a:rPr lang="vi-VN" sz="2100" spc="-5" dirty="0">
                <a:latin typeface="Arial"/>
                <a:cs typeface="Arial"/>
              </a:rPr>
              <a:t>không</a:t>
            </a:r>
            <a:r>
              <a:rPr lang="en-US" sz="2100" spc="-5" dirty="0">
                <a:solidFill>
                  <a:schemeClr val="tx1">
                    <a:lumMod val="65000"/>
                    <a:lumOff val="35000"/>
                  </a:schemeClr>
                </a:solidFill>
                <a:latin typeface="Arial"/>
                <a:cs typeface="Arial"/>
              </a:rPr>
              <a:t> </a:t>
            </a:r>
            <a:r>
              <a:rPr lang="vi-VN" sz="2100" dirty="0">
                <a:solidFill>
                  <a:schemeClr val="tx1"/>
                </a:solidFill>
                <a:latin typeface="Arial"/>
                <a:cs typeface="Arial"/>
              </a:rPr>
              <a:t>thể diễn đạt </a:t>
            </a:r>
            <a:r>
              <a:rPr lang="vi-VN" sz="2100" spc="-5" dirty="0">
                <a:solidFill>
                  <a:schemeClr val="tx1"/>
                </a:solidFill>
                <a:latin typeface="Arial"/>
                <a:cs typeface="Arial"/>
              </a:rPr>
              <a:t>các </a:t>
            </a:r>
            <a:r>
              <a:rPr lang="vi-VN" sz="2100" spc="-15" dirty="0">
                <a:solidFill>
                  <a:schemeClr val="tx1"/>
                </a:solidFill>
                <a:latin typeface="Arial"/>
                <a:cs typeface="Arial"/>
              </a:rPr>
              <a:t>yêu </a:t>
            </a:r>
            <a:r>
              <a:rPr lang="vi-VN" sz="2100" spc="-5" dirty="0">
                <a:solidFill>
                  <a:schemeClr val="tx1"/>
                </a:solidFill>
                <a:latin typeface="Arial"/>
                <a:cs typeface="Arial"/>
              </a:rPr>
              <a:t>cầu của </a:t>
            </a:r>
            <a:r>
              <a:rPr lang="vi-VN" sz="2100" dirty="0">
                <a:solidFill>
                  <a:schemeClr val="tx1"/>
                </a:solidFill>
                <a:latin typeface="Arial"/>
                <a:cs typeface="Arial"/>
              </a:rPr>
              <a:t>họ </a:t>
            </a:r>
            <a:r>
              <a:rPr lang="vi-VN" sz="2100" spc="-5" dirty="0">
                <a:solidFill>
                  <a:schemeClr val="tx1"/>
                </a:solidFill>
                <a:latin typeface="Arial"/>
                <a:cs typeface="Arial"/>
              </a:rPr>
              <a:t>một cách rõ</a:t>
            </a:r>
            <a:r>
              <a:rPr lang="vi-VN" sz="2100" spc="-45" dirty="0">
                <a:solidFill>
                  <a:schemeClr val="tx1"/>
                </a:solidFill>
                <a:latin typeface="Arial"/>
                <a:cs typeface="Arial"/>
              </a:rPr>
              <a:t> </a:t>
            </a:r>
            <a:r>
              <a:rPr lang="vi-VN" sz="2100" spc="-5" dirty="0">
                <a:solidFill>
                  <a:schemeClr val="tx1"/>
                </a:solidFill>
                <a:latin typeface="Arial"/>
                <a:cs typeface="Arial"/>
              </a:rPr>
              <a:t>ràng</a:t>
            </a:r>
            <a:endParaRPr lang="vi-VN" sz="2100" dirty="0">
              <a:solidFill>
                <a:schemeClr val="tx1"/>
              </a:solidFill>
              <a:latin typeface="Arial"/>
              <a:cs typeface="Arial"/>
            </a:endParaRPr>
          </a:p>
          <a:p>
            <a:pPr marL="13335" marR="5080" indent="-342900" algn="just">
              <a:spcBef>
                <a:spcPts val="480"/>
              </a:spcBef>
              <a:buClr>
                <a:srgbClr val="3A812E"/>
              </a:buClr>
              <a:buSzPct val="60000"/>
              <a:buFont typeface="Wingdings" panose="05000000000000000000" pitchFamily="2" charset="2"/>
              <a:buChar char="Ø"/>
              <a:tabLst>
                <a:tab pos="683895" algn="l"/>
              </a:tabLst>
            </a:pPr>
            <a:r>
              <a:rPr lang="vi-VN" sz="2100" dirty="0">
                <a:latin typeface="Arial"/>
                <a:cs typeface="Arial"/>
              </a:rPr>
              <a:t>Mô </a:t>
            </a:r>
            <a:r>
              <a:rPr lang="vi-VN" sz="2100" spc="-5" dirty="0">
                <a:latin typeface="Arial"/>
                <a:cs typeface="Arial"/>
              </a:rPr>
              <a:t>hình </a:t>
            </a:r>
            <a:r>
              <a:rPr lang="vi-VN" sz="2100" dirty="0">
                <a:latin typeface="Arial"/>
                <a:cs typeface="Arial"/>
              </a:rPr>
              <a:t>PTPM </a:t>
            </a:r>
            <a:r>
              <a:rPr lang="vi-VN" sz="2100" spc="-5" dirty="0">
                <a:latin typeface="Arial"/>
                <a:cs typeface="Arial"/>
              </a:rPr>
              <a:t>này </a:t>
            </a:r>
            <a:r>
              <a:rPr lang="vi-VN" sz="2100" dirty="0">
                <a:latin typeface="Arial"/>
                <a:cs typeface="Arial"/>
              </a:rPr>
              <a:t>rất </a:t>
            </a:r>
            <a:r>
              <a:rPr lang="vi-VN" sz="2100" spc="-5" dirty="0">
                <a:latin typeface="Arial"/>
                <a:cs typeface="Arial"/>
              </a:rPr>
              <a:t>phù </a:t>
            </a:r>
            <a:r>
              <a:rPr lang="vi-VN" sz="2100" dirty="0">
                <a:latin typeface="Arial"/>
                <a:cs typeface="Arial"/>
              </a:rPr>
              <a:t>hợp </a:t>
            </a:r>
            <a:r>
              <a:rPr lang="vi-VN" sz="2100" spc="-5" dirty="0">
                <a:latin typeface="Arial"/>
                <a:cs typeface="Arial"/>
              </a:rPr>
              <a:t>để phát </a:t>
            </a:r>
            <a:r>
              <a:rPr lang="vi-VN" sz="2100" dirty="0">
                <a:latin typeface="Arial"/>
                <a:cs typeface="Arial"/>
              </a:rPr>
              <a:t>triển “cảm nhận” (look  </a:t>
            </a:r>
            <a:r>
              <a:rPr lang="vi-VN" sz="2100" spc="-5" dirty="0">
                <a:latin typeface="Arial"/>
                <a:cs typeface="Arial"/>
              </a:rPr>
              <a:t>and </a:t>
            </a:r>
            <a:r>
              <a:rPr lang="vi-VN" sz="2100" dirty="0">
                <a:latin typeface="Arial"/>
                <a:cs typeface="Arial"/>
              </a:rPr>
              <a:t>feel) </a:t>
            </a:r>
            <a:r>
              <a:rPr lang="vi-VN" sz="2100" spc="-5" dirty="0">
                <a:latin typeface="Arial"/>
                <a:cs typeface="Arial"/>
              </a:rPr>
              <a:t>hoặc giao diện </a:t>
            </a:r>
            <a:r>
              <a:rPr lang="vi-VN" sz="2100" dirty="0">
                <a:latin typeface="Arial"/>
                <a:cs typeface="Arial"/>
              </a:rPr>
              <a:t>sử </a:t>
            </a:r>
            <a:r>
              <a:rPr lang="vi-VN" sz="2100" spc="-5" dirty="0">
                <a:latin typeface="Arial"/>
                <a:cs typeface="Arial"/>
              </a:rPr>
              <a:t>dụng </a:t>
            </a:r>
            <a:r>
              <a:rPr lang="vi-VN" sz="2100" dirty="0">
                <a:latin typeface="Arial"/>
                <a:cs typeface="Arial"/>
              </a:rPr>
              <a:t>của </a:t>
            </a:r>
            <a:r>
              <a:rPr lang="vi-VN" sz="2100" spc="-5" dirty="0">
                <a:latin typeface="Arial"/>
                <a:cs typeface="Arial"/>
              </a:rPr>
              <a:t>hệ </a:t>
            </a:r>
            <a:r>
              <a:rPr lang="vi-VN" sz="2100" dirty="0">
                <a:latin typeface="Arial"/>
                <a:cs typeface="Arial"/>
              </a:rPr>
              <a:t>thống, bởi </a:t>
            </a:r>
            <a:r>
              <a:rPr lang="vi-VN" sz="2100" spc="-10" dirty="0">
                <a:latin typeface="Arial"/>
                <a:cs typeface="Arial"/>
              </a:rPr>
              <a:t>vì </a:t>
            </a:r>
            <a:r>
              <a:rPr lang="vi-VN" sz="2100" dirty="0">
                <a:latin typeface="Arial"/>
                <a:cs typeface="Arial"/>
              </a:rPr>
              <a:t>các </a:t>
            </a:r>
            <a:r>
              <a:rPr lang="vi-VN" sz="2100" spc="-5" dirty="0">
                <a:latin typeface="Arial"/>
                <a:cs typeface="Arial"/>
              </a:rPr>
              <a:t>đặc  điểm </a:t>
            </a:r>
            <a:r>
              <a:rPr lang="vi-VN" sz="2100" dirty="0">
                <a:latin typeface="Arial"/>
                <a:cs typeface="Arial"/>
              </a:rPr>
              <a:t>này </a:t>
            </a:r>
            <a:r>
              <a:rPr lang="vi-VN" sz="2100" i="1" dirty="0">
                <a:latin typeface="Arial"/>
                <a:cs typeface="Arial"/>
              </a:rPr>
              <a:t>rất khó để </a:t>
            </a:r>
            <a:r>
              <a:rPr lang="vi-VN" sz="2100" i="1" spc="-5" dirty="0">
                <a:latin typeface="Arial"/>
                <a:cs typeface="Arial"/>
              </a:rPr>
              <a:t>miêu </a:t>
            </a:r>
            <a:r>
              <a:rPr lang="vi-VN" sz="2100" i="1" dirty="0">
                <a:latin typeface="Arial"/>
                <a:cs typeface="Arial"/>
              </a:rPr>
              <a:t>tả </a:t>
            </a:r>
            <a:r>
              <a:rPr lang="vi-VN" sz="2100" i="1" spc="-5" dirty="0">
                <a:latin typeface="Arial"/>
                <a:cs typeface="Arial"/>
              </a:rPr>
              <a:t>bằng </a:t>
            </a:r>
            <a:r>
              <a:rPr lang="vi-VN" sz="2100" i="1" dirty="0">
                <a:latin typeface="Arial"/>
                <a:cs typeface="Arial"/>
              </a:rPr>
              <a:t>tài </a:t>
            </a:r>
            <a:r>
              <a:rPr lang="vi-VN" sz="2100" i="1" spc="-5" dirty="0">
                <a:latin typeface="Arial"/>
                <a:cs typeface="Arial"/>
              </a:rPr>
              <a:t>liệu</a:t>
            </a:r>
            <a:r>
              <a:rPr lang="vi-VN" sz="2100" spc="-5" dirty="0">
                <a:latin typeface="Arial"/>
                <a:cs typeface="Arial"/>
              </a:rPr>
              <a:t>, </a:t>
            </a:r>
            <a:r>
              <a:rPr lang="vi-VN" sz="2100" dirty="0">
                <a:latin typeface="Arial"/>
                <a:cs typeface="Arial"/>
              </a:rPr>
              <a:t>mà thường thu</a:t>
            </a:r>
            <a:r>
              <a:rPr lang="vi-VN" sz="2100" spc="-155" dirty="0">
                <a:latin typeface="Arial"/>
                <a:cs typeface="Arial"/>
              </a:rPr>
              <a:t> </a:t>
            </a:r>
            <a:r>
              <a:rPr lang="vi-VN" sz="2100" spc="-5" dirty="0">
                <a:latin typeface="Arial"/>
                <a:cs typeface="Arial"/>
              </a:rPr>
              <a:t>được  </a:t>
            </a:r>
            <a:r>
              <a:rPr lang="vi-VN" sz="2100" dirty="0">
                <a:latin typeface="Arial"/>
                <a:cs typeface="Arial"/>
              </a:rPr>
              <a:t>thông </a:t>
            </a:r>
            <a:r>
              <a:rPr lang="vi-VN" sz="2100" spc="-5" dirty="0">
                <a:latin typeface="Arial"/>
                <a:cs typeface="Arial"/>
              </a:rPr>
              <a:t>qua việc dùng </a:t>
            </a:r>
            <a:r>
              <a:rPr lang="vi-VN" sz="2100" dirty="0">
                <a:latin typeface="Arial"/>
                <a:cs typeface="Arial"/>
              </a:rPr>
              <a:t>thử</a:t>
            </a:r>
            <a:r>
              <a:rPr lang="vi-VN" sz="2100" spc="-70" dirty="0">
                <a:latin typeface="Arial"/>
                <a:cs typeface="Arial"/>
              </a:rPr>
              <a:t> </a:t>
            </a:r>
            <a:r>
              <a:rPr lang="vi-VN" sz="2100" spc="-5" dirty="0">
                <a:latin typeface="Arial"/>
                <a:cs typeface="Arial"/>
              </a:rPr>
              <a:t>nghiệm</a:t>
            </a:r>
            <a:endParaRPr lang="vi-VN" sz="2100" dirty="0">
              <a:latin typeface="Arial"/>
              <a:cs typeface="Arial"/>
            </a:endParaRPr>
          </a:p>
          <a:p>
            <a:pPr marL="13335" indent="-342900" algn="just">
              <a:spcBef>
                <a:spcPts val="480"/>
              </a:spcBef>
              <a:buClr>
                <a:srgbClr val="3A812E"/>
              </a:buClr>
              <a:buSzPct val="60000"/>
              <a:buFont typeface="Wingdings" panose="05000000000000000000" pitchFamily="2" charset="2"/>
              <a:buChar char="Ø"/>
              <a:tabLst>
                <a:tab pos="683895" algn="l"/>
              </a:tabLst>
            </a:pPr>
            <a:r>
              <a:rPr lang="vi-VN" sz="2100" dirty="0">
                <a:latin typeface="Arial"/>
                <a:cs typeface="Arial"/>
              </a:rPr>
              <a:t>Khi khách </a:t>
            </a:r>
            <a:r>
              <a:rPr lang="vi-VN" sz="2100" spc="-5" dirty="0">
                <a:latin typeface="Arial"/>
                <a:cs typeface="Arial"/>
              </a:rPr>
              <a:t>hàng </a:t>
            </a:r>
            <a:r>
              <a:rPr lang="vi-VN" sz="2100" dirty="0">
                <a:latin typeface="Arial"/>
                <a:cs typeface="Arial"/>
              </a:rPr>
              <a:t>yêu cầu chứng minh </a:t>
            </a:r>
            <a:r>
              <a:rPr lang="vi-VN" sz="2100" spc="-5" dirty="0">
                <a:latin typeface="Arial"/>
                <a:cs typeface="Arial"/>
              </a:rPr>
              <a:t>tính </a:t>
            </a:r>
            <a:r>
              <a:rPr lang="vi-VN" sz="2100" dirty="0">
                <a:latin typeface="Arial"/>
                <a:cs typeface="Arial"/>
              </a:rPr>
              <a:t>khả</a:t>
            </a:r>
            <a:r>
              <a:rPr lang="vi-VN" sz="2100" spc="-170" dirty="0">
                <a:latin typeface="Arial"/>
                <a:cs typeface="Arial"/>
              </a:rPr>
              <a:t> </a:t>
            </a:r>
            <a:r>
              <a:rPr lang="vi-VN" sz="2100" dirty="0">
                <a:latin typeface="Arial"/>
                <a:cs typeface="Arial"/>
              </a:rPr>
              <a:t>thi</a:t>
            </a:r>
          </a:p>
          <a:p>
            <a:pPr marL="13335" indent="-342900" algn="just">
              <a:spcBef>
                <a:spcPts val="480"/>
              </a:spcBef>
              <a:buClr>
                <a:srgbClr val="3A812E"/>
              </a:buClr>
              <a:buSzPct val="60000"/>
              <a:buFont typeface="Wingdings" panose="05000000000000000000" pitchFamily="2" charset="2"/>
              <a:buChar char="Ø"/>
              <a:tabLst>
                <a:tab pos="683895" algn="l"/>
              </a:tabLst>
            </a:pPr>
            <a:r>
              <a:rPr lang="vi-VN" sz="2100" spc="-5" dirty="0">
                <a:latin typeface="Arial"/>
                <a:cs typeface="Arial"/>
              </a:rPr>
              <a:t>Khi </a:t>
            </a:r>
            <a:r>
              <a:rPr lang="vi-VN" sz="2100" dirty="0">
                <a:latin typeface="Arial"/>
                <a:cs typeface="Arial"/>
              </a:rPr>
              <a:t>cần có các </a:t>
            </a:r>
            <a:r>
              <a:rPr lang="vi-VN" sz="2100" spc="-5" dirty="0">
                <a:latin typeface="Arial"/>
                <a:cs typeface="Arial"/>
              </a:rPr>
              <a:t>demos </a:t>
            </a:r>
            <a:r>
              <a:rPr lang="vi-VN" sz="2100" dirty="0">
                <a:latin typeface="Arial"/>
                <a:cs typeface="Arial"/>
              </a:rPr>
              <a:t>cho các cấp </a:t>
            </a:r>
            <a:r>
              <a:rPr lang="vi-VN" sz="2100" spc="-5" dirty="0">
                <a:latin typeface="Arial"/>
                <a:cs typeface="Arial"/>
              </a:rPr>
              <a:t>quản lý </a:t>
            </a:r>
            <a:r>
              <a:rPr lang="vi-VN" sz="2100" dirty="0">
                <a:latin typeface="Arial"/>
                <a:cs typeface="Arial"/>
              </a:rPr>
              <a:t>ở mức</a:t>
            </a:r>
            <a:r>
              <a:rPr lang="vi-VN" sz="2100" spc="-140" dirty="0">
                <a:latin typeface="Arial"/>
                <a:cs typeface="Arial"/>
              </a:rPr>
              <a:t> </a:t>
            </a:r>
            <a:r>
              <a:rPr lang="vi-VN" sz="2100" dirty="0">
                <a:latin typeface="Arial"/>
                <a:cs typeface="Arial"/>
              </a:rPr>
              <a:t>cao</a:t>
            </a:r>
          </a:p>
          <a:p>
            <a:pPr marL="13335" indent="-342900" algn="just">
              <a:spcBef>
                <a:spcPts val="484"/>
              </a:spcBef>
              <a:buClr>
                <a:srgbClr val="3A812E"/>
              </a:buClr>
              <a:buSzPct val="60000"/>
              <a:buFont typeface="Wingdings" panose="05000000000000000000" pitchFamily="2" charset="2"/>
              <a:buChar char="Ø"/>
              <a:tabLst>
                <a:tab pos="683895" algn="l"/>
              </a:tabLst>
            </a:pPr>
            <a:r>
              <a:rPr lang="vi-VN" sz="2100" dirty="0">
                <a:latin typeface="Arial"/>
                <a:cs typeface="Arial"/>
              </a:rPr>
              <a:t>Khi các vấn </a:t>
            </a:r>
            <a:r>
              <a:rPr lang="vi-VN" sz="2100" spc="-5" dirty="0">
                <a:latin typeface="Arial"/>
                <a:cs typeface="Arial"/>
              </a:rPr>
              <a:t>đề về </a:t>
            </a:r>
            <a:r>
              <a:rPr lang="vi-VN" sz="2100" dirty="0">
                <a:latin typeface="Arial"/>
                <a:cs typeface="Arial"/>
              </a:rPr>
              <a:t>công </a:t>
            </a:r>
            <a:r>
              <a:rPr lang="vi-VN" sz="2100" spc="-5" dirty="0">
                <a:latin typeface="Arial"/>
                <a:cs typeface="Arial"/>
              </a:rPr>
              <a:t>nghệ </a:t>
            </a:r>
            <a:r>
              <a:rPr lang="vi-VN" sz="2100" dirty="0">
                <a:latin typeface="Arial"/>
                <a:cs typeface="Arial"/>
              </a:rPr>
              <a:t>cần được thử </a:t>
            </a:r>
            <a:r>
              <a:rPr lang="vi-VN" sz="2100" spc="-5" dirty="0">
                <a:latin typeface="Arial"/>
                <a:cs typeface="Arial"/>
              </a:rPr>
              <a:t>nghiệm, </a:t>
            </a:r>
            <a:r>
              <a:rPr lang="vi-VN" sz="2100" dirty="0">
                <a:latin typeface="Arial"/>
                <a:cs typeface="Arial"/>
              </a:rPr>
              <a:t>kiểm</a:t>
            </a:r>
            <a:r>
              <a:rPr lang="vi-VN" sz="2100" spc="-190" dirty="0">
                <a:latin typeface="Arial"/>
                <a:cs typeface="Arial"/>
              </a:rPr>
              <a:t> </a:t>
            </a:r>
            <a:r>
              <a:rPr lang="vi-VN" sz="2100" dirty="0">
                <a:latin typeface="Arial"/>
                <a:cs typeface="Arial"/>
              </a:rPr>
              <a:t>tra</a:t>
            </a:r>
          </a:p>
        </p:txBody>
      </p:sp>
    </p:spTree>
    <p:extLst>
      <p:ext uri="{BB962C8B-B14F-4D97-AF65-F5344CB8AC3E}">
        <p14:creationId xmlns:p14="http://schemas.microsoft.com/office/powerpoint/2010/main" val="1983967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509630" y="1285875"/>
            <a:ext cx="8984974" cy="4692650"/>
          </a:xfrm>
        </p:spPr>
        <p:txBody>
          <a:bodyPr>
            <a:noAutofit/>
          </a:bodyPr>
          <a:lstStyle/>
          <a:p>
            <a:pPr marL="0" marR="0" algn="just">
              <a:lnSpc>
                <a:spcPct val="110000"/>
              </a:lnSpc>
              <a:spcBef>
                <a:spcPts val="0"/>
              </a:spcBef>
              <a:spcAft>
                <a:spcPts val="0"/>
              </a:spcAft>
              <a:tabLst>
                <a:tab pos="1234440" algn="l"/>
              </a:tabLst>
            </a:pPr>
            <a:r>
              <a:rPr lang="de-DE" sz="2100" dirty="0">
                <a:solidFill>
                  <a:schemeClr val="tx1"/>
                </a:solidFill>
                <a:latin typeface="+mj-lt"/>
              </a:rPr>
              <a:t>Là mô hình bản mẫu nhanh kết hợp với phân tích rủi ro đi kèm ở mỗi pha</a:t>
            </a:r>
            <a:endParaRPr lang="en-US" sz="2100" dirty="0">
              <a:solidFill>
                <a:schemeClr val="tx1"/>
              </a:solidFill>
              <a:latin typeface="+mj-lt"/>
            </a:endParaRPr>
          </a:p>
          <a:p>
            <a:pPr marL="0" marR="0" algn="just">
              <a:lnSpc>
                <a:spcPct val="110000"/>
              </a:lnSpc>
              <a:spcBef>
                <a:spcPts val="0"/>
              </a:spcBef>
              <a:spcAft>
                <a:spcPts val="0"/>
              </a:spcAft>
              <a:tabLst>
                <a:tab pos="1234440" algn="l"/>
              </a:tabLst>
            </a:pPr>
            <a:r>
              <a:rPr lang="de-DE" sz="2100" dirty="0">
                <a:solidFill>
                  <a:schemeClr val="tx1"/>
                </a:solidFill>
                <a:latin typeface="+mj-lt"/>
              </a:rPr>
              <a:t>Đặc điểm chính của mô hình xoán ốc: Nếu các rủi ro không được làm giảm bớt, thì dự án bị kết thúc ngay lập tức.</a:t>
            </a:r>
          </a:p>
          <a:p>
            <a:pPr marL="0" marR="0" lvl="0" indent="0" algn="l" defTabSz="914400" rtl="0" eaLnBrk="0" fontAlgn="base" latinLnBrk="0" hangingPunct="0">
              <a:lnSpc>
                <a:spcPct val="110000"/>
              </a:lnSpc>
              <a:spcBef>
                <a:spcPct val="0"/>
              </a:spcBef>
              <a:spcAft>
                <a:spcPct val="0"/>
              </a:spcAft>
              <a:buClrTx/>
              <a:buSzTx/>
              <a:buFontTx/>
              <a:buNone/>
              <a:tabLst>
                <a:tab pos="1235075" algn="l"/>
              </a:tabLst>
            </a:pPr>
            <a:endParaRPr lang="en-US" altLang="en-US" sz="2100" dirty="0">
              <a:solidFill>
                <a:schemeClr val="tx1"/>
              </a:solidFill>
              <a:latin typeface="+mj-lt"/>
            </a:endParaRPr>
          </a:p>
          <a:p>
            <a:pPr marL="0" marR="0" lvl="0" indent="0" algn="l" defTabSz="914400" rtl="0" eaLnBrk="0" fontAlgn="base" latinLnBrk="0" hangingPunct="0">
              <a:lnSpc>
                <a:spcPct val="110000"/>
              </a:lnSpc>
              <a:spcBef>
                <a:spcPct val="0"/>
              </a:spcBef>
              <a:spcAft>
                <a:spcPct val="0"/>
              </a:spcAft>
              <a:buClrTx/>
              <a:buSzTx/>
              <a:buFontTx/>
              <a:buNone/>
              <a:tabLst>
                <a:tab pos="1235075" algn="l"/>
              </a:tabLst>
            </a:pPr>
            <a:r>
              <a:rPr lang="en-US" altLang="en-US" sz="2100" dirty="0" err="1">
                <a:solidFill>
                  <a:schemeClr val="tx1"/>
                </a:solidFill>
                <a:latin typeface="+mj-lt"/>
              </a:rPr>
              <a:t>Mô</a:t>
            </a:r>
            <a:r>
              <a:rPr lang="en-US" altLang="en-US" sz="2100" dirty="0">
                <a:solidFill>
                  <a:schemeClr val="tx1"/>
                </a:solidFill>
                <a:latin typeface="+mj-lt"/>
              </a:rPr>
              <a:t> </a:t>
            </a:r>
            <a:r>
              <a:rPr lang="en-US" altLang="en-US" sz="2100" dirty="0" err="1">
                <a:solidFill>
                  <a:schemeClr val="tx1"/>
                </a:solidFill>
                <a:latin typeface="+mj-lt"/>
              </a:rPr>
              <a:t>hình</a:t>
            </a:r>
            <a:r>
              <a:rPr lang="en-US" altLang="en-US" sz="2100" dirty="0">
                <a:solidFill>
                  <a:schemeClr val="tx1"/>
                </a:solidFill>
                <a:latin typeface="+mj-lt"/>
              </a:rPr>
              <a:t> </a:t>
            </a:r>
            <a:r>
              <a:rPr lang="en-US" altLang="en-US" sz="2100" dirty="0" err="1">
                <a:solidFill>
                  <a:schemeClr val="tx1"/>
                </a:solidFill>
                <a:latin typeface="+mj-lt"/>
              </a:rPr>
              <a:t>xoắn</a:t>
            </a:r>
            <a:r>
              <a:rPr lang="en-US" altLang="en-US" sz="2100" dirty="0">
                <a:solidFill>
                  <a:schemeClr val="tx1"/>
                </a:solidFill>
                <a:latin typeface="+mj-lt"/>
              </a:rPr>
              <a:t> </a:t>
            </a:r>
            <a:r>
              <a:rPr lang="en-US" altLang="en-US" sz="2100" dirty="0" err="1">
                <a:solidFill>
                  <a:schemeClr val="tx1"/>
                </a:solidFill>
                <a:latin typeface="+mj-lt"/>
              </a:rPr>
              <a:t>ốc</a:t>
            </a:r>
            <a:r>
              <a:rPr lang="en-US" altLang="en-US" sz="2100" dirty="0">
                <a:solidFill>
                  <a:schemeClr val="tx1"/>
                </a:solidFill>
                <a:latin typeface="+mj-lt"/>
              </a:rPr>
              <a:t> </a:t>
            </a:r>
            <a:r>
              <a:rPr lang="en-US" altLang="en-US" sz="2100" dirty="0" err="1">
                <a:solidFill>
                  <a:schemeClr val="tx1"/>
                </a:solidFill>
                <a:latin typeface="+mj-lt"/>
              </a:rPr>
              <a:t>đầy</a:t>
            </a:r>
            <a:r>
              <a:rPr lang="en-US" altLang="en-US" sz="2100" dirty="0">
                <a:solidFill>
                  <a:schemeClr val="tx1"/>
                </a:solidFill>
                <a:latin typeface="+mj-lt"/>
              </a:rPr>
              <a:t> </a:t>
            </a:r>
            <a:r>
              <a:rPr lang="en-US" altLang="en-US" sz="2100" dirty="0" err="1">
                <a:solidFill>
                  <a:schemeClr val="tx1"/>
                </a:solidFill>
                <a:latin typeface="+mj-lt"/>
              </a:rPr>
              <a:t>đủ</a:t>
            </a:r>
            <a:r>
              <a:rPr lang="en-US" altLang="en-US" sz="2100" dirty="0">
                <a:solidFill>
                  <a:schemeClr val="tx1"/>
                </a:solidFill>
                <a:latin typeface="+mj-lt"/>
              </a:rPr>
              <a:t>:</a:t>
            </a: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a:solidFill>
                  <a:schemeClr val="tx1"/>
                </a:solidFill>
                <a:latin typeface="+mj-lt"/>
              </a:rPr>
              <a:t>Ở </a:t>
            </a:r>
            <a:r>
              <a:rPr lang="en-US" altLang="en-US" sz="2100" dirty="0" err="1">
                <a:solidFill>
                  <a:schemeClr val="tx1"/>
                </a:solidFill>
                <a:latin typeface="+mj-lt"/>
              </a:rPr>
              <a:t>trước</a:t>
            </a:r>
            <a:r>
              <a:rPr lang="en-US" altLang="en-US" sz="2100" dirty="0">
                <a:solidFill>
                  <a:schemeClr val="tx1"/>
                </a:solidFill>
                <a:latin typeface="+mj-lt"/>
              </a:rPr>
              <a:t> </a:t>
            </a:r>
            <a:r>
              <a:rPr lang="en-US" altLang="en-US" sz="2100" dirty="0" err="1">
                <a:solidFill>
                  <a:schemeClr val="tx1"/>
                </a:solidFill>
                <a:latin typeface="+mj-lt"/>
              </a:rPr>
              <a:t>mỗi</a:t>
            </a:r>
            <a:r>
              <a:rPr lang="en-US" altLang="en-US" sz="2100" dirty="0">
                <a:solidFill>
                  <a:schemeClr val="tx1"/>
                </a:solidFill>
                <a:latin typeface="+mj-lt"/>
              </a:rPr>
              <a:t> </a:t>
            </a:r>
            <a:r>
              <a:rPr lang="en-US" altLang="en-US" sz="2100" dirty="0" err="1">
                <a:solidFill>
                  <a:schemeClr val="tx1"/>
                </a:solidFill>
                <a:latin typeface="+mj-lt"/>
              </a:rPr>
              <a:t>pha</a:t>
            </a:r>
            <a:r>
              <a:rPr lang="en-US" altLang="en-US" sz="2100" dirty="0">
                <a:solidFill>
                  <a:schemeClr val="tx1"/>
                </a:solidFill>
                <a:latin typeface="+mj-lt"/>
              </a:rPr>
              <a:t> </a:t>
            </a:r>
            <a:r>
              <a:rPr lang="en-US" altLang="en-US" sz="2100" dirty="0" err="1">
                <a:solidFill>
                  <a:schemeClr val="tx1"/>
                </a:solidFill>
                <a:latin typeface="+mj-lt"/>
              </a:rPr>
              <a:t>là</a:t>
            </a:r>
            <a:r>
              <a:rPr lang="en-US" altLang="en-US" sz="2100" dirty="0">
                <a:solidFill>
                  <a:schemeClr val="tx1"/>
                </a:solidFill>
                <a:latin typeface="+mj-lt"/>
              </a:rPr>
              <a:t> </a:t>
            </a:r>
            <a:r>
              <a:rPr lang="en-US" altLang="en-US" sz="2100" dirty="0" err="1">
                <a:solidFill>
                  <a:schemeClr val="tx1"/>
                </a:solidFill>
                <a:latin typeface="+mj-lt"/>
              </a:rPr>
              <a:t>các</a:t>
            </a:r>
            <a:r>
              <a:rPr lang="en-US" altLang="en-US" sz="2100" dirty="0">
                <a:solidFill>
                  <a:schemeClr val="tx1"/>
                </a:solidFill>
                <a:latin typeface="+mj-lt"/>
              </a:rPr>
              <a:t> </a:t>
            </a:r>
            <a:r>
              <a:rPr lang="en-US" altLang="en-US" sz="2100" dirty="0" err="1">
                <a:solidFill>
                  <a:schemeClr val="tx1"/>
                </a:solidFill>
                <a:latin typeface="+mj-lt"/>
              </a:rPr>
              <a:t>giải</a:t>
            </a:r>
            <a:r>
              <a:rPr lang="en-US" altLang="en-US" sz="2100" dirty="0">
                <a:solidFill>
                  <a:schemeClr val="tx1"/>
                </a:solidFill>
                <a:latin typeface="+mj-lt"/>
              </a:rPr>
              <a:t> </a:t>
            </a:r>
            <a:r>
              <a:rPr lang="en-US" altLang="en-US" sz="2100" dirty="0" err="1">
                <a:solidFill>
                  <a:schemeClr val="tx1"/>
                </a:solidFill>
                <a:latin typeface="+mj-lt"/>
              </a:rPr>
              <a:t>pháp</a:t>
            </a:r>
            <a:r>
              <a:rPr lang="en-US" altLang="en-US" sz="2100" dirty="0">
                <a:solidFill>
                  <a:schemeClr val="tx1"/>
                </a:solidFill>
                <a:latin typeface="+mj-lt"/>
              </a:rPr>
              <a:t> </a:t>
            </a:r>
            <a:r>
              <a:rPr lang="en-US" altLang="en-US" sz="2100" dirty="0" err="1">
                <a:solidFill>
                  <a:schemeClr val="tx1"/>
                </a:solidFill>
                <a:latin typeface="+mj-lt"/>
              </a:rPr>
              <a:t>và</a:t>
            </a:r>
            <a:r>
              <a:rPr lang="en-US" altLang="en-US" sz="2100" dirty="0">
                <a:solidFill>
                  <a:schemeClr val="tx1"/>
                </a:solidFill>
                <a:latin typeface="+mj-lt"/>
              </a:rPr>
              <a:t> </a:t>
            </a:r>
            <a:r>
              <a:rPr lang="en-US" altLang="en-US" sz="2100" dirty="0" err="1">
                <a:solidFill>
                  <a:schemeClr val="tx1"/>
                </a:solidFill>
                <a:latin typeface="+mj-lt"/>
              </a:rPr>
              <a:t>phân</a:t>
            </a:r>
            <a:r>
              <a:rPr lang="en-US" altLang="en-US" sz="2100" dirty="0">
                <a:solidFill>
                  <a:schemeClr val="tx1"/>
                </a:solidFill>
                <a:latin typeface="+mj-lt"/>
              </a:rPr>
              <a:t> </a:t>
            </a:r>
            <a:r>
              <a:rPr lang="en-US" altLang="en-US" sz="2100" dirty="0" err="1">
                <a:solidFill>
                  <a:schemeClr val="tx1"/>
                </a:solidFill>
                <a:latin typeface="+mj-lt"/>
              </a:rPr>
              <a:t>tích</a:t>
            </a:r>
            <a:r>
              <a:rPr lang="en-US" altLang="en-US" sz="2100" dirty="0">
                <a:solidFill>
                  <a:schemeClr val="tx1"/>
                </a:solidFill>
                <a:latin typeface="+mj-lt"/>
              </a:rPr>
              <a:t> </a:t>
            </a:r>
            <a:r>
              <a:rPr lang="en-US" altLang="en-US" sz="2100" dirty="0" err="1">
                <a:solidFill>
                  <a:schemeClr val="tx1"/>
                </a:solidFill>
                <a:latin typeface="+mj-lt"/>
              </a:rPr>
              <a:t>rủi</a:t>
            </a:r>
            <a:r>
              <a:rPr lang="en-US" altLang="en-US" sz="2100" dirty="0">
                <a:solidFill>
                  <a:schemeClr val="tx1"/>
                </a:solidFill>
                <a:latin typeface="+mj-lt"/>
              </a:rPr>
              <a:t> </a:t>
            </a:r>
            <a:r>
              <a:rPr lang="en-US" altLang="en-US" sz="2100" dirty="0" err="1">
                <a:solidFill>
                  <a:schemeClr val="tx1"/>
                </a:solidFill>
                <a:latin typeface="+mj-lt"/>
              </a:rPr>
              <a:t>ro</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a:solidFill>
                  <a:schemeClr val="tx1"/>
                </a:solidFill>
                <a:latin typeface="+mj-lt"/>
              </a:rPr>
              <a:t>Theo </a:t>
            </a:r>
            <a:r>
              <a:rPr lang="en-US" altLang="en-US" sz="2100" dirty="0" err="1">
                <a:solidFill>
                  <a:schemeClr val="tx1"/>
                </a:solidFill>
                <a:latin typeface="+mj-lt"/>
              </a:rPr>
              <a:t>sau</a:t>
            </a:r>
            <a:r>
              <a:rPr lang="en-US" altLang="en-US" sz="2100" dirty="0">
                <a:solidFill>
                  <a:schemeClr val="tx1"/>
                </a:solidFill>
                <a:latin typeface="+mj-lt"/>
              </a:rPr>
              <a:t> </a:t>
            </a:r>
            <a:r>
              <a:rPr lang="en-US" altLang="en-US" sz="2100" dirty="0" err="1">
                <a:solidFill>
                  <a:schemeClr val="tx1"/>
                </a:solidFill>
                <a:latin typeface="+mj-lt"/>
              </a:rPr>
              <a:t>mỗi</a:t>
            </a:r>
            <a:r>
              <a:rPr lang="en-US" altLang="en-US" sz="2100" dirty="0">
                <a:solidFill>
                  <a:schemeClr val="tx1"/>
                </a:solidFill>
                <a:latin typeface="+mj-lt"/>
              </a:rPr>
              <a:t> </a:t>
            </a:r>
            <a:r>
              <a:rPr lang="en-US" altLang="en-US" sz="2100" dirty="0" err="1">
                <a:solidFill>
                  <a:schemeClr val="tx1"/>
                </a:solidFill>
                <a:latin typeface="+mj-lt"/>
              </a:rPr>
              <a:t>pha</a:t>
            </a:r>
            <a:r>
              <a:rPr lang="en-US" altLang="en-US" sz="2100" dirty="0">
                <a:solidFill>
                  <a:schemeClr val="tx1"/>
                </a:solidFill>
                <a:latin typeface="+mj-lt"/>
              </a:rPr>
              <a:t> </a:t>
            </a:r>
            <a:r>
              <a:rPr lang="en-US" altLang="en-US" sz="2100" dirty="0" err="1">
                <a:solidFill>
                  <a:schemeClr val="tx1"/>
                </a:solidFill>
                <a:latin typeface="+mj-lt"/>
              </a:rPr>
              <a:t>là</a:t>
            </a:r>
            <a:r>
              <a:rPr lang="en-US" altLang="en-US" sz="2100" dirty="0">
                <a:solidFill>
                  <a:schemeClr val="tx1"/>
                </a:solidFill>
                <a:latin typeface="+mj-lt"/>
              </a:rPr>
              <a:t>: </a:t>
            </a:r>
            <a:r>
              <a:rPr lang="en-US" altLang="en-US" sz="2100" dirty="0" err="1">
                <a:solidFill>
                  <a:schemeClr val="tx1"/>
                </a:solidFill>
                <a:latin typeface="+mj-lt"/>
              </a:rPr>
              <a:t>Đánh</a:t>
            </a:r>
            <a:r>
              <a:rPr lang="en-US" altLang="en-US" sz="2100" dirty="0">
                <a:solidFill>
                  <a:schemeClr val="tx1"/>
                </a:solidFill>
                <a:latin typeface="+mj-lt"/>
              </a:rPr>
              <a:t> </a:t>
            </a:r>
            <a:r>
              <a:rPr lang="en-US" altLang="en-US" sz="2100" dirty="0" err="1">
                <a:solidFill>
                  <a:schemeClr val="tx1"/>
                </a:solidFill>
                <a:latin typeface="+mj-lt"/>
              </a:rPr>
              <a:t>giá</a:t>
            </a:r>
            <a:r>
              <a:rPr lang="en-US" altLang="en-US" sz="2100" dirty="0">
                <a:solidFill>
                  <a:schemeClr val="tx1"/>
                </a:solidFill>
                <a:latin typeface="+mj-lt"/>
              </a:rPr>
              <a:t> </a:t>
            </a:r>
            <a:r>
              <a:rPr lang="en-US" altLang="en-US" sz="2100" dirty="0" err="1">
                <a:solidFill>
                  <a:schemeClr val="tx1"/>
                </a:solidFill>
                <a:latin typeface="+mj-lt"/>
              </a:rPr>
              <a:t>và</a:t>
            </a:r>
            <a:r>
              <a:rPr lang="en-US" altLang="en-US" sz="2100" dirty="0">
                <a:solidFill>
                  <a:schemeClr val="tx1"/>
                </a:solidFill>
                <a:latin typeface="+mj-lt"/>
              </a:rPr>
              <a:t> </a:t>
            </a:r>
            <a:r>
              <a:rPr lang="en-US" altLang="en-US" sz="2100" dirty="0" err="1">
                <a:solidFill>
                  <a:schemeClr val="tx1"/>
                </a:solidFill>
                <a:latin typeface="+mj-lt"/>
              </a:rPr>
              <a:t>lập</a:t>
            </a:r>
            <a:r>
              <a:rPr lang="en-US" altLang="en-US" sz="2100" dirty="0">
                <a:solidFill>
                  <a:schemeClr val="tx1"/>
                </a:solidFill>
                <a:latin typeface="+mj-lt"/>
              </a:rPr>
              <a:t> </a:t>
            </a:r>
            <a:r>
              <a:rPr lang="en-US" altLang="en-US" sz="2100" dirty="0" err="1">
                <a:solidFill>
                  <a:schemeClr val="tx1"/>
                </a:solidFill>
                <a:latin typeface="+mj-lt"/>
              </a:rPr>
              <a:t>kế</a:t>
            </a:r>
            <a:r>
              <a:rPr lang="en-US" altLang="en-US" sz="2100" dirty="0">
                <a:solidFill>
                  <a:schemeClr val="tx1"/>
                </a:solidFill>
                <a:latin typeface="+mj-lt"/>
              </a:rPr>
              <a:t> </a:t>
            </a:r>
            <a:r>
              <a:rPr lang="en-US" altLang="en-US" sz="2100" dirty="0" err="1">
                <a:solidFill>
                  <a:schemeClr val="tx1"/>
                </a:solidFill>
                <a:latin typeface="+mj-lt"/>
              </a:rPr>
              <a:t>hoạch</a:t>
            </a:r>
            <a:r>
              <a:rPr lang="en-US" altLang="en-US" sz="2100" dirty="0">
                <a:solidFill>
                  <a:schemeClr val="tx1"/>
                </a:solidFill>
                <a:latin typeface="+mj-lt"/>
              </a:rPr>
              <a:t> </a:t>
            </a:r>
            <a:r>
              <a:rPr lang="en-US" altLang="en-US" sz="2100" dirty="0" err="1">
                <a:solidFill>
                  <a:schemeClr val="tx1"/>
                </a:solidFill>
                <a:latin typeface="+mj-lt"/>
              </a:rPr>
              <a:t>cho</a:t>
            </a:r>
            <a:r>
              <a:rPr lang="en-US" altLang="en-US" sz="2100" dirty="0">
                <a:solidFill>
                  <a:schemeClr val="tx1"/>
                </a:solidFill>
                <a:latin typeface="+mj-lt"/>
              </a:rPr>
              <a:t> </a:t>
            </a:r>
            <a:r>
              <a:rPr lang="en-US" altLang="en-US" sz="2100" dirty="0" err="1">
                <a:solidFill>
                  <a:schemeClr val="tx1"/>
                </a:solidFill>
                <a:latin typeface="+mj-lt"/>
              </a:rPr>
              <a:t>pha</a:t>
            </a:r>
            <a:r>
              <a:rPr lang="en-US" altLang="en-US" sz="2100" dirty="0">
                <a:solidFill>
                  <a:schemeClr val="tx1"/>
                </a:solidFill>
                <a:latin typeface="+mj-lt"/>
              </a:rPr>
              <a:t> </a:t>
            </a:r>
            <a:r>
              <a:rPr lang="en-US" altLang="en-US" sz="2100" dirty="0" err="1">
                <a:solidFill>
                  <a:schemeClr val="tx1"/>
                </a:solidFill>
                <a:latin typeface="+mj-lt"/>
              </a:rPr>
              <a:t>tiếp</a:t>
            </a:r>
            <a:r>
              <a:rPr lang="en-US" altLang="en-US" sz="2100" dirty="0">
                <a:solidFill>
                  <a:schemeClr val="tx1"/>
                </a:solidFill>
                <a:latin typeface="+mj-lt"/>
              </a:rPr>
              <a:t> </a:t>
            </a:r>
            <a:r>
              <a:rPr lang="en-US" altLang="en-US" sz="2100" dirty="0" err="1">
                <a:solidFill>
                  <a:schemeClr val="tx1"/>
                </a:solidFill>
                <a:latin typeface="+mj-lt"/>
              </a:rPr>
              <a:t>theo</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err="1">
                <a:solidFill>
                  <a:schemeClr val="tx1"/>
                </a:solidFill>
                <a:latin typeface="+mj-lt"/>
              </a:rPr>
              <a:t>Chiều</a:t>
            </a:r>
            <a:r>
              <a:rPr lang="en-US" altLang="en-US" sz="2100" dirty="0">
                <a:solidFill>
                  <a:schemeClr val="tx1"/>
                </a:solidFill>
                <a:latin typeface="+mj-lt"/>
              </a:rPr>
              <a:t> </a:t>
            </a:r>
            <a:r>
              <a:rPr lang="en-US" altLang="en-US" sz="2100" dirty="0" err="1">
                <a:solidFill>
                  <a:schemeClr val="tx1"/>
                </a:solidFill>
                <a:latin typeface="+mj-lt"/>
              </a:rPr>
              <a:t>bán</a:t>
            </a:r>
            <a:r>
              <a:rPr lang="en-US" altLang="en-US" sz="2100" dirty="0">
                <a:solidFill>
                  <a:schemeClr val="tx1"/>
                </a:solidFill>
                <a:latin typeface="+mj-lt"/>
              </a:rPr>
              <a:t> </a:t>
            </a:r>
            <a:r>
              <a:rPr lang="en-US" altLang="en-US" sz="2100" dirty="0" err="1">
                <a:solidFill>
                  <a:schemeClr val="tx1"/>
                </a:solidFill>
                <a:latin typeface="+mj-lt"/>
              </a:rPr>
              <a:t>kính</a:t>
            </a:r>
            <a:r>
              <a:rPr lang="en-US" altLang="en-US" sz="2100" dirty="0">
                <a:solidFill>
                  <a:schemeClr val="tx1"/>
                </a:solidFill>
                <a:latin typeface="+mj-lt"/>
              </a:rPr>
              <a:t>: Chi </a:t>
            </a:r>
            <a:r>
              <a:rPr lang="en-US" altLang="en-US" sz="2100" dirty="0" err="1">
                <a:solidFill>
                  <a:schemeClr val="tx1"/>
                </a:solidFill>
                <a:latin typeface="+mj-lt"/>
              </a:rPr>
              <a:t>phí</a:t>
            </a:r>
            <a:r>
              <a:rPr lang="en-US" altLang="en-US" sz="2100" dirty="0">
                <a:solidFill>
                  <a:schemeClr val="tx1"/>
                </a:solidFill>
                <a:latin typeface="+mj-lt"/>
              </a:rPr>
              <a:t> </a:t>
            </a:r>
            <a:r>
              <a:rPr lang="en-US" altLang="en-US" sz="2100" dirty="0" err="1">
                <a:solidFill>
                  <a:schemeClr val="tx1"/>
                </a:solidFill>
                <a:latin typeface="+mj-lt"/>
              </a:rPr>
              <a:t>tích</a:t>
            </a:r>
            <a:r>
              <a:rPr lang="en-US" altLang="en-US" sz="2100" dirty="0">
                <a:solidFill>
                  <a:schemeClr val="tx1"/>
                </a:solidFill>
                <a:latin typeface="+mj-lt"/>
              </a:rPr>
              <a:t> </a:t>
            </a:r>
            <a:r>
              <a:rPr lang="en-US" altLang="en-US" sz="2100" dirty="0" err="1">
                <a:solidFill>
                  <a:schemeClr val="tx1"/>
                </a:solidFill>
                <a:latin typeface="+mj-lt"/>
              </a:rPr>
              <a:t>lũy</a:t>
            </a:r>
            <a:r>
              <a:rPr lang="en-US" altLang="en-US" sz="2100" dirty="0">
                <a:solidFill>
                  <a:schemeClr val="tx1"/>
                </a:solidFill>
                <a:latin typeface="+mj-lt"/>
              </a:rPr>
              <a:t> </a:t>
            </a:r>
            <a:r>
              <a:rPr lang="en-US" altLang="en-US" sz="2100" dirty="0" err="1">
                <a:solidFill>
                  <a:schemeClr val="tx1"/>
                </a:solidFill>
                <a:latin typeface="+mj-lt"/>
              </a:rPr>
              <a:t>cho</a:t>
            </a:r>
            <a:r>
              <a:rPr lang="en-US" altLang="en-US" sz="2100" dirty="0">
                <a:solidFill>
                  <a:schemeClr val="tx1"/>
                </a:solidFill>
                <a:latin typeface="+mj-lt"/>
              </a:rPr>
              <a:t> </a:t>
            </a:r>
            <a:r>
              <a:rPr lang="en-US" altLang="en-US" sz="2100" dirty="0" err="1">
                <a:solidFill>
                  <a:schemeClr val="tx1"/>
                </a:solidFill>
                <a:latin typeface="+mj-lt"/>
              </a:rPr>
              <a:t>đến</a:t>
            </a:r>
            <a:r>
              <a:rPr lang="en-US" altLang="en-US" sz="2100" dirty="0">
                <a:solidFill>
                  <a:schemeClr val="tx1"/>
                </a:solidFill>
                <a:latin typeface="+mj-lt"/>
              </a:rPr>
              <a:t> </a:t>
            </a:r>
            <a:r>
              <a:rPr lang="en-US" altLang="en-US" sz="2100" dirty="0" err="1">
                <a:solidFill>
                  <a:schemeClr val="tx1"/>
                </a:solidFill>
                <a:latin typeface="+mj-lt"/>
              </a:rPr>
              <a:t>hiện</a:t>
            </a:r>
            <a:r>
              <a:rPr lang="en-US" altLang="en-US" sz="2100" dirty="0">
                <a:solidFill>
                  <a:schemeClr val="tx1"/>
                </a:solidFill>
                <a:latin typeface="+mj-lt"/>
              </a:rPr>
              <a:t> </a:t>
            </a:r>
            <a:r>
              <a:rPr lang="en-US" altLang="en-US" sz="2100" dirty="0" err="1">
                <a:solidFill>
                  <a:schemeClr val="tx1"/>
                </a:solidFill>
                <a:latin typeface="+mj-lt"/>
              </a:rPr>
              <a:t>tại</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err="1">
                <a:solidFill>
                  <a:schemeClr val="tx1"/>
                </a:solidFill>
                <a:latin typeface="+mj-lt"/>
              </a:rPr>
              <a:t>Chiều</a:t>
            </a:r>
            <a:r>
              <a:rPr lang="en-US" altLang="en-US" sz="2100" dirty="0">
                <a:solidFill>
                  <a:schemeClr val="tx1"/>
                </a:solidFill>
                <a:latin typeface="+mj-lt"/>
              </a:rPr>
              <a:t> </a:t>
            </a:r>
            <a:r>
              <a:rPr lang="en-US" altLang="en-US" sz="2100" dirty="0" err="1">
                <a:solidFill>
                  <a:schemeClr val="tx1"/>
                </a:solidFill>
                <a:latin typeface="+mj-lt"/>
              </a:rPr>
              <a:t>góc</a:t>
            </a:r>
            <a:r>
              <a:rPr lang="en-US" altLang="en-US" sz="2100" dirty="0">
                <a:solidFill>
                  <a:schemeClr val="tx1"/>
                </a:solidFill>
                <a:latin typeface="+mj-lt"/>
              </a:rPr>
              <a:t>: </a:t>
            </a:r>
            <a:r>
              <a:rPr lang="en-US" altLang="en-US" sz="2100" dirty="0" err="1">
                <a:solidFill>
                  <a:schemeClr val="tx1"/>
                </a:solidFill>
                <a:latin typeface="+mj-lt"/>
              </a:rPr>
              <a:t>sự</a:t>
            </a:r>
            <a:r>
              <a:rPr lang="en-US" altLang="en-US" sz="2100" dirty="0">
                <a:solidFill>
                  <a:schemeClr val="tx1"/>
                </a:solidFill>
                <a:latin typeface="+mj-lt"/>
              </a:rPr>
              <a:t> </a:t>
            </a:r>
            <a:r>
              <a:rPr lang="en-US" altLang="en-US" sz="2100" dirty="0" err="1">
                <a:solidFill>
                  <a:schemeClr val="tx1"/>
                </a:solidFill>
                <a:latin typeface="+mj-lt"/>
              </a:rPr>
              <a:t>đi</a:t>
            </a:r>
            <a:r>
              <a:rPr lang="en-US" altLang="en-US" sz="2100" dirty="0">
                <a:solidFill>
                  <a:schemeClr val="tx1"/>
                </a:solidFill>
                <a:latin typeface="+mj-lt"/>
              </a:rPr>
              <a:t> </a:t>
            </a:r>
            <a:r>
              <a:rPr lang="en-US" altLang="en-US" sz="2100" dirty="0" err="1">
                <a:solidFill>
                  <a:schemeClr val="tx1"/>
                </a:solidFill>
                <a:latin typeface="+mj-lt"/>
              </a:rPr>
              <a:t>lên</a:t>
            </a:r>
            <a:r>
              <a:rPr lang="en-US" altLang="en-US" sz="2100" dirty="0">
                <a:solidFill>
                  <a:schemeClr val="tx1"/>
                </a:solidFill>
                <a:latin typeface="+mj-lt"/>
              </a:rPr>
              <a:t> </a:t>
            </a:r>
            <a:r>
              <a:rPr lang="en-US" altLang="en-US" sz="2100" dirty="0" err="1">
                <a:solidFill>
                  <a:schemeClr val="tx1"/>
                </a:solidFill>
                <a:latin typeface="+mj-lt"/>
              </a:rPr>
              <a:t>theo</a:t>
            </a:r>
            <a:r>
              <a:rPr lang="en-US" altLang="en-US" sz="2100" dirty="0">
                <a:solidFill>
                  <a:schemeClr val="tx1"/>
                </a:solidFill>
                <a:latin typeface="+mj-lt"/>
              </a:rPr>
              <a:t> </a:t>
            </a:r>
            <a:r>
              <a:rPr lang="en-US" altLang="en-US" sz="2100" dirty="0" err="1">
                <a:solidFill>
                  <a:schemeClr val="tx1"/>
                </a:solidFill>
                <a:latin typeface="+mj-lt"/>
              </a:rPr>
              <a:t>vòng</a:t>
            </a:r>
            <a:r>
              <a:rPr lang="en-US" altLang="en-US" sz="2100" dirty="0">
                <a:solidFill>
                  <a:schemeClr val="tx1"/>
                </a:solidFill>
                <a:latin typeface="+mj-lt"/>
              </a:rPr>
              <a:t> </a:t>
            </a:r>
            <a:r>
              <a:rPr lang="en-US" altLang="en-US" sz="2100" dirty="0" err="1">
                <a:solidFill>
                  <a:schemeClr val="tx1"/>
                </a:solidFill>
                <a:latin typeface="+mj-lt"/>
              </a:rPr>
              <a:t>ốc</a:t>
            </a:r>
            <a:endParaRPr lang="en-US" altLang="en-US" sz="21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tab pos="1235075" algn="l"/>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algn="just">
              <a:lnSpc>
                <a:spcPct val="120000"/>
              </a:lnSpc>
              <a:spcBef>
                <a:spcPts val="0"/>
              </a:spcBef>
              <a:spcAft>
                <a:spcPts val="0"/>
              </a:spcAft>
              <a:tabLst>
                <a:tab pos="1234440" algn="l"/>
              </a:tabLst>
            </a:pPr>
            <a:endParaRPr lang="de-DE" sz="2100" dirty="0">
              <a:solidFill>
                <a:schemeClr val="tx1"/>
              </a:solidFill>
              <a:effectLst/>
              <a:latin typeface="+mj-lt"/>
              <a:ea typeface="Times New Roman" panose="02020603050405020304" pitchFamily="18" charset="0"/>
            </a:endParaRPr>
          </a:p>
          <a:p>
            <a:pPr marL="0" marR="0" algn="just">
              <a:lnSpc>
                <a:spcPct val="120000"/>
              </a:lnSpc>
              <a:spcBef>
                <a:spcPts val="0"/>
              </a:spcBef>
              <a:spcAft>
                <a:spcPts val="0"/>
              </a:spcAft>
              <a:tabLst>
                <a:tab pos="1234440" algn="l"/>
              </a:tabLst>
            </a:pPr>
            <a:endParaRPr lang="de-DE" sz="2100" dirty="0">
              <a:solidFill>
                <a:schemeClr val="tx1"/>
              </a:solidFill>
              <a:latin typeface="+mj-lt"/>
              <a:ea typeface="Times New Roman" panose="02020603050405020304" pitchFamily="18" charset="0"/>
            </a:endParaRPr>
          </a:p>
          <a:p>
            <a:pPr marL="0" marR="0" algn="just">
              <a:lnSpc>
                <a:spcPct val="120000"/>
              </a:lnSpc>
              <a:spcBef>
                <a:spcPts val="0"/>
              </a:spcBef>
              <a:spcAft>
                <a:spcPts val="0"/>
              </a:spcAft>
              <a:tabLst>
                <a:tab pos="1234440" algn="l"/>
              </a:tabLst>
            </a:pPr>
            <a:endParaRPr lang="en-US" sz="2100" dirty="0">
              <a:solidFill>
                <a:schemeClr val="tx1"/>
              </a:solidFill>
              <a:effectLst/>
              <a:latin typeface="+mj-lt"/>
              <a:ea typeface="Times New Roman" panose="02020603050405020304" pitchFamily="18" charset="0"/>
            </a:endParaRPr>
          </a:p>
        </p:txBody>
      </p:sp>
    </p:spTree>
    <p:extLst>
      <p:ext uri="{BB962C8B-B14F-4D97-AF65-F5344CB8AC3E}">
        <p14:creationId xmlns:p14="http://schemas.microsoft.com/office/powerpoint/2010/main" val="2518277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aa-ET" sz="2800" dirty="0"/>
          </a:p>
        </p:txBody>
      </p:sp>
      <p:pic>
        <p:nvPicPr>
          <p:cNvPr id="6" name="Picture 5">
            <a:extLst>
              <a:ext uri="{FF2B5EF4-FFF2-40B4-BE49-F238E27FC236}">
                <a16:creationId xmlns:a16="http://schemas.microsoft.com/office/drawing/2014/main" id="{4792AF7E-B2E9-4479-A7FC-160ACABBD6FD}"/>
              </a:ext>
            </a:extLst>
          </p:cNvPr>
          <p:cNvPicPr>
            <a:picLocks noChangeAspect="1"/>
          </p:cNvPicPr>
          <p:nvPr/>
        </p:nvPicPr>
        <p:blipFill>
          <a:blip r:embed="rId2"/>
          <a:stretch>
            <a:fillRect/>
          </a:stretch>
        </p:blipFill>
        <p:spPr>
          <a:xfrm>
            <a:off x="5171016" y="1646507"/>
            <a:ext cx="4300976" cy="3114019"/>
          </a:xfrm>
          <a:prstGeom prst="rect">
            <a:avLst/>
          </a:prstGeom>
        </p:spPr>
      </p:pic>
    </p:spTree>
    <p:extLst>
      <p:ext uri="{BB962C8B-B14F-4D97-AF65-F5344CB8AC3E}">
        <p14:creationId xmlns:p14="http://schemas.microsoft.com/office/powerpoint/2010/main" val="37546916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aa-ET" sz="2800" dirty="0"/>
          </a:p>
        </p:txBody>
      </p:sp>
      <p:sp>
        <p:nvSpPr>
          <p:cNvPr id="4" name="object 4">
            <a:extLst>
              <a:ext uri="{FF2B5EF4-FFF2-40B4-BE49-F238E27FC236}">
                <a16:creationId xmlns:a16="http://schemas.microsoft.com/office/drawing/2014/main" id="{0446D17A-6C73-490D-8EBF-66DFF93D14C3}"/>
              </a:ext>
            </a:extLst>
          </p:cNvPr>
          <p:cNvSpPr/>
          <p:nvPr/>
        </p:nvSpPr>
        <p:spPr>
          <a:xfrm>
            <a:off x="3137834" y="1260613"/>
            <a:ext cx="7886213" cy="475350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112354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3011555" y="1032427"/>
            <a:ext cx="8492987" cy="4692650"/>
          </a:xfrm>
        </p:spPr>
        <p:txBody>
          <a:bodyPr>
            <a:noAutofit/>
          </a:bodyPr>
          <a:lstStyle/>
          <a:p>
            <a:pPr marL="12700">
              <a:spcBef>
                <a:spcPts val="580"/>
              </a:spcBef>
              <a:buClr>
                <a:srgbClr val="CC9900"/>
              </a:buClr>
              <a:buSzPct val="65000"/>
              <a:tabLst>
                <a:tab pos="354965" algn="l"/>
                <a:tab pos="355600" algn="l"/>
              </a:tabLst>
            </a:pPr>
            <a:r>
              <a:rPr lang="vi-VN" sz="2100" dirty="0">
                <a:solidFill>
                  <a:schemeClr val="tx1"/>
                </a:solidFill>
                <a:latin typeface="Arial"/>
                <a:cs typeface="Arial"/>
              </a:rPr>
              <a:t>Các ưu</a:t>
            </a:r>
            <a:r>
              <a:rPr lang="vi-VN" sz="2100" spc="-20" dirty="0">
                <a:solidFill>
                  <a:schemeClr val="tx1"/>
                </a:solidFill>
                <a:latin typeface="Arial"/>
                <a:cs typeface="Arial"/>
              </a:rPr>
              <a:t> </a:t>
            </a:r>
            <a:r>
              <a:rPr lang="vi-VN" sz="2100" dirty="0">
                <a:solidFill>
                  <a:schemeClr val="tx1"/>
                </a:solidFill>
                <a:latin typeface="Arial"/>
                <a:cs typeface="Arial"/>
              </a:rPr>
              <a:t>điểm</a:t>
            </a:r>
          </a:p>
          <a:p>
            <a:pPr marL="13335" marR="5080"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Chú trọng vào </a:t>
            </a:r>
            <a:r>
              <a:rPr lang="vi-VN" sz="2100" spc="-5" dirty="0">
                <a:solidFill>
                  <a:schemeClr val="tx1"/>
                </a:solidFill>
                <a:latin typeface="Arial"/>
                <a:cs typeface="Arial"/>
              </a:rPr>
              <a:t>phân tích </a:t>
            </a:r>
            <a:r>
              <a:rPr lang="vi-VN" sz="2100" dirty="0">
                <a:solidFill>
                  <a:schemeClr val="tx1"/>
                </a:solidFill>
                <a:latin typeface="Arial"/>
                <a:cs typeface="Arial"/>
              </a:rPr>
              <a:t>rủi ro (risk </a:t>
            </a:r>
            <a:r>
              <a:rPr lang="vi-VN" sz="2100" spc="-5" dirty="0">
                <a:solidFill>
                  <a:schemeClr val="tx1"/>
                </a:solidFill>
                <a:latin typeface="Arial"/>
                <a:cs typeface="Arial"/>
              </a:rPr>
              <a:t>analysis), nhờ đó giúp giảm </a:t>
            </a:r>
            <a:r>
              <a:rPr lang="vi-VN" sz="2100" dirty="0">
                <a:solidFill>
                  <a:schemeClr val="tx1"/>
                </a:solidFill>
                <a:latin typeface="Arial"/>
                <a:cs typeface="Arial"/>
              </a:rPr>
              <a:t>thiểu rủi </a:t>
            </a:r>
            <a:r>
              <a:rPr lang="en-US" sz="2100" dirty="0" err="1">
                <a:solidFill>
                  <a:schemeClr val="tx1"/>
                </a:solidFill>
                <a:latin typeface="Arial"/>
                <a:cs typeface="Arial"/>
              </a:rPr>
              <a:t>ro</a:t>
            </a:r>
            <a:endParaRPr lang="vi-VN" sz="2100" dirty="0">
              <a:solidFill>
                <a:schemeClr val="tx1"/>
              </a:solidFill>
              <a:latin typeface="Arial"/>
              <a:cs typeface="Arial"/>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spc="-5" dirty="0">
                <a:solidFill>
                  <a:schemeClr val="tx1"/>
                </a:solidFill>
                <a:latin typeface="Arial"/>
                <a:cs typeface="Arial"/>
              </a:rPr>
              <a:t>Phù </a:t>
            </a:r>
            <a:r>
              <a:rPr lang="vi-VN" sz="2100" dirty="0">
                <a:solidFill>
                  <a:schemeClr val="tx1"/>
                </a:solidFill>
                <a:latin typeface="Arial"/>
                <a:cs typeface="Arial"/>
              </a:rPr>
              <a:t>hợp </a:t>
            </a:r>
            <a:r>
              <a:rPr lang="vi-VN" sz="2100" spc="-5" dirty="0">
                <a:solidFill>
                  <a:schemeClr val="tx1"/>
                </a:solidFill>
                <a:latin typeface="Arial"/>
                <a:cs typeface="Arial"/>
              </a:rPr>
              <a:t>đối với </a:t>
            </a:r>
            <a:r>
              <a:rPr lang="vi-VN" sz="2100" dirty="0">
                <a:solidFill>
                  <a:schemeClr val="tx1"/>
                </a:solidFill>
                <a:latin typeface="Arial"/>
                <a:cs typeface="Arial"/>
              </a:rPr>
              <a:t>các dự án </a:t>
            </a:r>
            <a:r>
              <a:rPr lang="vi-VN" sz="2100" spc="-5" dirty="0">
                <a:solidFill>
                  <a:schemeClr val="tx1"/>
                </a:solidFill>
                <a:latin typeface="Arial"/>
                <a:cs typeface="Arial"/>
              </a:rPr>
              <a:t>lớn và quan </a:t>
            </a:r>
            <a:r>
              <a:rPr lang="vi-VN" sz="2100" dirty="0">
                <a:solidFill>
                  <a:schemeClr val="tx1"/>
                </a:solidFill>
                <a:latin typeface="Arial"/>
                <a:cs typeface="Arial"/>
              </a:rPr>
              <a:t>trọng đặc</a:t>
            </a:r>
            <a:r>
              <a:rPr lang="vi-VN" sz="2100" spc="-135" dirty="0">
                <a:solidFill>
                  <a:schemeClr val="tx1"/>
                </a:solidFill>
                <a:latin typeface="Arial"/>
                <a:cs typeface="Arial"/>
              </a:rPr>
              <a:t> </a:t>
            </a:r>
            <a:r>
              <a:rPr lang="vi-VN" sz="2100" spc="-5" dirty="0">
                <a:solidFill>
                  <a:schemeClr val="tx1"/>
                </a:solidFill>
                <a:latin typeface="Arial"/>
                <a:cs typeface="Arial"/>
              </a:rPr>
              <a:t>biệt</a:t>
            </a:r>
            <a:endParaRPr lang="vi-VN" sz="2100" dirty="0">
              <a:solidFill>
                <a:schemeClr val="tx1"/>
              </a:solidFill>
              <a:latin typeface="Arial"/>
              <a:cs typeface="Arial"/>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Các chức </a:t>
            </a:r>
            <a:r>
              <a:rPr lang="vi-VN" sz="2100" spc="-5" dirty="0">
                <a:solidFill>
                  <a:schemeClr val="tx1"/>
                </a:solidFill>
                <a:latin typeface="Arial"/>
                <a:cs typeface="Arial"/>
              </a:rPr>
              <a:t>năng </a:t>
            </a:r>
            <a:r>
              <a:rPr lang="vi-VN" sz="2100" dirty="0">
                <a:solidFill>
                  <a:schemeClr val="tx1"/>
                </a:solidFill>
                <a:latin typeface="Arial"/>
                <a:cs typeface="Arial"/>
              </a:rPr>
              <a:t>mới có thể được </a:t>
            </a:r>
            <a:r>
              <a:rPr lang="vi-VN" sz="2100" spc="-5" dirty="0">
                <a:solidFill>
                  <a:schemeClr val="tx1"/>
                </a:solidFill>
                <a:latin typeface="Arial"/>
                <a:cs typeface="Arial"/>
              </a:rPr>
              <a:t>bổ </a:t>
            </a:r>
            <a:r>
              <a:rPr lang="vi-VN" sz="2100" dirty="0">
                <a:solidFill>
                  <a:schemeClr val="tx1"/>
                </a:solidFill>
                <a:latin typeface="Arial"/>
                <a:cs typeface="Arial"/>
              </a:rPr>
              <a:t>sung vào</a:t>
            </a:r>
            <a:r>
              <a:rPr lang="vi-VN" sz="2100" spc="-190" dirty="0">
                <a:solidFill>
                  <a:schemeClr val="tx1"/>
                </a:solidFill>
                <a:latin typeface="Arial"/>
                <a:cs typeface="Arial"/>
              </a:rPr>
              <a:t> </a:t>
            </a:r>
            <a:r>
              <a:rPr lang="vi-VN" sz="2100" dirty="0">
                <a:solidFill>
                  <a:schemeClr val="tx1"/>
                </a:solidFill>
                <a:latin typeface="Arial"/>
                <a:cs typeface="Arial"/>
              </a:rPr>
              <a:t>sau</a:t>
            </a: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Các </a:t>
            </a:r>
            <a:r>
              <a:rPr lang="vi-VN" sz="2100" spc="-5" dirty="0">
                <a:solidFill>
                  <a:schemeClr val="tx1"/>
                </a:solidFill>
                <a:latin typeface="Arial"/>
                <a:cs typeface="Arial"/>
              </a:rPr>
              <a:t>phiên bản đầu </a:t>
            </a:r>
            <a:r>
              <a:rPr lang="vi-VN" sz="2100" dirty="0">
                <a:solidFill>
                  <a:schemeClr val="tx1"/>
                </a:solidFill>
                <a:latin typeface="Arial"/>
                <a:cs typeface="Arial"/>
              </a:rPr>
              <a:t>của </a:t>
            </a:r>
            <a:r>
              <a:rPr lang="vi-VN" sz="2100" spc="-5" dirty="0">
                <a:solidFill>
                  <a:schemeClr val="tx1"/>
                </a:solidFill>
                <a:latin typeface="Arial"/>
                <a:cs typeface="Arial"/>
              </a:rPr>
              <a:t>hệ thống phần </a:t>
            </a:r>
            <a:r>
              <a:rPr lang="vi-VN" sz="2100" dirty="0">
                <a:solidFill>
                  <a:schemeClr val="tx1"/>
                </a:solidFill>
                <a:latin typeface="Arial"/>
                <a:cs typeface="Arial"/>
              </a:rPr>
              <a:t>mềm được tạo ra</a:t>
            </a:r>
            <a:r>
              <a:rPr lang="vi-VN" sz="2100" spc="-185" dirty="0">
                <a:solidFill>
                  <a:schemeClr val="tx1"/>
                </a:solidFill>
                <a:latin typeface="Arial"/>
                <a:cs typeface="Arial"/>
              </a:rPr>
              <a:t> </a:t>
            </a:r>
            <a:r>
              <a:rPr lang="vi-VN" sz="2100" spc="5" dirty="0">
                <a:solidFill>
                  <a:schemeClr val="tx1"/>
                </a:solidFill>
                <a:latin typeface="Arial"/>
                <a:cs typeface="Arial"/>
              </a:rPr>
              <a:t>sớm</a:t>
            </a:r>
            <a:endParaRPr lang="en-US" sz="2100" spc="5" dirty="0">
              <a:solidFill>
                <a:schemeClr val="tx1"/>
              </a:solidFill>
              <a:latin typeface="Arial"/>
              <a:cs typeface="Arial"/>
            </a:endParaRPr>
          </a:p>
          <a:p>
            <a:pPr marL="12700">
              <a:spcBef>
                <a:spcPts val="480"/>
              </a:spcBef>
              <a:buClr>
                <a:srgbClr val="CC9900"/>
              </a:buClr>
              <a:buSzPct val="65000"/>
              <a:tabLst>
                <a:tab pos="354965" algn="l"/>
                <a:tab pos="355600" algn="l"/>
              </a:tabLst>
            </a:pPr>
            <a:r>
              <a:rPr lang="vi-VN" sz="2100" dirty="0">
                <a:solidFill>
                  <a:schemeClr val="tx1"/>
                </a:solidFill>
                <a:latin typeface="Arial"/>
                <a:cs typeface="Arial"/>
              </a:rPr>
              <a:t>Các nhược</a:t>
            </a:r>
            <a:r>
              <a:rPr lang="vi-VN" sz="2100" spc="-45" dirty="0">
                <a:solidFill>
                  <a:schemeClr val="tx1"/>
                </a:solidFill>
                <a:latin typeface="Arial"/>
                <a:cs typeface="Arial"/>
              </a:rPr>
              <a:t> </a:t>
            </a:r>
            <a:r>
              <a:rPr lang="vi-VN" sz="2100" dirty="0">
                <a:solidFill>
                  <a:schemeClr val="tx1"/>
                </a:solidFill>
                <a:latin typeface="Arial"/>
                <a:cs typeface="Arial"/>
              </a:rPr>
              <a:t>điểm</a:t>
            </a:r>
          </a:p>
          <a:p>
            <a:pPr marL="13335" indent="-342900">
              <a:spcBef>
                <a:spcPts val="484"/>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Chi phí cao (thời gian, nguồn lực, tiền bạc) để áp dụng</a:t>
            </a:r>
          </a:p>
          <a:p>
            <a:pPr marL="13335" marR="56324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Việc phân tích rủi ro (risk analysis) đòi hỏi kỹ năng và kinh  nghiệm cao</a:t>
            </a: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Thành công của dự án phụ thuộc rất nhiều vào giai đoạn phân</a:t>
            </a:r>
            <a:r>
              <a:rPr lang="en-US" sz="2100" dirty="0">
                <a:solidFill>
                  <a:schemeClr val="tx1"/>
                </a:solidFill>
                <a:latin typeface="Arial"/>
                <a:cs typeface="Arial"/>
              </a:rPr>
              <a:t> </a:t>
            </a:r>
            <a:r>
              <a:rPr lang="vi-VN" sz="2100" dirty="0">
                <a:solidFill>
                  <a:schemeClr val="tx1"/>
                </a:solidFill>
                <a:latin typeface="Arial"/>
                <a:cs typeface="Arial"/>
              </a:rPr>
              <a:t>tích rủi ro</a:t>
            </a: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Không phù hợp cho các dự án nhỏ</a:t>
            </a:r>
          </a:p>
        </p:txBody>
      </p:sp>
    </p:spTree>
    <p:extLst>
      <p:ext uri="{BB962C8B-B14F-4D97-AF65-F5344CB8AC3E}">
        <p14:creationId xmlns:p14="http://schemas.microsoft.com/office/powerpoint/2010/main" val="31171132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678596" y="1285875"/>
            <a:ext cx="8816008" cy="4692650"/>
          </a:xfrm>
        </p:spPr>
        <p:txBody>
          <a:bodyPr>
            <a:noAutofit/>
          </a:bodyPr>
          <a:lstStyle/>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err="1">
                <a:solidFill>
                  <a:schemeClr val="tx1"/>
                </a:solidFill>
                <a:effectLst/>
                <a:latin typeface="+mj-lt"/>
                <a:ea typeface="+mn-ea"/>
              </a:rPr>
              <a:t>Bốn</a:t>
            </a:r>
            <a:r>
              <a:rPr lang="en-US" sz="2100" dirty="0">
                <a:solidFill>
                  <a:schemeClr val="tx1"/>
                </a:solidFill>
                <a:effectLst/>
                <a:latin typeface="+mj-lt"/>
                <a:ea typeface="+mn-ea"/>
              </a:rPr>
              <a:t> </a:t>
            </a:r>
            <a:r>
              <a:rPr lang="en-US" sz="2100" dirty="0" err="1">
                <a:solidFill>
                  <a:schemeClr val="tx1"/>
                </a:solidFill>
                <a:effectLst/>
                <a:latin typeface="+mj-lt"/>
                <a:ea typeface="+mn-ea"/>
              </a:rPr>
              <a:t>quá</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tăng</a:t>
            </a:r>
            <a:r>
              <a:rPr lang="en-US" sz="2100" dirty="0">
                <a:solidFill>
                  <a:schemeClr val="tx1"/>
                </a:solidFill>
                <a:effectLst/>
                <a:latin typeface="+mj-lt"/>
                <a:ea typeface="+mn-ea"/>
              </a:rPr>
              <a:t> </a:t>
            </a:r>
            <a:r>
              <a:rPr lang="en-US" sz="2100" dirty="0" err="1">
                <a:solidFill>
                  <a:schemeClr val="tx1"/>
                </a:solidFill>
                <a:effectLst/>
                <a:latin typeface="+mj-lt"/>
                <a:ea typeface="+mn-ea"/>
              </a:rPr>
              <a:t>mang</a:t>
            </a:r>
            <a:r>
              <a:rPr lang="en-US" sz="2100" dirty="0">
                <a:solidFill>
                  <a:schemeClr val="tx1"/>
                </a:solidFill>
                <a:effectLst/>
                <a:latin typeface="+mj-lt"/>
                <a:ea typeface="+mn-ea"/>
              </a:rPr>
              <a:t> </a:t>
            </a:r>
            <a:r>
              <a:rPr lang="en-US" sz="2100" dirty="0" err="1">
                <a:solidFill>
                  <a:schemeClr val="tx1"/>
                </a:solidFill>
                <a:effectLst/>
                <a:latin typeface="+mj-lt"/>
                <a:ea typeface="+mn-ea"/>
              </a:rPr>
              <a:t>tên</a:t>
            </a:r>
            <a:r>
              <a:rPr lang="en-US" sz="2100" dirty="0">
                <a:solidFill>
                  <a:schemeClr val="tx1"/>
                </a:solidFill>
                <a:effectLst/>
                <a:latin typeface="+mj-lt"/>
                <a:ea typeface="+mn-ea"/>
              </a:rPr>
              <a:t>:</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khởi</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đầu</a:t>
            </a:r>
            <a:r>
              <a:rPr lang="en-US" sz="2100" dirty="0">
                <a:effectLst/>
                <a:latin typeface="+mj-lt"/>
                <a:ea typeface="Times New Roman" panose="02020603050405020304" pitchFamily="18" charset="0"/>
                <a:cs typeface="Courier New" panose="02070309020205020404" pitchFamily="49" charset="0"/>
              </a:rPr>
              <a:t> – Inception Phase</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chi </a:t>
            </a:r>
            <a:r>
              <a:rPr lang="en-US" sz="2100" dirty="0" err="1">
                <a:effectLst/>
                <a:latin typeface="+mj-lt"/>
                <a:ea typeface="Times New Roman" panose="02020603050405020304" pitchFamily="18" charset="0"/>
                <a:cs typeface="Courier New" panose="02070309020205020404" pitchFamily="49" charset="0"/>
              </a:rPr>
              <a:t>tiết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hóa</a:t>
            </a:r>
            <a:r>
              <a:rPr lang="en-US" sz="2100" dirty="0">
                <a:effectLst/>
                <a:latin typeface="+mj-lt"/>
                <a:ea typeface="Times New Roman" panose="02020603050405020304" pitchFamily="18" charset="0"/>
                <a:cs typeface="Courier New" panose="02070309020205020404" pitchFamily="49" charset="0"/>
              </a:rPr>
              <a:t> - Elaboration phase</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xây</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dựng</a:t>
            </a:r>
            <a:r>
              <a:rPr lang="en-US" sz="2100" dirty="0">
                <a:effectLst/>
                <a:latin typeface="+mj-lt"/>
                <a:ea typeface="Times New Roman" panose="02020603050405020304" pitchFamily="18" charset="0"/>
                <a:cs typeface="Courier New" panose="02070309020205020404" pitchFamily="49" charset="0"/>
              </a:rPr>
              <a:t> - Construction phase</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chuyển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giao</a:t>
            </a:r>
            <a:r>
              <a:rPr lang="en-US" sz="2100" dirty="0">
                <a:effectLst/>
                <a:latin typeface="+mj-lt"/>
                <a:ea typeface="Times New Roman" panose="02020603050405020304" pitchFamily="18" charset="0"/>
                <a:cs typeface="Courier New" panose="02070309020205020404" pitchFamily="49" charset="0"/>
              </a:rPr>
              <a:t> - Transition phase</a:t>
            </a: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err="1">
                <a:solidFill>
                  <a:schemeClr val="tx1"/>
                </a:solidFill>
                <a:latin typeface="+mj-lt"/>
              </a:rPr>
              <a:t>Các</a:t>
            </a:r>
            <a:r>
              <a:rPr lang="en-US" sz="2100" dirty="0">
                <a:solidFill>
                  <a:schemeClr val="tx1"/>
                </a:solidFill>
                <a:effectLst/>
                <a:latin typeface="+mj-lt"/>
                <a:ea typeface="+mn-ea"/>
              </a:rPr>
              <a:t> </a:t>
            </a:r>
            <a:r>
              <a:rPr lang="en-US" sz="2100" dirty="0" err="1">
                <a:solidFill>
                  <a:schemeClr val="tx1"/>
                </a:solidFill>
                <a:effectLst/>
                <a:latin typeface="+mj-lt"/>
                <a:ea typeface="+mn-ea"/>
              </a:rPr>
              <a:t>pha</a:t>
            </a:r>
            <a:r>
              <a:rPr lang="en-US" sz="2100" dirty="0">
                <a:solidFill>
                  <a:schemeClr val="tx1"/>
                </a:solidFill>
                <a:effectLst/>
                <a:latin typeface="+mj-lt"/>
                <a:ea typeface="+mn-ea"/>
              </a:rPr>
              <a:t> </a:t>
            </a:r>
            <a:r>
              <a:rPr lang="en-US" sz="2100" dirty="0" err="1">
                <a:solidFill>
                  <a:schemeClr val="tx1"/>
                </a:solidFill>
                <a:effectLst/>
                <a:latin typeface="+mj-lt"/>
                <a:ea typeface="+mn-ea"/>
              </a:rPr>
              <a:t>của</a:t>
            </a:r>
            <a:r>
              <a:rPr lang="en-US" sz="2100" dirty="0">
                <a:solidFill>
                  <a:schemeClr val="tx1"/>
                </a:solidFill>
                <a:effectLst/>
                <a:latin typeface="+mj-lt"/>
                <a:ea typeface="+mn-ea"/>
              </a:rPr>
              <a:t> </a:t>
            </a:r>
            <a:r>
              <a:rPr lang="en-US" sz="2100" dirty="0" err="1">
                <a:solidFill>
                  <a:schemeClr val="tx1"/>
                </a:solidFill>
                <a:effectLst/>
                <a:latin typeface="+mj-lt"/>
                <a:ea typeface="+mn-ea"/>
              </a:rPr>
              <a:t>tiến</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hợp</a:t>
            </a:r>
            <a:r>
              <a:rPr lang="en-US" sz="2100" dirty="0">
                <a:solidFill>
                  <a:schemeClr val="tx1"/>
                </a:solidFill>
                <a:effectLst/>
                <a:latin typeface="+mj-lt"/>
                <a:ea typeface="+mn-ea"/>
              </a:rPr>
              <a:t> </a:t>
            </a:r>
            <a:r>
              <a:rPr lang="en-US" sz="2100" dirty="0" err="1">
                <a:solidFill>
                  <a:schemeClr val="tx1"/>
                </a:solidFill>
                <a:effectLst/>
                <a:latin typeface="+mj-lt"/>
                <a:ea typeface="+mn-ea"/>
              </a:rPr>
              <a:t>nhất</a:t>
            </a:r>
            <a:r>
              <a:rPr lang="en-US" sz="2100" dirty="0">
                <a:solidFill>
                  <a:schemeClr val="tx1"/>
                </a:solidFill>
                <a:effectLst/>
                <a:latin typeface="+mj-lt"/>
                <a:ea typeface="+mn-ea"/>
              </a:rPr>
              <a:t> </a:t>
            </a:r>
            <a:r>
              <a:rPr lang="en-US" sz="2100" dirty="0" err="1">
                <a:solidFill>
                  <a:schemeClr val="tx1"/>
                </a:solidFill>
                <a:effectLst/>
                <a:latin typeface="+mj-lt"/>
                <a:ea typeface="+mn-ea"/>
              </a:rPr>
              <a:t>là</a:t>
            </a:r>
            <a:r>
              <a:rPr lang="en-US" sz="2100" dirty="0">
                <a:solidFill>
                  <a:schemeClr val="tx1"/>
                </a:solidFill>
                <a:effectLst/>
                <a:latin typeface="+mj-lt"/>
                <a:ea typeface="+mn-ea"/>
              </a:rPr>
              <a:t> </a:t>
            </a:r>
            <a:r>
              <a:rPr lang="en-US" sz="2100" dirty="0" err="1">
                <a:solidFill>
                  <a:schemeClr val="tx1"/>
                </a:solidFill>
                <a:effectLst/>
                <a:latin typeface="+mj-lt"/>
                <a:ea typeface="+mn-ea"/>
              </a:rPr>
              <a:t>tăng</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a:solidFill>
                  <a:schemeClr val="tx1"/>
                </a:solidFill>
                <a:effectLst/>
                <a:latin typeface="+mj-lt"/>
                <a:ea typeface="+mn-ea"/>
              </a:rPr>
              <a:t>Theo </a:t>
            </a:r>
            <a:r>
              <a:rPr lang="en-US" sz="2100" dirty="0" err="1">
                <a:solidFill>
                  <a:schemeClr val="tx1"/>
                </a:solidFill>
                <a:effectLst/>
                <a:latin typeface="+mj-lt"/>
                <a:ea typeface="+mn-ea"/>
              </a:rPr>
              <a:t>lý</a:t>
            </a:r>
            <a:r>
              <a:rPr lang="en-US" sz="2100" dirty="0">
                <a:solidFill>
                  <a:schemeClr val="tx1"/>
                </a:solidFill>
                <a:effectLst/>
                <a:latin typeface="+mj-lt"/>
                <a:ea typeface="+mn-ea"/>
              </a:rPr>
              <a:t> </a:t>
            </a:r>
            <a:r>
              <a:rPr lang="en-US" sz="2100" dirty="0" err="1">
                <a:solidFill>
                  <a:schemeClr val="tx1"/>
                </a:solidFill>
                <a:effectLst/>
                <a:latin typeface="+mj-lt"/>
                <a:ea typeface="+mn-ea"/>
              </a:rPr>
              <a:t>thuyết</a:t>
            </a:r>
            <a:r>
              <a:rPr lang="en-US" sz="2100" dirty="0">
                <a:solidFill>
                  <a:schemeClr val="tx1"/>
                </a:solidFill>
                <a:effectLst/>
                <a:latin typeface="+mj-lt"/>
                <a:ea typeface="+mn-ea"/>
              </a:rPr>
              <a:t>, </a:t>
            </a:r>
            <a:r>
              <a:rPr lang="en-US" sz="2100" dirty="0" err="1">
                <a:solidFill>
                  <a:schemeClr val="tx1"/>
                </a:solidFill>
                <a:effectLst/>
                <a:latin typeface="+mj-lt"/>
                <a:ea typeface="+mn-ea"/>
              </a:rPr>
              <a:t>số</a:t>
            </a:r>
            <a:r>
              <a:rPr lang="en-US" sz="2100" dirty="0">
                <a:solidFill>
                  <a:schemeClr val="tx1"/>
                </a:solidFill>
                <a:effectLst/>
                <a:latin typeface="+mj-lt"/>
                <a:ea typeface="+mn-ea"/>
              </a:rPr>
              <a:t> </a:t>
            </a:r>
            <a:r>
              <a:rPr lang="en-US" sz="2100" dirty="0" err="1">
                <a:solidFill>
                  <a:schemeClr val="tx1"/>
                </a:solidFill>
                <a:effectLst/>
                <a:latin typeface="+mj-lt"/>
                <a:ea typeface="+mn-ea"/>
              </a:rPr>
              <a:t>lượng</a:t>
            </a:r>
            <a:r>
              <a:rPr lang="en-US" sz="2100" dirty="0">
                <a:solidFill>
                  <a:schemeClr val="tx1"/>
                </a:solidFill>
                <a:effectLst/>
                <a:latin typeface="+mj-lt"/>
                <a:ea typeface="+mn-ea"/>
              </a:rPr>
              <a:t> </a:t>
            </a:r>
            <a:r>
              <a:rPr lang="en-US" sz="2100" dirty="0" err="1">
                <a:solidFill>
                  <a:schemeClr val="tx1"/>
                </a:solidFill>
                <a:effectLst/>
                <a:latin typeface="+mj-lt"/>
                <a:ea typeface="+mn-ea"/>
              </a:rPr>
              <a:t>quá</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tăng</a:t>
            </a:r>
            <a:r>
              <a:rPr lang="en-US" sz="2100" dirty="0">
                <a:solidFill>
                  <a:schemeClr val="tx1"/>
                </a:solidFill>
                <a:effectLst/>
                <a:latin typeface="+mj-lt"/>
                <a:ea typeface="+mn-ea"/>
              </a:rPr>
              <a:t> </a:t>
            </a:r>
            <a:r>
              <a:rPr lang="en-US" sz="2100" dirty="0" err="1">
                <a:solidFill>
                  <a:schemeClr val="tx1"/>
                </a:solidFill>
                <a:effectLst/>
                <a:latin typeface="+mj-lt"/>
                <a:ea typeface="+mn-ea"/>
              </a:rPr>
              <a:t>là</a:t>
            </a:r>
            <a:r>
              <a:rPr lang="en-US" sz="2100" dirty="0">
                <a:solidFill>
                  <a:schemeClr val="tx1"/>
                </a:solidFill>
                <a:effectLst/>
                <a:latin typeface="+mj-lt"/>
                <a:ea typeface="+mn-ea"/>
              </a:rPr>
              <a:t> </a:t>
            </a:r>
            <a:r>
              <a:rPr lang="en-US" sz="2100" dirty="0" err="1">
                <a:solidFill>
                  <a:schemeClr val="tx1"/>
                </a:solidFill>
                <a:effectLst/>
                <a:latin typeface="+mj-lt"/>
                <a:ea typeface="+mn-ea"/>
              </a:rPr>
              <a:t>bất</a:t>
            </a:r>
            <a:r>
              <a:rPr lang="en-US" sz="2100" dirty="0">
                <a:solidFill>
                  <a:schemeClr val="tx1"/>
                </a:solidFill>
                <a:effectLst/>
                <a:latin typeface="+mj-lt"/>
                <a:ea typeface="+mn-ea"/>
              </a:rPr>
              <a:t> </a:t>
            </a:r>
            <a:r>
              <a:rPr lang="en-US" sz="2100" dirty="0" err="1">
                <a:solidFill>
                  <a:schemeClr val="tx1"/>
                </a:solidFill>
                <a:effectLst/>
                <a:latin typeface="+mj-lt"/>
                <a:ea typeface="+mn-ea"/>
              </a:rPr>
              <a:t>kỳ</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thực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tế</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quá</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trình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phát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triển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thường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gồm</a:t>
            </a:r>
            <a:r>
              <a:rPr lang="en-US" sz="2100" dirty="0">
                <a:effectLst/>
                <a:latin typeface="+mj-lt"/>
                <a:ea typeface="Times New Roman" panose="02020603050405020304" pitchFamily="18" charset="0"/>
                <a:cs typeface="Courier New" panose="02070309020205020404" pitchFamily="49" charset="0"/>
              </a:rPr>
              <a:t> 4 </a:t>
            </a:r>
            <a:r>
              <a:rPr lang="en-US" sz="2100" dirty="0" err="1">
                <a:effectLst/>
                <a:latin typeface="+mj-lt"/>
                <a:ea typeface="Times New Roman" panose="02020603050405020304" pitchFamily="18" charset="0"/>
                <a:cs typeface="Courier New" panose="02070309020205020404" pitchFamily="49" charset="0"/>
              </a:rPr>
              <a:t>quá</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trình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tăng</a:t>
            </a:r>
            <a:r>
              <a:rPr lang="en-US" sz="2100" dirty="0">
                <a:effectLst/>
                <a:latin typeface="+mj-lt"/>
                <a:ea typeface="Times New Roman" panose="02020603050405020304" pitchFamily="18" charset="0"/>
                <a:cs typeface="Courier New" panose="02070309020205020404" pitchFamily="49" charset="0"/>
              </a:rPr>
              <a:t> </a:t>
            </a: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err="1">
                <a:solidFill>
                  <a:schemeClr val="tx1"/>
                </a:solidFill>
                <a:effectLst/>
                <a:latin typeface="+mj-lt"/>
                <a:ea typeface="+mn-ea"/>
              </a:rPr>
              <a:t>Mỗi</a:t>
            </a:r>
            <a:r>
              <a:rPr lang="en-US" sz="2100" dirty="0">
                <a:solidFill>
                  <a:schemeClr val="tx1"/>
                </a:solidFill>
                <a:effectLst/>
                <a:latin typeface="+mj-lt"/>
                <a:ea typeface="+mn-ea"/>
              </a:rPr>
              <a:t> </a:t>
            </a:r>
            <a:r>
              <a:rPr lang="en-US" sz="2100" dirty="0" err="1">
                <a:solidFill>
                  <a:schemeClr val="tx1"/>
                </a:solidFill>
                <a:effectLst/>
                <a:latin typeface="+mj-lt"/>
                <a:ea typeface="+mn-ea"/>
              </a:rPr>
              <a:t>bước</a:t>
            </a:r>
            <a:r>
              <a:rPr lang="en-US" sz="2100" dirty="0">
                <a:solidFill>
                  <a:schemeClr val="tx1"/>
                </a:solidFill>
                <a:effectLst/>
                <a:latin typeface="+mj-lt"/>
                <a:ea typeface="+mn-ea"/>
              </a:rPr>
              <a:t> </a:t>
            </a:r>
            <a:r>
              <a:rPr lang="en-US" sz="2100" dirty="0" err="1">
                <a:solidFill>
                  <a:schemeClr val="tx1"/>
                </a:solidFill>
                <a:effectLst/>
                <a:latin typeface="+mj-lt"/>
                <a:ea typeface="+mn-ea"/>
              </a:rPr>
              <a:t>thực</a:t>
            </a:r>
            <a:r>
              <a:rPr lang="en-US" sz="2100" dirty="0">
                <a:solidFill>
                  <a:schemeClr val="tx1"/>
                </a:solidFill>
                <a:effectLst/>
                <a:latin typeface="+mj-lt"/>
                <a:ea typeface="+mn-ea"/>
              </a:rPr>
              <a:t> </a:t>
            </a:r>
            <a:r>
              <a:rPr lang="en-US" sz="2100" dirty="0" err="1">
                <a:solidFill>
                  <a:schemeClr val="tx1"/>
                </a:solidFill>
                <a:effectLst/>
                <a:latin typeface="+mj-lt"/>
                <a:ea typeface="+mn-ea"/>
              </a:rPr>
              <a:t>hiện</a:t>
            </a:r>
            <a:r>
              <a:rPr lang="en-US" sz="2100" dirty="0">
                <a:solidFill>
                  <a:schemeClr val="tx1"/>
                </a:solidFill>
                <a:effectLst/>
                <a:latin typeface="+mj-lt"/>
                <a:ea typeface="+mn-ea"/>
              </a:rPr>
              <a:t> </a:t>
            </a:r>
            <a:r>
              <a:rPr lang="en-US" sz="2100" dirty="0" err="1">
                <a:solidFill>
                  <a:schemeClr val="tx1"/>
                </a:solidFill>
                <a:effectLst/>
                <a:latin typeface="+mj-lt"/>
                <a:ea typeface="+mn-ea"/>
              </a:rPr>
              <a:t>trong</a:t>
            </a:r>
            <a:r>
              <a:rPr lang="en-US" sz="2100" dirty="0">
                <a:solidFill>
                  <a:schemeClr val="tx1"/>
                </a:solidFill>
                <a:effectLst/>
                <a:latin typeface="+mj-lt"/>
                <a:ea typeface="+mn-ea"/>
              </a:rPr>
              <a:t> </a:t>
            </a:r>
            <a:r>
              <a:rPr lang="en-US" sz="2100" dirty="0" err="1">
                <a:solidFill>
                  <a:schemeClr val="tx1"/>
                </a:solidFill>
                <a:effectLst/>
                <a:latin typeface="+mj-lt"/>
                <a:ea typeface="+mn-ea"/>
              </a:rPr>
              <a:t>tiến</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hợp</a:t>
            </a:r>
            <a:r>
              <a:rPr lang="en-US" sz="2100" dirty="0">
                <a:solidFill>
                  <a:schemeClr val="tx1"/>
                </a:solidFill>
                <a:effectLst/>
                <a:latin typeface="+mj-lt"/>
                <a:ea typeface="+mn-ea"/>
              </a:rPr>
              <a:t> </a:t>
            </a:r>
            <a:r>
              <a:rPr lang="en-US" sz="2100" dirty="0" err="1">
                <a:solidFill>
                  <a:schemeClr val="tx1"/>
                </a:solidFill>
                <a:effectLst/>
                <a:latin typeface="+mj-lt"/>
                <a:ea typeface="+mn-ea"/>
              </a:rPr>
              <a:t>nhất</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chia </a:t>
            </a:r>
            <a:r>
              <a:rPr lang="en-US" sz="2100" dirty="0" err="1">
                <a:solidFill>
                  <a:schemeClr val="tx1"/>
                </a:solidFill>
                <a:effectLst/>
                <a:latin typeface="+mj-lt"/>
                <a:ea typeface="+mn-ea"/>
              </a:rPr>
              <a:t>thành</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Một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5 </a:t>
            </a:r>
            <a:r>
              <a:rPr lang="en-US" sz="2100" dirty="0" err="1">
                <a:effectLst/>
                <a:latin typeface="+mj-lt"/>
                <a:ea typeface="Times New Roman" panose="02020603050405020304" pitchFamily="18" charset="0"/>
                <a:cs typeface="Courier New" panose="02070309020205020404" pitchFamily="49" charset="0"/>
              </a:rPr>
              <a:t>luồng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công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việc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chính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và</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cũng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có</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thể</a:t>
            </a:r>
            <a:r>
              <a:rPr lang="en-US" sz="21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Một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bốn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4088719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TIT_SlideTemplate_2021" id="{E1A081DA-7EF3-4044-A098-19CD1BD67C14}" vid="{B0D9F8F8-5C58-4409-8C2C-ADEAD59876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12674</TotalTime>
  <Words>21215</Words>
  <Application>Microsoft Office PowerPoint</Application>
  <PresentationFormat>Widescreen</PresentationFormat>
  <Paragraphs>2100</Paragraphs>
  <Slides>308</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308</vt:i4>
      </vt:variant>
    </vt:vector>
  </HeadingPairs>
  <TitlesOfParts>
    <vt:vector size="322" baseType="lpstr">
      <vt:lpstr>Arial</vt:lpstr>
      <vt:lpstr>Calibri</vt:lpstr>
      <vt:lpstr>Calibri-Light</vt:lpstr>
      <vt:lpstr>CourierNewPSMT</vt:lpstr>
      <vt:lpstr>SymbolMT</vt:lpstr>
      <vt:lpstr>Tahoma</vt:lpstr>
      <vt:lpstr>Times New Roman</vt:lpstr>
      <vt:lpstr>TimesNewRomanPS-BoldItalicMT</vt:lpstr>
      <vt:lpstr>TimesNewRomanPS-BoldMT</vt:lpstr>
      <vt:lpstr>TimesNewRomanPS-ItalicMT</vt:lpstr>
      <vt:lpstr>TimesNewRomanPSMT</vt:lpstr>
      <vt:lpstr>Verdana</vt:lpstr>
      <vt:lpstr>Wingdings</vt:lpstr>
      <vt:lpstr>Office Theme</vt:lpstr>
      <vt:lpstr>ĐẢM BẢO CHẤT LƯỢNG PHẦN MỀM</vt:lpstr>
      <vt:lpstr>Nội dung</vt:lpstr>
      <vt:lpstr>Chương 1: Tổng quan về đảm bảo chất lượng phần mềm</vt:lpstr>
      <vt:lpstr>Chương 1: Tổng quan về đảm bảo chất lượng phần mềm</vt:lpstr>
      <vt:lpstr>Phần mềm</vt:lpstr>
      <vt:lpstr>1.1 Phần mềm và chất lượng phần mềm</vt:lpstr>
      <vt:lpstr>1.1.1 Phần mềm</vt:lpstr>
      <vt:lpstr>1.1.1 Phần mềm</vt:lpstr>
      <vt:lpstr>1.1.1 Phần mềm</vt:lpstr>
      <vt:lpstr>1.1.1 Phần mềm</vt:lpstr>
      <vt:lpstr>1.1.1 Phần mềm</vt:lpstr>
      <vt:lpstr>1.1.1 Phần mềm</vt:lpstr>
      <vt:lpstr>1.1.1 Phần mềm</vt:lpstr>
      <vt:lpstr>1.1.1 Phần mềm</vt:lpstr>
      <vt:lpstr>1.1.2 Khái niệm lỗi, sai sót, hỏng</vt:lpstr>
      <vt:lpstr>1.1.2 Khái niệm lỗi, sai sót, hỏng</vt:lpstr>
      <vt:lpstr>1.1.2 Khái niệm lỗi, sai sót, hỏng</vt:lpstr>
      <vt:lpstr>ERROR, FAULT, FAILURE</vt:lpstr>
      <vt:lpstr>1.1.3 Các nguyên nhân gây ra lỗi phần mềm</vt:lpstr>
      <vt:lpstr>Xác định yêu cầu phần mềm</vt:lpstr>
      <vt:lpstr>1.1.3 Các nguyên nhân gây ra lỗi phần mềm</vt:lpstr>
      <vt:lpstr>1.1.3 Các nguyên nhân gây ra lỗi phần mềm</vt:lpstr>
      <vt:lpstr>1.1.3 Các nguyên nhân gây ra lỗi phần mềm</vt:lpstr>
      <vt:lpstr>1.1.3 Các nguyên nhân gây ra lỗi phần mềm</vt:lpstr>
      <vt:lpstr>1.1.4 Chất lượng phần mềm – quan điểm</vt:lpstr>
      <vt:lpstr>1.1.4 Chất lượng phần mềm – quan điểm</vt:lpstr>
      <vt:lpstr>1.1.5 Đảm bảo chất lượng phần mềm</vt:lpstr>
      <vt:lpstr>Tester &amp; QA</vt:lpstr>
      <vt:lpstr>1.2 Các yếu tố ảnh hưởng đến chất lượng</vt:lpstr>
      <vt:lpstr>1.2 Các yếu tố ảnh hưởng đến chất lượng</vt:lpstr>
      <vt:lpstr>Các yếu tố ảnh hưởng đến chất lượng</vt:lpstr>
      <vt:lpstr>Các yếu tố ảnh hưởng đến chất lượng</vt:lpstr>
      <vt:lpstr>1.3 Khái niệm kiểm thử</vt:lpstr>
      <vt:lpstr>1.4 Mục tiêu của kiểm thử</vt:lpstr>
      <vt:lpstr>1.5 Tầm quan trọng của kiểm thử</vt:lpstr>
      <vt:lpstr>1.5 Tầm quan trọng của kiểm thử</vt:lpstr>
      <vt:lpstr>Qui trình phát triển phần mềm RUP</vt:lpstr>
      <vt:lpstr>1.5 Tầm quan trọng của kiểm thử</vt:lpstr>
      <vt:lpstr>Cost of bugs</vt:lpstr>
      <vt:lpstr>Kiểm thử</vt:lpstr>
      <vt:lpstr>Lỗi tăng lên khi nào?</vt:lpstr>
      <vt:lpstr>1.5 Tầm quan trọng của kiểm thử</vt:lpstr>
      <vt:lpstr>1.5 Tầm quan trọng của kiểm thử</vt:lpstr>
      <vt:lpstr>Vai trò kiểm thử</vt:lpstr>
      <vt:lpstr>1.6 Các nguyên tắc trong kiểm thử</vt:lpstr>
      <vt:lpstr>1.7 Phân loại kiểm thử</vt:lpstr>
      <vt:lpstr>1.7.1 Dựa vào mục đích kiểm thử</vt:lpstr>
      <vt:lpstr>1.7.2 Dựa vào chiến lược kiểm thử</vt:lpstr>
      <vt:lpstr>1.7.3 Dựa vào pp tiến hành kiểm thử</vt:lpstr>
      <vt:lpstr>1.7.4 Dựa vào kỹ thuật kiểm thử</vt:lpstr>
      <vt:lpstr>1.8 Một số khái niệm liên quan</vt:lpstr>
      <vt:lpstr>1.8 Một số khái niệm liên quan</vt:lpstr>
      <vt:lpstr>1.8 Một số khái niệm liên quan</vt:lpstr>
      <vt:lpstr>1.8 Một số khái niệm liên quan</vt:lpstr>
      <vt:lpstr>1.8 Một số khái niệm liên quan</vt:lpstr>
      <vt:lpstr>1.8 Một số khái niệm liên quan</vt:lpstr>
      <vt:lpstr>1.9 Đối tượng thực hiện kiểm thử</vt:lpstr>
      <vt:lpstr>Các worker và qui trình</vt:lpstr>
      <vt:lpstr>Kiểm thử</vt:lpstr>
      <vt:lpstr>Kiểm thử</vt:lpstr>
      <vt:lpstr>1.9 Đối tượng thực hiện kiểm thử</vt:lpstr>
      <vt:lpstr>Kiểm thử</vt:lpstr>
      <vt:lpstr>1.10 Các điểm cần lưu ý khi kiểm thử</vt:lpstr>
      <vt:lpstr>1.11 Các hạn chế của kiểm thử</vt:lpstr>
      <vt:lpstr>TIÊU CHÍ CHẤT LƯỢNG PHẦN MỀM</vt:lpstr>
      <vt:lpstr>TIÊU CHÍ CHẤT LƯỢNG PHẦN MỀM</vt:lpstr>
      <vt:lpstr>TIÊU CHÍ CHẤT LƯỢNG PHẦN MỀM</vt:lpstr>
      <vt:lpstr>TIÊU CHÍ CHẤT LƯỢNG PHẦN MỀM</vt:lpstr>
      <vt:lpstr>TIÊU CHÍ CHẤT LƯỢNG PHẦN MỀM</vt:lpstr>
      <vt:lpstr>TIÊU CHÍ CHẤT LƯỢNG PHẦN MỀM</vt:lpstr>
      <vt:lpstr>TIÊU CHÍ CHẤT LƯỢNG PHẦN MỀM</vt:lpstr>
      <vt:lpstr>TIÊU CHÍ CHẤT LƯỢNG PHẦN MỀM</vt:lpstr>
      <vt:lpstr>Tổng kết chương 1</vt:lpstr>
      <vt:lpstr>Chương 2: Mô hình vòng đời phát triển phần mềm – Gắn với đảm bảo chất lượng</vt:lpstr>
      <vt:lpstr>Chương 2: Mô hình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Một số mô hình vòng đời phát triển phần mềm</vt:lpstr>
      <vt:lpstr>Mô hình xây và sửa</vt:lpstr>
      <vt:lpstr>Mô hình thác nước</vt:lpstr>
      <vt:lpstr>Mô hình thác nước</vt:lpstr>
      <vt:lpstr>Mô hình thác nước</vt:lpstr>
      <vt:lpstr>Mô hình thác nước</vt:lpstr>
      <vt:lpstr>Mô hình bản mẫu nhanh</vt:lpstr>
      <vt:lpstr>Mô hình bản mẫu nhanh</vt:lpstr>
      <vt:lpstr>Mô hình bản mẫu nhanh</vt:lpstr>
      <vt:lpstr>Mô hình bản mẫu nhanh</vt:lpstr>
      <vt:lpstr>Mô hình bản mẫu nhanh</vt:lpstr>
      <vt:lpstr>Mô hình xoắn ốc</vt:lpstr>
      <vt:lpstr>Mô hình xoắn ốc</vt:lpstr>
      <vt:lpstr>Mô hình xoắn ốc</vt:lpstr>
      <vt:lpstr>Mô hình xoắn ốc</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Tổng kết chương 2</vt:lpstr>
      <vt:lpstr>Chương 3: Hoạt động rà soát</vt:lpstr>
      <vt:lpstr>Chương 3: Hoạt động rà soát</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Hoạt động rà soát (Review)</vt:lpstr>
      <vt:lpstr>Tổng kết chương 3</vt:lpstr>
      <vt:lpstr>Chương 4: Kiểm thử</vt:lpstr>
      <vt:lpstr>Chương 4: Kiểm thử</vt:lpstr>
      <vt:lpstr>Các vấn đề liên quan kiểm thử phần mềm</vt:lpstr>
      <vt:lpstr>Khái niệm Quy trình kiểm thử phần mềm</vt:lpstr>
      <vt:lpstr>Tầm quan trọng của kiểm thử</vt:lpstr>
      <vt:lpstr>Vị trí của kiểm thử  trong vòng đời phần mềm</vt:lpstr>
      <vt:lpstr>2.1.3 Vị trí của kiểm thử trong</vt:lpstr>
      <vt:lpstr>Quy trình kiểm thử tổng quát</vt:lpstr>
      <vt:lpstr>Test Process</vt:lpstr>
      <vt:lpstr>1.Lập kế hoạch kiểm thử</vt:lpstr>
      <vt:lpstr>1.Lập kế hoạch kiểm thử</vt:lpstr>
      <vt:lpstr>1.Lập kế hoạch kiểm thử</vt:lpstr>
      <vt:lpstr>1 Lập kế hoạch kiểm thử</vt:lpstr>
      <vt:lpstr>1. Lập kế hoạch kiểm thử</vt:lpstr>
      <vt:lpstr>1. Lập kế hoạch kiểm thử</vt:lpstr>
      <vt:lpstr>1. Lập kế hoạch kiểm thử</vt:lpstr>
      <vt:lpstr>1. Lập kế hoạch kiểm thử</vt:lpstr>
      <vt:lpstr>2. Phân tích và thiết kế kiểm thử</vt:lpstr>
      <vt:lpstr>2. Phân tích và thiết kế kiểm thử</vt:lpstr>
      <vt:lpstr>2. Phân tích và thiết kế kiểm thử</vt:lpstr>
      <vt:lpstr>2.Phân tích và thiết kế kiểm thử</vt:lpstr>
      <vt:lpstr>3.Thực hiện kiểm thử</vt:lpstr>
      <vt:lpstr>3.Thực hiện kiểm thử</vt:lpstr>
      <vt:lpstr>2.2.3 Thực hiện kiểm thử</vt:lpstr>
      <vt:lpstr>3.Thực hiện kiểm thử</vt:lpstr>
      <vt:lpstr>Quy Trình xử lý lỗi</vt:lpstr>
      <vt:lpstr>4. Báo cáo và đánh giá kiểm thử</vt:lpstr>
      <vt:lpstr>2.2.4 Báo cáo và đánh giá kiểm thử</vt:lpstr>
      <vt:lpstr>4.Báo cáo và đánh giá kiểm thử</vt:lpstr>
      <vt:lpstr>4.Báo cáo và đánh giá kiểm thử</vt:lpstr>
      <vt:lpstr>Định nghĩa bản kế hoạch kiểm thử</vt:lpstr>
      <vt:lpstr>Mục tiêu của bản kế hoạch kiểm thử</vt:lpstr>
      <vt:lpstr>Quy trình xây dựng kế hoạch kiểm thử</vt:lpstr>
      <vt:lpstr>Cấu trúc bản kế hoạch kiểm thử</vt:lpstr>
      <vt:lpstr>Giới thiệu chung -Introduction</vt:lpstr>
      <vt:lpstr>Các tiêu chí chấp nhận sản phẩm</vt:lpstr>
      <vt:lpstr>Các yêu cầu cần kiểm thử</vt:lpstr>
      <vt:lpstr>Các chiến lược kiểm thử -Test strategy</vt:lpstr>
      <vt:lpstr>Các chiến lược kiểm thử</vt:lpstr>
      <vt:lpstr>Nguồn lực và cột mốc cho kiểm thử</vt:lpstr>
      <vt:lpstr>Các cấp độ kiểm thử</vt:lpstr>
      <vt:lpstr>Một chiến thuật kiểm thử phổ biến</vt:lpstr>
      <vt:lpstr>Kiểm thử từng module</vt:lpstr>
      <vt:lpstr>Kiểm thử đơn vị</vt:lpstr>
      <vt:lpstr>Mô hình kiểm thử đơn vị</vt:lpstr>
      <vt:lpstr>Kiểm thử module</vt:lpstr>
      <vt:lpstr>Nội dung kiểm thử đơn vị</vt:lpstr>
      <vt:lpstr>a. Kiểm thử dữ liệu qua giao diện</vt:lpstr>
      <vt:lpstr>a. Kiểm thử dữ liệu qua giao diện</vt:lpstr>
      <vt:lpstr>b. Kiểm thử vào/ra</vt:lpstr>
      <vt:lpstr>c. Kiểm thử cấu trúc dữ liệu cục bộ</vt:lpstr>
      <vt:lpstr>d. Kiểm thử về các xử lý</vt:lpstr>
      <vt:lpstr>e. Kiểm thử các điều kiện logic</vt:lpstr>
      <vt:lpstr>f. Kiểm thử sai tiềm ẩn</vt:lpstr>
      <vt:lpstr>g. Kiểm thử các giá trị biên</vt:lpstr>
      <vt:lpstr>Kỹ thuật kiểm thử đơn vị</vt:lpstr>
      <vt:lpstr>Kỹ thuật kiểm thử đơn vị</vt:lpstr>
      <vt:lpstr>Code example -Stub</vt:lpstr>
      <vt:lpstr>Code example- Driver</vt:lpstr>
      <vt:lpstr>Kiểm thử tích hợp</vt:lpstr>
      <vt:lpstr>Tích hợp từ trên xuống</vt:lpstr>
      <vt:lpstr>Tích hợp từ dưới lên</vt:lpstr>
      <vt:lpstr>Kiểm thử từ dưới lên</vt:lpstr>
      <vt:lpstr>Kiểm thử từ trên xuống</vt:lpstr>
      <vt:lpstr>Kiểm thử hệ thống</vt:lpstr>
      <vt:lpstr>Kiểm thử hệ thống</vt:lpstr>
      <vt:lpstr>Kiểm thử chấp nhận</vt:lpstr>
      <vt:lpstr>Kiểm thử tính năng</vt:lpstr>
      <vt:lpstr>Kiểm thử tính năng</vt:lpstr>
      <vt:lpstr>Nghệ thuật gỡ rối - DEBUG</vt:lpstr>
      <vt:lpstr>Loại trừ nguyên nhân</vt:lpstr>
      <vt:lpstr>Theo vết</vt:lpstr>
      <vt:lpstr>Tổng kết chương 4</vt:lpstr>
      <vt:lpstr>Chương 5: Kiểm thử hộp đen</vt:lpstr>
      <vt:lpstr>Chương 5: Kiểm thử hộp đen</vt:lpstr>
      <vt:lpstr>Các phương pháp kiểm thử</vt:lpstr>
      <vt:lpstr>Các phương pháp kiểm thử</vt:lpstr>
      <vt:lpstr>Các phương pháp kiểm thử (3)</vt:lpstr>
      <vt:lpstr>Tổng quan về kiểm thử hộp đen</vt:lpstr>
      <vt:lpstr>Tổng quan về kiểm thử hộp đen</vt:lpstr>
      <vt:lpstr>Các kỹ thuật kiểm thử hộp đen</vt:lpstr>
      <vt:lpstr>Các kỹ thuật kiểm thử hộp đen</vt:lpstr>
      <vt:lpstr>Kỹ thuật phân lớp tương đương</vt:lpstr>
      <vt:lpstr>Kỹ thuật phân lớp tương đương</vt:lpstr>
      <vt:lpstr>Kỹ thuật phân lớp tương đương</vt:lpstr>
      <vt:lpstr>Kỹ thuật phân lớp tương đương</vt:lpstr>
      <vt:lpstr>Kỹ thuật phân lớp tương đương</vt:lpstr>
      <vt:lpstr>Kỹ thuật phân lớp tương đương</vt:lpstr>
      <vt:lpstr>Kỹ thuật phân lớp tương đương</vt:lpstr>
      <vt:lpstr>Kỹ thuật phân lớp tương đương</vt:lpstr>
      <vt:lpstr>Kỹ thuật phân tích giá trị biên</vt:lpstr>
      <vt:lpstr>Kỹ thuật phân tích giá trị biên</vt:lpstr>
      <vt:lpstr>Kỹ thuật phân tích giá trị biên</vt:lpstr>
      <vt:lpstr>Standard BVA</vt:lpstr>
      <vt:lpstr>Kỹ thuật phân tích trên giá trị biên</vt:lpstr>
      <vt:lpstr>Robustness Testing</vt:lpstr>
      <vt:lpstr>Robustness Testing</vt:lpstr>
      <vt:lpstr>Worst-case testing</vt:lpstr>
      <vt:lpstr>Robust worst-case testing</vt:lpstr>
      <vt:lpstr>Ví dụ hàm kiểm tra tam giác</vt:lpstr>
      <vt:lpstr>Ví dụ hàm kiểm tra tam giác</vt:lpstr>
      <vt:lpstr>Bảng quyết định</vt:lpstr>
      <vt:lpstr>Bảng quyết định</vt:lpstr>
      <vt:lpstr>Các bước để tạo ra Bảng quyết định</vt:lpstr>
      <vt:lpstr>Ví dụ</vt:lpstr>
      <vt:lpstr>Bảng hỗ trợ quyết định</vt:lpstr>
      <vt:lpstr>Ví dụ</vt:lpstr>
      <vt:lpstr>Ví dụ</vt:lpstr>
      <vt:lpstr>Ví dụ</vt:lpstr>
      <vt:lpstr>Các kỹ thuật kiểm thử hộp đen (4)</vt:lpstr>
      <vt:lpstr>Chuyển trạng thái</vt:lpstr>
      <vt:lpstr>Chuyển trạng thái</vt:lpstr>
      <vt:lpstr>Chuyển trạng thái</vt:lpstr>
      <vt:lpstr>Chuyển trạng thái</vt:lpstr>
      <vt:lpstr>Chuyển trạng thái</vt:lpstr>
      <vt:lpstr>Tổng kết chương 5</vt:lpstr>
      <vt:lpstr>Chương 6: Kiểm thử hộp trắng</vt:lpstr>
      <vt:lpstr>Chương 6: Kiểm thử hộp trắng</vt:lpstr>
      <vt:lpstr>Nội dung</vt:lpstr>
      <vt:lpstr>Nội dung cần kiểm thử hộp trắng</vt:lpstr>
      <vt:lpstr>Kiểm thử hộp trắng</vt:lpstr>
      <vt:lpstr>Kiểm thử hộp trắng</vt:lpstr>
      <vt:lpstr>Phủ kiểm thử</vt:lpstr>
      <vt:lpstr>Phủ cấp 0 &amp; 1</vt:lpstr>
      <vt:lpstr>Phủ cấp 2</vt:lpstr>
      <vt:lpstr>Phủ cấp 3</vt:lpstr>
      <vt:lpstr>Phủ cấp 4</vt:lpstr>
      <vt:lpstr>Yêu cầu kiểm thử hộp trắng</vt:lpstr>
      <vt:lpstr>Lý do kiểm thử hộp trắng</vt:lpstr>
      <vt:lpstr>Kiểm thử hộp trắng</vt:lpstr>
      <vt:lpstr>Kiểm thử đường cơ sở (Basis Path)</vt:lpstr>
      <vt:lpstr>Kỹ thuật đồ thị dòng</vt:lpstr>
      <vt:lpstr>Cấu trúc đồ thị dòng</vt:lpstr>
      <vt:lpstr>Các kiểu cấu trúc thành phần đồ thị dòng</vt:lpstr>
      <vt:lpstr>Ví dụ: cấu trúc điều khiển chương trình</vt:lpstr>
      <vt:lpstr>Ví dụ: cấu trúc đồ thị dòng</vt:lpstr>
      <vt:lpstr>Ví dụ 2</vt:lpstr>
      <vt:lpstr>Độ phức tạp của chu trình</vt:lpstr>
      <vt:lpstr>Tính toán độ phức tạp chu trình</vt:lpstr>
      <vt:lpstr>Xác định các ca kiểm thử</vt:lpstr>
      <vt:lpstr>Độ phức tạp của chu trình</vt:lpstr>
      <vt:lpstr>Ví dụ</vt:lpstr>
      <vt:lpstr>Ví dụ</vt:lpstr>
      <vt:lpstr>Ví dụ</vt:lpstr>
      <vt:lpstr>Ví dụ</vt:lpstr>
      <vt:lpstr>Độ phức tạp Cyclomatic C</vt:lpstr>
      <vt:lpstr>Bài tập - BinarySearch</vt:lpstr>
      <vt:lpstr>Bài tập – BinarySearch - CFG</vt:lpstr>
      <vt:lpstr>Bài tập – BinarySearch – Độ phức tạp</vt:lpstr>
      <vt:lpstr>Bài tập – BinarySearch – Đường cơ sở</vt:lpstr>
      <vt:lpstr>Bài tập – BinarySearch – Test-cases</vt:lpstr>
      <vt:lpstr>Kiểm thử điều kiện</vt:lpstr>
      <vt:lpstr>Chiến lược kiểm thử phân nhánh</vt:lpstr>
      <vt:lpstr>Kiểm thử vòng lặp</vt:lpstr>
      <vt:lpstr>Kiểm thử vòng lặp</vt:lpstr>
      <vt:lpstr>Kiểm thử các vòng lặp đơn</vt:lpstr>
      <vt:lpstr>Kiểm thử vòng lặp lồng nhau</vt:lpstr>
      <vt:lpstr>Kiểm thử vòng lặp ghép nối</vt:lpstr>
      <vt:lpstr>Kiểm thử luồng dữ liệu - Tiêu chuẩn bao phủ</vt:lpstr>
      <vt:lpstr>Tiêu chuẩn luồng điều khiển</vt:lpstr>
      <vt:lpstr>Thứ tự tiêu chuẩn luồng điều khiển</vt:lpstr>
      <vt:lpstr>Bao phủ câu lệnh</vt:lpstr>
      <vt:lpstr>Bao phủ điều kiện (1)</vt:lpstr>
      <vt:lpstr>Bao phủ điều kiện (2)</vt:lpstr>
      <vt:lpstr>Tổng kết chương 6</vt:lpstr>
      <vt:lpstr>Tổng kết môn học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Park</dc:creator>
  <cp:lastModifiedBy>Dao Ngov</cp:lastModifiedBy>
  <cp:revision>236</cp:revision>
  <dcterms:created xsi:type="dcterms:W3CDTF">2021-07-02T03:27:43Z</dcterms:created>
  <dcterms:modified xsi:type="dcterms:W3CDTF">2025-01-23T02:30:31Z</dcterms:modified>
</cp:coreProperties>
</file>